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4277" autoAdjust="0"/>
  </p:normalViewPr>
  <p:slideViewPr>
    <p:cSldViewPr>
      <p:cViewPr varScale="1">
        <p:scale>
          <a:sx n="102" d="100"/>
          <a:sy n="102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4525F-1A71-4B4F-AE7E-574034439B7F}" type="datetimeFigureOut">
              <a:rPr lang="hr-HR" smtClean="0"/>
              <a:pPr/>
              <a:t>26.11.2013.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8CB7-A7CD-4A27-B6D0-6956C4E8C8A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8206680" cy="1080119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omic Sans MS" pitchFamily="66" charset="0"/>
              </a:rPr>
              <a:t>Obilježavanje pada Vukovara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136904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Izradile: Tina Bakić i Barbara Breš 8.a</a:t>
            </a:r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809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Comic Sans MS" pitchFamily="66" charset="0"/>
              </a:rPr>
              <a:t>(sat antiratne književnosti)</a:t>
            </a:r>
            <a:endParaRPr lang="hr-HR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300" dirty="0" smtClean="0">
                <a:latin typeface="Comic Sans MS" pitchFamily="66" charset="0"/>
              </a:rPr>
              <a:t>Miroslav Krleža</a:t>
            </a:r>
            <a:endParaRPr lang="hr-HR" sz="43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ratno ludilo posebno nam slikovito opisuje Miroslav Krleža u svojoj zbirci pripovijedaka Hrvatski bog Mars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5" name="Content Placeholder 4" descr="miroslav_krleza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432609">
            <a:off x="5308164" y="1707166"/>
            <a:ext cx="2267767" cy="2528560"/>
          </a:xfrm>
        </p:spPr>
      </p:pic>
      <p:sp>
        <p:nvSpPr>
          <p:cNvPr id="6" name="TextBox 5"/>
          <p:cNvSpPr txBox="1"/>
          <p:nvPr/>
        </p:nvSpPr>
        <p:spPr>
          <a:xfrm>
            <a:off x="5724128" y="422108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latin typeface="Comic Sans MS" pitchFamily="66" charset="0"/>
              </a:rPr>
              <a:t>Miroslav Krleža</a:t>
            </a:r>
            <a:endParaRPr lang="hr-HR" sz="2000" u="sng" dirty="0">
              <a:latin typeface="Comic Sans MS" pitchFamily="66" charset="0"/>
            </a:endParaRPr>
          </a:p>
        </p:txBody>
      </p:sp>
      <p:pic>
        <p:nvPicPr>
          <p:cNvPr id="7" name="Picture 6" descr="Miroslav-Krleza-Hrvatski-bog-Mars-_slika_O_168727.jpg"/>
          <p:cNvPicPr>
            <a:picLocks noChangeAspect="1"/>
          </p:cNvPicPr>
          <p:nvPr/>
        </p:nvPicPr>
        <p:blipFill>
          <a:blip r:embed="rId3" cstate="print"/>
          <a:srcRect l="18657" r="25372" b="4642"/>
          <a:stretch>
            <a:fillRect/>
          </a:stretch>
        </p:blipFill>
        <p:spPr>
          <a:xfrm>
            <a:off x="2267744" y="4221088"/>
            <a:ext cx="1916039" cy="244827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500" dirty="0" smtClean="0">
                <a:latin typeface="Comic Sans MS" pitchFamily="66" charset="0"/>
              </a:rPr>
              <a:t>Miroslav Krleža: “Domobran Jambrek”</a:t>
            </a:r>
            <a:endParaRPr lang="hr-HR" sz="3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032448" cy="4896544"/>
          </a:xfrm>
        </p:spPr>
        <p:txBody>
          <a:bodyPr>
            <a:normAutofit/>
          </a:bodyPr>
          <a:lstStyle/>
          <a:p>
            <a:r>
              <a:rPr lang="hr-HR" sz="2500" dirty="0" smtClean="0">
                <a:latin typeface="Comic Sans MS" pitchFamily="66" charset="0"/>
              </a:rPr>
              <a:t>ova pripovijetka prikazuje skupinu regruta koja ide u rat</a:t>
            </a:r>
          </a:p>
          <a:p>
            <a:r>
              <a:rPr lang="hr-HR" sz="2500" dirty="0" smtClean="0">
                <a:latin typeface="Comic Sans MS" pitchFamily="66" charset="0"/>
              </a:rPr>
              <a:t>regruti su lišeni svakoga ljudskog dostojanstva – zbijeni su u malenu, prljavu sobu, prestravljeni ljudi suočeni su surovošću i vulgarnošću samog rata i svojih nadređenih</a:t>
            </a:r>
            <a:endParaRPr lang="hr-HR" sz="2500" dirty="0">
              <a:latin typeface="Comic Sans MS" pitchFamily="66" charset="0"/>
            </a:endParaRPr>
          </a:p>
        </p:txBody>
      </p:sp>
      <p:sp>
        <p:nvSpPr>
          <p:cNvPr id="5" name="Content Placeholder 5"/>
          <p:cNvSpPr txBox="1">
            <a:spLocks noGrp="1"/>
          </p:cNvSpPr>
          <p:nvPr>
            <p:ph sz="half" idx="2"/>
          </p:nvPr>
        </p:nvSpPr>
        <p:spPr>
          <a:xfrm>
            <a:off x="4716016" y="2204864"/>
            <a:ext cx="3672408" cy="1846659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1900" i="1" dirty="0" smtClean="0">
                <a:latin typeface="Comic Sans MS" pitchFamily="66" charset="0"/>
              </a:rPr>
              <a:t>“I tako su ih nagurali stotinu u jednu malenu sobu prizemno, gdje je sve bilo obijeno rešetkama, a stakla siva, prljava, da se van nije vidjelo ništa.”</a:t>
            </a:r>
            <a:endParaRPr lang="hr-HR" sz="19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500" smtClean="0">
                <a:latin typeface="Comic Sans MS" pitchFamily="66" charset="0"/>
              </a:rPr>
              <a:t>”</a:t>
            </a:r>
            <a:r>
              <a:rPr lang="hr-HR" sz="3500" dirty="0" smtClean="0">
                <a:latin typeface="Comic Sans MS" pitchFamily="66" charset="0"/>
              </a:rPr>
              <a:t>Vukovar 1993.”</a:t>
            </a:r>
            <a:endParaRPr lang="hr-HR" sz="35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1"/>
          </p:nvPr>
        </p:nvSpPr>
        <p:spPr>
          <a:xfrm>
            <a:off x="827584" y="1484784"/>
            <a:ext cx="5040560" cy="203132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1800" i="1" dirty="0" smtClean="0">
                <a:latin typeface="Comic Sans MS" pitchFamily="66" charset="0"/>
              </a:rPr>
              <a:t>“Kamenje i uspomene zrcale se u pogledima.</a:t>
            </a:r>
          </a:p>
          <a:p>
            <a:pPr algn="ctr">
              <a:buNone/>
            </a:pPr>
            <a:r>
              <a:rPr lang="hr-HR" sz="1800" i="1" dirty="0" smtClean="0">
                <a:latin typeface="Comic Sans MS" pitchFamily="66" charset="0"/>
              </a:rPr>
              <a:t>Iz krvavih se očiju s fotografija cakli smrt</a:t>
            </a:r>
          </a:p>
          <a:p>
            <a:pPr algn="ctr">
              <a:buNone/>
            </a:pPr>
            <a:r>
              <a:rPr lang="hr-HR" sz="1800" i="1" dirty="0" smtClean="0">
                <a:latin typeface="Comic Sans MS" pitchFamily="66" charset="0"/>
              </a:rPr>
              <a:t>Dok iz ruševina sve hrvatske smrti</a:t>
            </a:r>
          </a:p>
          <a:p>
            <a:pPr algn="ctr">
              <a:buNone/>
            </a:pPr>
            <a:r>
              <a:rPr lang="hr-HR" sz="1800" i="1" dirty="0" smtClean="0">
                <a:latin typeface="Comic Sans MS" pitchFamily="66" charset="0"/>
              </a:rPr>
              <a:t>Stravično odjekuju u glavama.</a:t>
            </a:r>
          </a:p>
          <a:p>
            <a:pPr algn="ctr">
              <a:buNone/>
            </a:pPr>
            <a:r>
              <a:rPr lang="hr-HR" sz="1800" i="1" dirty="0" smtClean="0">
                <a:latin typeface="Comic Sans MS" pitchFamily="66" charset="0"/>
              </a:rPr>
              <a:t>U hrpama kamenja progutat će ih smrt.</a:t>
            </a:r>
          </a:p>
          <a:p>
            <a:pPr algn="ctr">
              <a:buNone/>
            </a:pPr>
            <a:r>
              <a:rPr lang="hr-HR" sz="1800" i="1" dirty="0" smtClean="0">
                <a:latin typeface="Comic Sans MS" pitchFamily="66" charset="0"/>
              </a:rPr>
              <a:t>Kamenje i uspomene prepliću se u pogledima.”</a:t>
            </a:r>
            <a:endParaRPr lang="hr-HR" sz="1900" i="1" dirty="0">
              <a:latin typeface="Comic Sans MS" pitchFamily="66" charset="0"/>
            </a:endParaRPr>
          </a:p>
        </p:txBody>
      </p:sp>
      <p:pic>
        <p:nvPicPr>
          <p:cNvPr id="8" name="Picture 7" descr="60715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861048"/>
            <a:ext cx="3779912" cy="251994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967536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Comic Sans MS" pitchFamily="66" charset="0"/>
              </a:rPr>
              <a:t>Vukovar 1991.</a:t>
            </a:r>
            <a:endParaRPr lang="hr-HR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" name="Picture 2" descr="kolona1_vuko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4395235" cy="2937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429000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Comic Sans MS" pitchFamily="66" charset="0"/>
              </a:rPr>
              <a:t>1991. – kolona ljudi koji napuštaju Vukovar nakon pada s vrećicom uspomena na prošli život</a:t>
            </a:r>
          </a:p>
          <a:p>
            <a:endParaRPr lang="hr-HR" sz="1200" u="sng" dirty="0" smtClean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•tada je Vukovar napustilo oko 22 tisuće Hrvata 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7" name="Picture 6" descr="VukovarZrtveRataOvcara_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221088"/>
            <a:ext cx="3122014" cy="2301553"/>
          </a:xfrm>
          <a:prstGeom prst="rect">
            <a:avLst/>
          </a:prstGeom>
        </p:spPr>
      </p:pic>
      <p:pic>
        <p:nvPicPr>
          <p:cNvPr id="9" name="Picture 8" descr="files.jpg"/>
          <p:cNvPicPr>
            <a:picLocks noChangeAspect="1"/>
          </p:cNvPicPr>
          <p:nvPr/>
        </p:nvPicPr>
        <p:blipFill>
          <a:blip r:embed="rId4" cstate="print"/>
          <a:srcRect l="9659" t="11330" b="3698"/>
          <a:stretch>
            <a:fillRect/>
          </a:stretch>
        </p:blipFill>
        <p:spPr>
          <a:xfrm>
            <a:off x="1475656" y="4653136"/>
            <a:ext cx="3212425" cy="206084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>
            <a:normAutofit/>
          </a:bodyPr>
          <a:lstStyle/>
          <a:p>
            <a:r>
              <a:rPr lang="hr-HR" sz="3500" dirty="0" smtClean="0">
                <a:latin typeface="Comic Sans MS" pitchFamily="66" charset="0"/>
              </a:rPr>
              <a:t>Što se zapravo obilježava 18. studenog?</a:t>
            </a:r>
            <a:endParaRPr lang="hr-HR" sz="3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92488" cy="489654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Comic Sans MS" pitchFamily="66" charset="0"/>
              </a:rPr>
              <a:t>već 22 godine na ovaj dan se prisjećamo žrtava Vukovara iz 1991. godine, iz Domovinskog rata</a:t>
            </a:r>
          </a:p>
          <a:p>
            <a:r>
              <a:rPr lang="hr-HR" dirty="0" smtClean="0">
                <a:latin typeface="Comic Sans MS" pitchFamily="66" charset="0"/>
              </a:rPr>
              <a:t>po najnovijim podatcima tada je poginulo 1624 osobe, a oko 2500 ih je ranjeno</a:t>
            </a:r>
          </a:p>
          <a:p>
            <a:r>
              <a:rPr lang="hr-HR" dirty="0" smtClean="0">
                <a:latin typeface="Comic Sans MS" pitchFamily="66" charset="0"/>
              </a:rPr>
              <a:t>uoči obljetnice diljem Hrvatske se pale svijeće, u Rijeci, Zagrebu i Osijeku svijeće gore u Vukovarskoj ulici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5" name="Content Placeholder 4" descr="3975ed282d779782ed589d2b774c8333_gallery_l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3380184" cy="194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357301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latin typeface="Comic Sans MS" pitchFamily="66" charset="0"/>
              </a:rPr>
              <a:t>Vukovarska ulica u Rijeci 18. studenog</a:t>
            </a:r>
            <a:endParaRPr lang="hr-HR" sz="2000" u="sng" dirty="0">
              <a:latin typeface="Comic Sans MS" pitchFamily="66" charset="0"/>
            </a:endParaRPr>
          </a:p>
        </p:txBody>
      </p:sp>
      <p:pic>
        <p:nvPicPr>
          <p:cNvPr id="7" name="Picture 6" descr="svijeće_za_Vukov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437112"/>
            <a:ext cx="4176464" cy="194594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hr-HR" sz="3300" dirty="0">
                <a:latin typeface="+mn-lt"/>
              </a:rPr>
              <a:t> </a:t>
            </a:r>
            <a:r>
              <a:rPr lang="hr-HR" sz="3300" dirty="0" smtClean="0">
                <a:latin typeface="+mn-lt"/>
              </a:rPr>
              <a:t> </a:t>
            </a:r>
            <a:r>
              <a:rPr lang="hr-HR" sz="3100" dirty="0" smtClean="0">
                <a:latin typeface="Comic Sans MS" pitchFamily="66" charset="0"/>
              </a:rPr>
              <a:t>ove godine smo odlučili obilježiti ovaj datum                                                      na satu hrvatskog jezika na način da ćemo održati sat ratne poezije i proze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392488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r-HR" sz="2800" dirty="0" smtClean="0">
                <a:latin typeface="Comic Sans MS" pitchFamily="66" charset="0"/>
              </a:rPr>
              <a:t>odabrali smo</a:t>
            </a:r>
          </a:p>
          <a:p>
            <a:pPr>
              <a:spcBef>
                <a:spcPts val="0"/>
              </a:spcBef>
              <a:buNone/>
            </a:pPr>
            <a:r>
              <a:rPr lang="hr-HR" sz="2800" dirty="0">
                <a:latin typeface="Comic Sans MS" pitchFamily="66" charset="0"/>
              </a:rPr>
              <a:t>	</a:t>
            </a:r>
            <a:r>
              <a:rPr lang="hr-HR" sz="2800" dirty="0" smtClean="0">
                <a:latin typeface="Comic Sans MS" pitchFamily="66" charset="0"/>
              </a:rPr>
              <a:t>nekoliko ratnih pjesama i proznih isječaka koji se ne odnose isključivo na Domovinski rat, već i na Prvi i Drugi svjetski rat jer smatramo da svaki rat ostavlja tragove na onima koji ostaju</a:t>
            </a:r>
            <a:endParaRPr lang="hr-HR" sz="2800" dirty="0">
              <a:latin typeface="Comic Sans MS" pitchFamily="66" charset="0"/>
            </a:endParaRPr>
          </a:p>
        </p:txBody>
      </p:sp>
      <p:pic>
        <p:nvPicPr>
          <p:cNvPr id="6" name="Picture 5" descr="015a-vukovar-1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0411">
            <a:off x="4666740" y="1994107"/>
            <a:ext cx="3992269" cy="3169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522920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latin typeface="Comic Sans MS" pitchFamily="66" charset="0"/>
              </a:rPr>
              <a:t>Vukovar nakon pada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252520" cy="1080120"/>
          </a:xfrm>
        </p:spPr>
        <p:txBody>
          <a:bodyPr>
            <a:normAutofit/>
          </a:bodyPr>
          <a:lstStyle/>
          <a:p>
            <a:r>
              <a:rPr lang="hr-HR" sz="3500" dirty="0" smtClean="0">
                <a:latin typeface="Comic Sans MS" pitchFamily="66" charset="0"/>
              </a:rPr>
              <a:t>Dragutin Tadijanović: “Dopisnica na ratište”</a:t>
            </a:r>
            <a:endParaRPr lang="hr-HR" sz="3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80528" y="1268760"/>
            <a:ext cx="4896544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    </a:t>
            </a:r>
            <a:r>
              <a:rPr lang="hr-HR" sz="2200" dirty="0" smtClean="0">
                <a:latin typeface="Comic Sans MS" pitchFamily="66" charset="0"/>
              </a:rPr>
              <a:t>Ovako sam kazivao baki: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...A kad su spustili nosiljke preda me,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U njima leži ranjenik. A crvi puze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Po golim nogama. On samo jauče: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Pomozite, ljudi! Pomozite ljudi.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Crvi puze, a svijet se žuri da vidi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I druge, jer ih ima previše,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Pa se mora brzo gledati...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A Marija, kad je sve šljive prodala,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Rekla mi je: Hajdemo kući...</a:t>
            </a:r>
          </a:p>
          <a:p>
            <a:pPr>
              <a:buNone/>
            </a:pPr>
            <a:r>
              <a:rPr lang="hr-HR" sz="2200" dirty="0" smtClean="0">
                <a:latin typeface="Comic Sans MS" pitchFamily="66" charset="0"/>
              </a:rPr>
              <a:t>    Baka mi na to pruži olovku i kaza: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Sjedni za trpezu i piši</a:t>
            </a:r>
            <a:br>
              <a:rPr lang="hr-HR" sz="2200" dirty="0" smtClean="0">
                <a:latin typeface="Comic Sans MS" pitchFamily="66" charset="0"/>
              </a:rPr>
            </a:br>
            <a:r>
              <a:rPr lang="hr-HR" sz="2200" dirty="0" smtClean="0">
                <a:latin typeface="Comic Sans MS" pitchFamily="66" charset="0"/>
              </a:rPr>
              <a:t>Što ću ti govoriti!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</a:t>
            </a:r>
            <a:br>
              <a:rPr lang="hr-HR" sz="2000" dirty="0" smtClean="0"/>
            </a:br>
            <a:endParaRPr lang="hr-HR" sz="2000" dirty="0" smtClean="0"/>
          </a:p>
          <a:p>
            <a:pPr>
              <a:buNone/>
            </a:pPr>
            <a:r>
              <a:rPr lang="vi-VN" sz="1500" dirty="0" smtClean="0"/>
              <a:t/>
            </a:r>
            <a:br>
              <a:rPr lang="vi-VN" sz="1500" dirty="0" smtClean="0"/>
            </a:br>
            <a:endParaRPr lang="hr-HR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4932040" cy="5073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000" i="1" dirty="0" smtClean="0">
                <a:latin typeface="Comic Sans MS" pitchFamily="66" charset="0"/>
                <a:cs typeface="AngsanaUPC" pitchFamily="18" charset="-34"/>
              </a:rPr>
              <a:t>	</a:t>
            </a:r>
            <a:r>
              <a:rPr lang="hr-HR" sz="2000" i="1" dirty="0" smtClean="0">
                <a:latin typeface="Comic Sans MS" pitchFamily="66" charset="0"/>
              </a:rPr>
              <a:t> </a:t>
            </a:r>
            <a:r>
              <a:rPr lang="hr-HR" sz="2150" i="1" dirty="0" smtClean="0">
                <a:latin typeface="Comic Sans MS" pitchFamily="66" charset="0"/>
              </a:rPr>
              <a:t>Rastušju 1914.</a:t>
            </a:r>
            <a:br>
              <a:rPr lang="hr-HR" sz="2150" i="1" dirty="0" smtClean="0">
                <a:latin typeface="Comic Sans MS" pitchFamily="66" charset="0"/>
              </a:rPr>
            </a:br>
            <a:r>
              <a:rPr lang="hr-HR" sz="2150" i="1" dirty="0" smtClean="0">
                <a:latin typeface="Comic Sans MS" pitchFamily="66" charset="0"/>
              </a:rPr>
              <a:t>Dragi moj tato, faljen Isus i Marija. Mismo svi fala Bogu živi i zdravi koje i teb želimo od dragoga boga i srca svoga. Ovo meni kazuje naša baka i kaže mi nekte pitam kadće te Premilostivi Car pustiti da dođeš knašoj kući i kadće rat biti gotov. Svi te odkuće pozdravljamo a jaću te svaki dan čekat. Baka se uvik moli Bogu zate i kaže nam svaki dan da ćeš ti sutra doć. Sada te svi pozdravljamo da nam pišeš isad više nema mjesta. Zbogom dragi tato tvoj sin Dragutin.</a:t>
            </a:r>
            <a:br>
              <a:rPr lang="hr-HR" sz="2150" i="1" dirty="0" smtClean="0">
                <a:latin typeface="Comic Sans MS" pitchFamily="66" charset="0"/>
              </a:rPr>
            </a:br>
            <a:r>
              <a:rPr lang="hr-HR" sz="2150" i="1" dirty="0" smtClean="0">
                <a:latin typeface="Comic Sans MS" pitchFamily="66" charset="0"/>
              </a:rPr>
              <a:t>Kod nas više nepada kiša.</a:t>
            </a:r>
            <a:endParaRPr lang="hr-HR" sz="2150" i="1" dirty="0">
              <a:latin typeface="Comic Sans MS" pitchFamily="66" charset="0"/>
              <a:cs typeface="AngsanaUPC" pitchFamily="18" charset="-3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1224136"/>
          </a:xfrm>
        </p:spPr>
        <p:txBody>
          <a:bodyPr>
            <a:normAutofit fontScale="90000"/>
          </a:bodyPr>
          <a:lstStyle/>
          <a:p>
            <a:r>
              <a:rPr lang="hr-HR" sz="3900" dirty="0" smtClean="0">
                <a:latin typeface="Comic Sans MS" pitchFamily="66" charset="0"/>
              </a:rPr>
              <a:t>Dragutin Tadijanović: “Dopisnica na ratište”</a:t>
            </a:r>
            <a:endParaRPr lang="hr-HR" sz="39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364088" cy="5517232"/>
          </a:xfrm>
        </p:spPr>
        <p:txBody>
          <a:bodyPr>
            <a:normAutofit/>
          </a:bodyPr>
          <a:lstStyle/>
          <a:p>
            <a:r>
              <a:rPr lang="hr-HR" sz="2600" dirty="0" smtClean="0">
                <a:latin typeface="Comic Sans MS" pitchFamily="66" charset="0"/>
              </a:rPr>
              <a:t>pjesma govori o dječaku (Tadijanoviću) koji naprije čita nepismenoj baki očevo pismo s ratišta u kojem vidimo strahotu 1. svjetskog rata koju je doživio Tadijanovićev otac, a zatim mu i sam u svom dječjem stilu odgovara pišući o banalnim događajima u </a:t>
            </a:r>
            <a:r>
              <a:rPr lang="hr-HR" sz="2600" dirty="0" err="1" smtClean="0">
                <a:latin typeface="Comic Sans MS" pitchFamily="66" charset="0"/>
              </a:rPr>
              <a:t>Rastušju</a:t>
            </a:r>
            <a:endParaRPr lang="hr-HR" sz="2600" dirty="0" smtClean="0">
              <a:latin typeface="Comic Sans MS" pitchFamily="66" charset="0"/>
            </a:endParaRPr>
          </a:p>
          <a:p>
            <a:r>
              <a:rPr lang="hr-HR" sz="2600" dirty="0" smtClean="0">
                <a:latin typeface="Comic Sans MS" pitchFamily="66" charset="0"/>
              </a:rPr>
              <a:t>posebno je potresan ovdje kontrast dječje bezazlenosti i slika ranjenika</a:t>
            </a:r>
            <a:endParaRPr lang="hr-HR" sz="2600" dirty="0">
              <a:latin typeface="Comic Sans MS" pitchFamily="66" charset="0"/>
            </a:endParaRPr>
          </a:p>
        </p:txBody>
      </p:sp>
      <p:pic>
        <p:nvPicPr>
          <p:cNvPr id="7" name="Content Placeholder 6" descr="bitka_za_vukovar_domovinski_rat_u_hrvatskoj_tromjesecna_opsada_grada_razaranje_brojna_ubojstva_i_progon_stanovnistva_news_p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012" b="7094"/>
          <a:stretch>
            <a:fillRect/>
          </a:stretch>
        </p:blipFill>
        <p:spPr>
          <a:xfrm rot="21402717">
            <a:off x="5436096" y="2492896"/>
            <a:ext cx="3506473" cy="2232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72200" y="4725144"/>
            <a:ext cx="2183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u="sng" dirty="0" smtClean="0">
                <a:latin typeface="Comic Sans MS" pitchFamily="66" charset="0"/>
              </a:rPr>
              <a:t>Bitka za Vukovar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hr-HR" sz="3500" dirty="0" smtClean="0">
                <a:latin typeface="Comic Sans MS" pitchFamily="66" charset="0"/>
              </a:rPr>
              <a:t>Dragutin Tadijanović: “O riječima”</a:t>
            </a:r>
            <a:endParaRPr lang="hr-HR" sz="3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5796136" cy="57332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Zar ima riječi, postoje li riječi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Na ovo Zemlji koje izraziti mogu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Patnje,boli, stradanja jadnih ljudi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Drage nam domovine, u zlu Nevremenu?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Nema ih, nema tih riječi. Ima samo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Odgovor kao beskrajna tišina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Koju čuje samo Bog sa svojim anđelima,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Daleko onamo gdje ne dopiru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Ni ljudska misao, ni ičija maštanja.</a:t>
            </a:r>
          </a:p>
          <a:p>
            <a:pPr algn="ctr">
              <a:lnSpc>
                <a:spcPct val="170000"/>
              </a:lnSpc>
              <a:buNone/>
            </a:pPr>
            <a:r>
              <a:rPr lang="hr-HR" sz="3600" dirty="0" smtClean="0">
                <a:latin typeface="Comic Sans MS" pitchFamily="66" charset="0"/>
              </a:rPr>
              <a:t>Riječi su moje preslabe za taj užas,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Za strahote mučenja, ubijanja, pokolja.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Riječi mogu jedino da se tiho raduju,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Kao uvijek, suncu naše ljubavi,</a:t>
            </a:r>
          </a:p>
          <a:p>
            <a:pPr algn="ctr">
              <a:buNone/>
            </a:pPr>
            <a:r>
              <a:rPr lang="hr-HR" sz="3600" dirty="0" smtClean="0">
                <a:latin typeface="Comic Sans MS" pitchFamily="66" charset="0"/>
              </a:rPr>
              <a:t>I ponekad, od sreće, da potajice zaplaču.</a:t>
            </a:r>
          </a:p>
          <a:p>
            <a:pPr algn="ctr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Content Placeholder 4" descr="220px-Vukovar-watertower-after-w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6228184" y="1340768"/>
            <a:ext cx="2376959" cy="3576248"/>
          </a:xfrm>
        </p:spPr>
      </p:pic>
      <p:sp>
        <p:nvSpPr>
          <p:cNvPr id="6" name="TextBox 5"/>
          <p:cNvSpPr txBox="1"/>
          <p:nvPr/>
        </p:nvSpPr>
        <p:spPr>
          <a:xfrm>
            <a:off x="5652120" y="4941168"/>
            <a:ext cx="3888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u="sng" dirty="0" err="1" smtClean="0">
                <a:latin typeface="Comic Sans MS" pitchFamily="66" charset="0"/>
              </a:rPr>
              <a:t>Vodotvoranj</a:t>
            </a:r>
            <a:r>
              <a:rPr lang="hr-HR" sz="1900" u="sng" dirty="0" smtClean="0">
                <a:latin typeface="Comic Sans MS" pitchFamily="66" charset="0"/>
              </a:rPr>
              <a:t> u Vukovaru-simbol patnje grada</a:t>
            </a:r>
            <a:endParaRPr lang="hr-HR" sz="19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r-HR" sz="3500" dirty="0" smtClean="0">
                <a:latin typeface="Comic Sans MS" pitchFamily="66" charset="0"/>
              </a:rPr>
              <a:t>Dragutin Tadijanović: “O riječima”</a:t>
            </a:r>
            <a:endParaRPr lang="hr-HR" sz="3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464496" cy="4968552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latin typeface="Comic Sans MS" pitchFamily="66" charset="0"/>
              </a:rPr>
              <a:t>napisana je 1991. godine</a:t>
            </a:r>
          </a:p>
          <a:p>
            <a:r>
              <a:rPr lang="hr-HR" dirty="0" smtClean="0">
                <a:latin typeface="Comic Sans MS" pitchFamily="66" charset="0"/>
              </a:rPr>
              <a:t>u njoj je riječ o Domovinskom ratu </a:t>
            </a:r>
          </a:p>
          <a:p>
            <a:r>
              <a:rPr lang="hr-HR" dirty="0" smtClean="0">
                <a:latin typeface="Comic Sans MS" pitchFamily="66" charset="0"/>
              </a:rPr>
              <a:t>Tadijanović ju je posvetio svojoj supruzi Jelici za imendan</a:t>
            </a:r>
          </a:p>
          <a:p>
            <a:r>
              <a:rPr lang="hr-HR" dirty="0" smtClean="0">
                <a:latin typeface="Comic Sans MS" pitchFamily="66" charset="0"/>
              </a:rPr>
              <a:t>tema pjesme je nemogućnost pjesnika da izrazi riječima strahote koje proživljava njegova domovina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86003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3645024"/>
            <a:ext cx="4716016" cy="67710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900" i="1" dirty="0" smtClean="0">
                <a:latin typeface="Comic Sans MS" pitchFamily="66" charset="0"/>
              </a:rPr>
              <a:t>“Riječi su moje preslabe za taj užas,</a:t>
            </a:r>
          </a:p>
          <a:p>
            <a:pPr algn="ctr"/>
            <a:r>
              <a:rPr lang="hr-HR" sz="1900" i="1" dirty="0" smtClean="0">
                <a:latin typeface="Comic Sans MS" pitchFamily="66" charset="0"/>
              </a:rPr>
              <a:t>Za strahote mučenja, ubijanja, pokolja.”</a:t>
            </a:r>
            <a:endParaRPr lang="hr-HR" sz="19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r-HR" sz="3500" dirty="0" smtClean="0">
                <a:latin typeface="Comic Sans MS" pitchFamily="66" charset="0"/>
              </a:rPr>
              <a:t>Ivan Goran Kovačić: “Moj grob”</a:t>
            </a:r>
            <a:endParaRPr lang="hr-HR" sz="3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5832648" cy="5001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U planini mrkoj nek i bude hum,</a:t>
            </a: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Nad njim urlik vuka, crnih grana šum,</a:t>
            </a:r>
          </a:p>
          <a:p>
            <a:pPr>
              <a:buNone/>
            </a:pPr>
            <a:endParaRPr lang="hr-HR" sz="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Ljeti vječan vihor, zimi visok snijeg,</a:t>
            </a: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Muku moje rake nedostupan bijeg.</a:t>
            </a:r>
          </a:p>
          <a:p>
            <a:pPr>
              <a:buNone/>
            </a:pPr>
            <a:endParaRPr lang="hr-HR" sz="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Visoko nek stoji, ko oblak i tron,</a:t>
            </a: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Da ne dopre do njeg niskog tornja zvon,</a:t>
            </a:r>
          </a:p>
          <a:p>
            <a:pPr>
              <a:buNone/>
            </a:pPr>
            <a:endParaRPr lang="hr-HR" sz="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Da ne dopre do njeg pokajnički glas,</a:t>
            </a: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Strah obraćenika, molitve za spas.</a:t>
            </a:r>
          </a:p>
          <a:p>
            <a:pPr>
              <a:buNone/>
            </a:pPr>
            <a:endParaRPr lang="hr-HR" sz="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Neka šikne travom, uz trnovit grm,</a:t>
            </a: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Besput da je do njeg, neprobojan, strm.</a:t>
            </a:r>
          </a:p>
          <a:p>
            <a:pPr>
              <a:buNone/>
            </a:pPr>
            <a:endParaRPr lang="hr-HR" sz="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Nitko da ne dođe, do prijatelj drag – </a:t>
            </a:r>
          </a:p>
          <a:p>
            <a:pPr>
              <a:buNone/>
            </a:pPr>
            <a:r>
              <a:rPr lang="hr-HR" sz="2000" dirty="0" smtClean="0">
                <a:latin typeface="Comic Sans MS" pitchFamily="66" charset="0"/>
              </a:rPr>
              <a:t>I kada se vrati, nek poravna trag.</a:t>
            </a:r>
            <a:endParaRPr lang="hr-HR" sz="2000" dirty="0">
              <a:latin typeface="Comic Sans MS" pitchFamily="66" charset="0"/>
            </a:endParaRPr>
          </a:p>
        </p:txBody>
      </p:sp>
      <p:pic>
        <p:nvPicPr>
          <p:cNvPr id="5" name="Content Placeholder 4" descr="memorijalno_groblje_vukov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988840"/>
            <a:ext cx="3285371" cy="2189393"/>
          </a:xfrm>
        </p:spPr>
      </p:pic>
      <p:sp>
        <p:nvSpPr>
          <p:cNvPr id="6" name="TextBox 5"/>
          <p:cNvSpPr txBox="1"/>
          <p:nvPr/>
        </p:nvSpPr>
        <p:spPr>
          <a:xfrm>
            <a:off x="5148064" y="422108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latin typeface="Comic Sans MS" pitchFamily="66" charset="0"/>
              </a:rPr>
              <a:t>Memorijalno groblje Vukovar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500" dirty="0" smtClean="0">
                <a:latin typeface="Comic Sans MS" pitchFamily="66" charset="0"/>
              </a:rPr>
              <a:t>Ivan Goran Kovačić: “Moj grob”</a:t>
            </a:r>
            <a:endParaRPr lang="hr-HR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067944" cy="4497363"/>
          </a:xfrm>
        </p:spPr>
        <p:txBody>
          <a:bodyPr>
            <a:normAutofit/>
          </a:bodyPr>
          <a:lstStyle/>
          <a:p>
            <a:r>
              <a:rPr lang="hr-HR" sz="2700" dirty="0" smtClean="0">
                <a:latin typeface="Comic Sans MS" pitchFamily="66" charset="0"/>
              </a:rPr>
              <a:t>nastala je u vrijeme Drugog svjetskog rata</a:t>
            </a:r>
          </a:p>
          <a:p>
            <a:r>
              <a:rPr lang="hr-HR" sz="2700" dirty="0" smtClean="0">
                <a:latin typeface="Comic Sans MS" pitchFamily="66" charset="0"/>
              </a:rPr>
              <a:t>na najbolji način dočarava osamljenost i hladnoću neumoljive smrti koju su mnogi naši vojnici dočekali sami, bez svojih najmilijih</a:t>
            </a:r>
            <a:endParaRPr lang="hr-HR" sz="27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2"/>
          </p:nvPr>
        </p:nvSpPr>
        <p:spPr>
          <a:xfrm>
            <a:off x="4211960" y="2420888"/>
            <a:ext cx="4932040" cy="257916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2000" i="1" dirty="0" smtClean="0">
                <a:latin typeface="Comic Sans MS" pitchFamily="66" charset="0"/>
              </a:rPr>
              <a:t>“U planini mrkoj nek i bude hum,</a:t>
            </a:r>
          </a:p>
          <a:p>
            <a:pPr algn="ctr">
              <a:buNone/>
            </a:pPr>
            <a:r>
              <a:rPr lang="hr-HR" sz="2000" i="1" dirty="0" smtClean="0">
                <a:latin typeface="Comic Sans MS" pitchFamily="66" charset="0"/>
              </a:rPr>
              <a:t>Nad njim urlik vuka, crnih grana šum,</a:t>
            </a:r>
          </a:p>
          <a:p>
            <a:pPr algn="ctr">
              <a:buNone/>
            </a:pPr>
            <a:endParaRPr lang="hr-HR" sz="800" i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hr-HR" sz="2000" i="1" dirty="0" smtClean="0">
                <a:latin typeface="Comic Sans MS" pitchFamily="66" charset="0"/>
              </a:rPr>
              <a:t>Ljeti vječan vihor, zimi visok snijeg,</a:t>
            </a:r>
          </a:p>
          <a:p>
            <a:pPr algn="ctr">
              <a:buNone/>
            </a:pPr>
            <a:r>
              <a:rPr lang="hr-HR" sz="2000" i="1" dirty="0" smtClean="0">
                <a:latin typeface="Comic Sans MS" pitchFamily="66" charset="0"/>
              </a:rPr>
              <a:t>Muku moje rake nedostupan bijeg.</a:t>
            </a:r>
          </a:p>
          <a:p>
            <a:pPr algn="ctr">
              <a:buNone/>
            </a:pPr>
            <a:endParaRPr lang="hr-HR" sz="800" i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hr-HR" sz="2000" i="1" dirty="0" smtClean="0">
                <a:latin typeface="Comic Sans MS" pitchFamily="66" charset="0"/>
              </a:rPr>
              <a:t>Visoko nek stoji, ko oblak i tron,</a:t>
            </a:r>
          </a:p>
          <a:p>
            <a:pPr algn="ctr">
              <a:buNone/>
            </a:pPr>
            <a:r>
              <a:rPr lang="hr-HR" sz="2000" i="1" dirty="0" smtClean="0">
                <a:latin typeface="Comic Sans MS" pitchFamily="66" charset="0"/>
              </a:rPr>
              <a:t>Da ne dopre do njeg niskog tornja zvon”</a:t>
            </a:r>
            <a:endParaRPr lang="hr-HR" sz="20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726</Words>
  <Application>Microsoft Office PowerPoint</Application>
  <PresentationFormat>Prikaz na zaslonu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Theme</vt:lpstr>
      <vt:lpstr>Obilježavanje pada Vukovara</vt:lpstr>
      <vt:lpstr>Što se zapravo obilježava 18. studenog?</vt:lpstr>
      <vt:lpstr>  ove godine smo odlučili obilježiti ovaj datum                                                      na satu hrvatskog jezika na način da ćemo održati sat ratne poezije i proze </vt:lpstr>
      <vt:lpstr>Dragutin Tadijanović: “Dopisnica na ratište”</vt:lpstr>
      <vt:lpstr>Dragutin Tadijanović: “Dopisnica na ratište”</vt:lpstr>
      <vt:lpstr>Dragutin Tadijanović: “O riječima”</vt:lpstr>
      <vt:lpstr>Dragutin Tadijanović: “O riječima”</vt:lpstr>
      <vt:lpstr>Ivan Goran Kovačić: “Moj grob”</vt:lpstr>
      <vt:lpstr>Ivan Goran Kovačić: “Moj grob”</vt:lpstr>
      <vt:lpstr>Miroslav Krleža</vt:lpstr>
      <vt:lpstr>Miroslav Krleža: “Domobran Jambrek”</vt:lpstr>
      <vt:lpstr>”Vukovar 1993.”</vt:lpstr>
      <vt:lpstr>Slajd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Obilježja pada Vukovara (sat ratne poezije)</dc:title>
  <dc:creator>Komp</dc:creator>
  <cp:lastModifiedBy>Lovro Šverko</cp:lastModifiedBy>
  <cp:revision>31</cp:revision>
  <dcterms:created xsi:type="dcterms:W3CDTF">2013-11-18T12:05:01Z</dcterms:created>
  <dcterms:modified xsi:type="dcterms:W3CDTF">2013-11-26T05:01:51Z</dcterms:modified>
</cp:coreProperties>
</file>