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01" r:id="rId22"/>
    <p:sldId id="302" r:id="rId23"/>
    <p:sldId id="303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A9FF"/>
    <a:srgbClr val="0091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5" autoAdjust="0"/>
    <p:restoredTop sz="94729" autoAdjust="0"/>
  </p:normalViewPr>
  <p:slideViewPr>
    <p:cSldViewPr>
      <p:cViewPr>
        <p:scale>
          <a:sx n="80" d="100"/>
          <a:sy n="80" d="100"/>
        </p:scale>
        <p:origin x="-798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B230-FBE3-40C1-915E-8FBF566AE314}" type="datetimeFigureOut">
              <a:rPr lang="hr-HR" smtClean="0"/>
              <a:pPr/>
              <a:t>20.12.2013.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F27E-B61C-4D4B-BCBA-5ABBD91D44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B230-FBE3-40C1-915E-8FBF566AE314}" type="datetimeFigureOut">
              <a:rPr lang="hr-HR" smtClean="0"/>
              <a:pPr/>
              <a:t>20.12.2013.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F27E-B61C-4D4B-BCBA-5ABBD91D44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B230-FBE3-40C1-915E-8FBF566AE314}" type="datetimeFigureOut">
              <a:rPr lang="hr-HR" smtClean="0"/>
              <a:pPr/>
              <a:t>20.12.2013.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F27E-B61C-4D4B-BCBA-5ABBD91D44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B230-FBE3-40C1-915E-8FBF566AE314}" type="datetimeFigureOut">
              <a:rPr lang="hr-HR" smtClean="0"/>
              <a:pPr/>
              <a:t>20.12.2013.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F27E-B61C-4D4B-BCBA-5ABBD91D44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B230-FBE3-40C1-915E-8FBF566AE314}" type="datetimeFigureOut">
              <a:rPr lang="hr-HR" smtClean="0"/>
              <a:pPr/>
              <a:t>20.12.2013.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F27E-B61C-4D4B-BCBA-5ABBD91D44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B230-FBE3-40C1-915E-8FBF566AE314}" type="datetimeFigureOut">
              <a:rPr lang="hr-HR" smtClean="0"/>
              <a:pPr/>
              <a:t>20.12.2013.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F27E-B61C-4D4B-BCBA-5ABBD91D44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B230-FBE3-40C1-915E-8FBF566AE314}" type="datetimeFigureOut">
              <a:rPr lang="hr-HR" smtClean="0"/>
              <a:pPr/>
              <a:t>20.12.2013.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F27E-B61C-4D4B-BCBA-5ABBD91D44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B230-FBE3-40C1-915E-8FBF566AE314}" type="datetimeFigureOut">
              <a:rPr lang="hr-HR" smtClean="0"/>
              <a:pPr/>
              <a:t>20.12.2013.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F27E-B61C-4D4B-BCBA-5ABBD91D44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B230-FBE3-40C1-915E-8FBF566AE314}" type="datetimeFigureOut">
              <a:rPr lang="hr-HR" smtClean="0"/>
              <a:pPr/>
              <a:t>20.12.2013.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F27E-B61C-4D4B-BCBA-5ABBD91D44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B230-FBE3-40C1-915E-8FBF566AE314}" type="datetimeFigureOut">
              <a:rPr lang="hr-HR" smtClean="0"/>
              <a:pPr/>
              <a:t>20.12.2013.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F27E-B61C-4D4B-BCBA-5ABBD91D44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B230-FBE3-40C1-915E-8FBF566AE314}" type="datetimeFigureOut">
              <a:rPr lang="hr-HR" smtClean="0"/>
              <a:pPr/>
              <a:t>20.12.2013.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9F27E-B61C-4D4B-BCBA-5ABBD91D44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37A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0B230-FBE3-40C1-915E-8FBF566AE314}" type="datetimeFigureOut">
              <a:rPr lang="hr-HR" smtClean="0"/>
              <a:pPr/>
              <a:t>20.12.2013.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9F27E-B61C-4D4B-BCBA-5ABBD91D442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youtube.com/watch?v=aPiqWzHiPmQ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cxnmaVTlZA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YCzUSJo5zqI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hr-HR" sz="5900" dirty="0" smtClean="0">
                <a:latin typeface="Comic Sans MS" pitchFamily="66" charset="0"/>
              </a:rPr>
              <a:t>St Andrew’s Day</a:t>
            </a:r>
            <a:r>
              <a:rPr lang="hr-HR" sz="5000" dirty="0" smtClean="0">
                <a:latin typeface="Comic Sans MS" pitchFamily="66" charset="0"/>
              </a:rPr>
              <a:t/>
            </a:r>
            <a:br>
              <a:rPr lang="hr-HR" sz="5000" dirty="0" smtClean="0">
                <a:latin typeface="Comic Sans MS" pitchFamily="66" charset="0"/>
              </a:rPr>
            </a:br>
            <a:r>
              <a:rPr lang="hr-HR" sz="800" dirty="0" smtClean="0">
                <a:latin typeface="Comic Sans MS" pitchFamily="66" charset="0"/>
              </a:rPr>
              <a:t>.</a:t>
            </a:r>
            <a:r>
              <a:rPr lang="hr-HR" dirty="0" smtClean="0">
                <a:latin typeface="Comic Sans MS" pitchFamily="66" charset="0"/>
              </a:rPr>
              <a:t/>
            </a:r>
            <a:br>
              <a:rPr lang="hr-HR" dirty="0" smtClean="0">
                <a:latin typeface="Comic Sans MS" pitchFamily="66" charset="0"/>
              </a:rPr>
            </a:br>
            <a:endParaRPr lang="hr-HR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8712968" cy="1752600"/>
          </a:xfrm>
        </p:spPr>
        <p:txBody>
          <a:bodyPr>
            <a:normAutofit/>
          </a:bodyPr>
          <a:lstStyle/>
          <a:p>
            <a:r>
              <a:rPr lang="hr-HR" u="sng" dirty="0" smtClean="0">
                <a:solidFill>
                  <a:schemeClr val="tx1"/>
                </a:solidFill>
                <a:latin typeface="Comic Sans MS" pitchFamily="66" charset="0"/>
              </a:rPr>
              <a:t>Made by</a:t>
            </a:r>
            <a:r>
              <a:rPr lang="hr-HR" dirty="0" smtClean="0">
                <a:solidFill>
                  <a:schemeClr val="tx1"/>
                </a:solidFill>
                <a:latin typeface="Comic Sans MS" pitchFamily="66" charset="0"/>
              </a:rPr>
              <a:t>: Tina Bakić, 8.a</a:t>
            </a:r>
          </a:p>
          <a:p>
            <a:r>
              <a:rPr lang="hr-HR" u="sng" dirty="0" smtClean="0">
                <a:solidFill>
                  <a:schemeClr val="tx1"/>
                </a:solidFill>
                <a:latin typeface="Comic Sans MS" pitchFamily="66" charset="0"/>
              </a:rPr>
              <a:t>Presented by</a:t>
            </a:r>
            <a:r>
              <a:rPr lang="hr-HR" dirty="0" smtClean="0">
                <a:solidFill>
                  <a:schemeClr val="tx1"/>
                </a:solidFill>
                <a:latin typeface="Comic Sans MS" pitchFamily="66" charset="0"/>
              </a:rPr>
              <a:t>: Tina Bakić, Lucija Glasnović and Petra Gudac, 8.a</a:t>
            </a:r>
          </a:p>
          <a:p>
            <a:endParaRPr lang="hr-HR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270892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latin typeface="Comic Sans MS" pitchFamily="66" charset="0"/>
              </a:rPr>
              <a:t>30th November</a:t>
            </a:r>
            <a:endParaRPr lang="hr-HR" sz="3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Top 10 Scotland's Landmarks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6923112" cy="4353347"/>
          </a:xfrm>
        </p:spPr>
        <p:txBody>
          <a:bodyPr>
            <a:normAutofit/>
          </a:bodyPr>
          <a:lstStyle/>
          <a:p>
            <a:pPr marL="514350" indent="-514350">
              <a:buSzPct val="111000"/>
              <a:buFont typeface="+mj-lt"/>
              <a:buAutoNum type="arabicPeriod" startAt="2"/>
            </a:pPr>
            <a:r>
              <a:rPr lang="hr-HR" sz="3000" b="1" u="sng" dirty="0">
                <a:latin typeface="Comic Sans MS" pitchFamily="66" charset="0"/>
              </a:rPr>
              <a:t>Eilean Donan </a:t>
            </a:r>
            <a:endParaRPr lang="hr-HR" sz="3000" b="1" u="sng" dirty="0" smtClean="0">
              <a:latin typeface="Comic Sans MS" pitchFamily="66" charset="0"/>
            </a:endParaRPr>
          </a:p>
          <a:p>
            <a:pPr marL="514350" indent="-514350">
              <a:buSzPct val="111000"/>
              <a:buNone/>
            </a:pPr>
            <a:r>
              <a:rPr lang="hr-HR" sz="2600" dirty="0" smtClean="0">
                <a:latin typeface="Comic Sans MS" pitchFamily="66" charset="0"/>
              </a:rPr>
              <a:t>-</a:t>
            </a:r>
            <a:r>
              <a:rPr lang="hr-HR" sz="2600" dirty="0">
                <a:latin typeface="Comic Sans MS" pitchFamily="66" charset="0"/>
              </a:rPr>
              <a:t>a small island with a medieval castle</a:t>
            </a:r>
          </a:p>
        </p:txBody>
      </p:sp>
      <p:pic>
        <p:nvPicPr>
          <p:cNvPr id="9" name="Content Placeholder 8" descr="Eilean Donan Castle, Scotland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21693"/>
          <a:stretch>
            <a:fillRect/>
          </a:stretch>
        </p:blipFill>
        <p:spPr>
          <a:xfrm>
            <a:off x="1907704" y="3068960"/>
            <a:ext cx="5517370" cy="324036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Top 10 Scotland's Landmarks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7067128" cy="4353347"/>
          </a:xfrm>
        </p:spPr>
        <p:txBody>
          <a:bodyPr>
            <a:normAutofit/>
          </a:bodyPr>
          <a:lstStyle/>
          <a:p>
            <a:pPr marL="514350" indent="-514350">
              <a:buSzPct val="111000"/>
              <a:buFont typeface="+mj-lt"/>
              <a:buAutoNum type="arabicPeriod" startAt="3"/>
            </a:pPr>
            <a:r>
              <a:rPr lang="hr-HR" sz="3000" b="1" u="sng" dirty="0">
                <a:latin typeface="Comic Sans MS" pitchFamily="66" charset="0"/>
              </a:rPr>
              <a:t>Ben Nevis </a:t>
            </a:r>
            <a:endParaRPr lang="hr-HR" sz="3000" b="1" u="sng" dirty="0" smtClean="0">
              <a:latin typeface="Comic Sans MS" pitchFamily="66" charset="0"/>
            </a:endParaRPr>
          </a:p>
          <a:p>
            <a:pPr marL="514350" indent="-514350">
              <a:buSzPct val="111000"/>
              <a:buNone/>
            </a:pPr>
            <a:r>
              <a:rPr lang="hr-HR" sz="2600" dirty="0" smtClean="0">
                <a:latin typeface="Comic Sans MS" pitchFamily="66" charset="0"/>
              </a:rPr>
              <a:t>-</a:t>
            </a:r>
            <a:r>
              <a:rPr lang="hr-HR" sz="2600" dirty="0">
                <a:latin typeface="Comic Sans MS" pitchFamily="66" charset="0"/>
              </a:rPr>
              <a:t>the British Isle's highest summit</a:t>
            </a:r>
          </a:p>
        </p:txBody>
      </p:sp>
      <p:pic>
        <p:nvPicPr>
          <p:cNvPr id="5" name="Content Placeholder 4" descr="BenNevis20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4040"/>
          <a:stretch>
            <a:fillRect/>
          </a:stretch>
        </p:blipFill>
        <p:spPr>
          <a:xfrm>
            <a:off x="2051719" y="2924944"/>
            <a:ext cx="4852581" cy="3492389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Top 10 Scotland's Landmarks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8856984" cy="4353347"/>
          </a:xfrm>
        </p:spPr>
        <p:txBody>
          <a:bodyPr>
            <a:normAutofit/>
          </a:bodyPr>
          <a:lstStyle/>
          <a:p>
            <a:pPr marL="514350" indent="-514350">
              <a:buSzPct val="111000"/>
              <a:buFont typeface="+mj-lt"/>
              <a:buAutoNum type="arabicPeriod" startAt="4"/>
            </a:pPr>
            <a:r>
              <a:rPr lang="hr-HR" sz="3000" b="1" u="sng" dirty="0">
                <a:latin typeface="Comic Sans MS" pitchFamily="66" charset="0"/>
              </a:rPr>
              <a:t>Loch </a:t>
            </a:r>
            <a:r>
              <a:rPr lang="hr-HR" sz="3000" b="1" u="sng" dirty="0" smtClean="0">
                <a:latin typeface="Comic Sans MS" pitchFamily="66" charset="0"/>
              </a:rPr>
              <a:t>Ness</a:t>
            </a:r>
          </a:p>
          <a:p>
            <a:pPr marL="514350" indent="-514350">
              <a:spcBef>
                <a:spcPts val="400"/>
              </a:spcBef>
              <a:buSzPct val="111000"/>
              <a:buNone/>
            </a:pPr>
            <a:r>
              <a:rPr lang="hr-HR" sz="3000" dirty="0" smtClean="0">
                <a:latin typeface="Comic Sans MS" pitchFamily="66" charset="0"/>
              </a:rPr>
              <a:t>-</a:t>
            </a:r>
            <a:r>
              <a:rPr lang="hr-HR" sz="2600" dirty="0">
                <a:latin typeface="Comic Sans MS" pitchFamily="66" charset="0"/>
              </a:rPr>
              <a:t>one </a:t>
            </a:r>
            <a:r>
              <a:rPr lang="hr-HR" sz="2600" dirty="0" smtClean="0">
                <a:latin typeface="Comic Sans MS" pitchFamily="66" charset="0"/>
              </a:rPr>
              <a:t>of the </a:t>
            </a:r>
            <a:r>
              <a:rPr lang="hr-HR" sz="2600" dirty="0">
                <a:latin typeface="Comic Sans MS" pitchFamily="66" charset="0"/>
              </a:rPr>
              <a:t>most famous </a:t>
            </a:r>
            <a:r>
              <a:rPr lang="hr-HR" sz="2600" dirty="0" smtClean="0">
                <a:latin typeface="Comic Sans MS" pitchFamily="66" charset="0"/>
              </a:rPr>
              <a:t>lakes in </a:t>
            </a:r>
            <a:r>
              <a:rPr lang="hr-HR" sz="2600" dirty="0">
                <a:latin typeface="Comic Sans MS" pitchFamily="66" charset="0"/>
              </a:rPr>
              <a:t>the </a:t>
            </a:r>
            <a:r>
              <a:rPr lang="hr-HR" sz="2600" dirty="0" smtClean="0">
                <a:latin typeface="Comic Sans MS" pitchFamily="66" charset="0"/>
              </a:rPr>
              <a:t>world </a:t>
            </a:r>
          </a:p>
          <a:p>
            <a:pPr marL="514350" indent="-514350">
              <a:spcBef>
                <a:spcPts val="400"/>
              </a:spcBef>
              <a:buSzPct val="111000"/>
              <a:buNone/>
            </a:pPr>
            <a:r>
              <a:rPr lang="hr-HR" sz="2600" dirty="0" smtClean="0">
                <a:latin typeface="Comic Sans MS" pitchFamily="66" charset="0"/>
              </a:rPr>
              <a:t>-there's a </a:t>
            </a:r>
            <a:r>
              <a:rPr lang="hr-HR" sz="2600" dirty="0" err="1" smtClean="0">
                <a:latin typeface="Comic Sans MS" pitchFamily="66" charset="0"/>
              </a:rPr>
              <a:t>legend</a:t>
            </a:r>
            <a:r>
              <a:rPr lang="hr-HR" sz="2600" dirty="0" smtClean="0">
                <a:latin typeface="Comic Sans MS" pitchFamily="66" charset="0"/>
              </a:rPr>
              <a:t> </a:t>
            </a:r>
            <a:r>
              <a:rPr lang="hr-HR" sz="2600" dirty="0" err="1" smtClean="0">
                <a:latin typeface="Comic Sans MS" pitchFamily="66" charset="0"/>
              </a:rPr>
              <a:t>of</a:t>
            </a:r>
            <a:r>
              <a:rPr lang="hr-HR" sz="2600" dirty="0" smtClean="0">
                <a:latin typeface="Comic Sans MS" pitchFamily="66" charset="0"/>
              </a:rPr>
              <a:t> </a:t>
            </a:r>
            <a:r>
              <a:rPr lang="hr-HR" sz="2600" dirty="0" err="1" smtClean="0">
                <a:latin typeface="Comic Sans MS" pitchFamily="66" charset="0"/>
              </a:rPr>
              <a:t>a</a:t>
            </a:r>
            <a:r>
              <a:rPr lang="hr-HR" sz="2600" dirty="0" smtClean="0">
                <a:latin typeface="Comic Sans MS" pitchFamily="66" charset="0"/>
              </a:rPr>
              <a:t> </a:t>
            </a:r>
            <a:r>
              <a:rPr lang="hr-HR" sz="2600" dirty="0" err="1" smtClean="0">
                <a:latin typeface="Comic Sans MS" pitchFamily="66" charset="0"/>
              </a:rPr>
              <a:t>sea</a:t>
            </a:r>
            <a:r>
              <a:rPr lang="hr-HR" sz="2600" dirty="0" smtClean="0">
                <a:latin typeface="Comic Sans MS" pitchFamily="66" charset="0"/>
              </a:rPr>
              <a:t> </a:t>
            </a:r>
            <a:r>
              <a:rPr lang="hr-HR" sz="2600" dirty="0">
                <a:latin typeface="Comic Sans MS" pitchFamily="66" charset="0"/>
              </a:rPr>
              <a:t>monster Nessie, </a:t>
            </a:r>
            <a:r>
              <a:rPr lang="hr-HR" sz="2600" dirty="0" smtClean="0">
                <a:latin typeface="Comic Sans MS" pitchFamily="66" charset="0"/>
              </a:rPr>
              <a:t>that</a:t>
            </a:r>
            <a:endParaRPr lang="hr-HR" sz="2600" dirty="0">
              <a:latin typeface="Comic Sans MS" pitchFamily="66" charset="0"/>
            </a:endParaRPr>
          </a:p>
          <a:p>
            <a:pPr marL="514350" indent="-514350">
              <a:spcBef>
                <a:spcPts val="400"/>
              </a:spcBef>
              <a:buSzPct val="111000"/>
              <a:buNone/>
            </a:pPr>
            <a:r>
              <a:rPr lang="hr-HR" sz="2600" dirty="0" smtClean="0">
                <a:latin typeface="Comic Sans MS" pitchFamily="66" charset="0"/>
              </a:rPr>
              <a:t>  supposedly lives there</a:t>
            </a:r>
            <a:r>
              <a:rPr lang="hr-HR" sz="2600" b="1" u="sng" dirty="0" smtClean="0">
                <a:latin typeface="Comic Sans MS" pitchFamily="66" charset="0"/>
              </a:rPr>
              <a:t> </a:t>
            </a:r>
            <a:endParaRPr lang="hr-HR" sz="2600" b="1" u="sng" dirty="0">
              <a:latin typeface="Comic Sans MS" pitchFamily="66" charset="0"/>
            </a:endParaRPr>
          </a:p>
        </p:txBody>
      </p:sp>
      <p:pic>
        <p:nvPicPr>
          <p:cNvPr id="5" name="Content Placeholder 4" descr="loch nes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2174"/>
          <a:stretch>
            <a:fillRect/>
          </a:stretch>
        </p:blipFill>
        <p:spPr>
          <a:xfrm flipH="1">
            <a:off x="539552" y="3861048"/>
            <a:ext cx="4485251" cy="2620186"/>
          </a:xfrm>
        </p:spPr>
      </p:pic>
      <p:pic>
        <p:nvPicPr>
          <p:cNvPr id="6" name="Picture 5" descr="nessie.jpg"/>
          <p:cNvPicPr>
            <a:picLocks noChangeAspect="1"/>
          </p:cNvPicPr>
          <p:nvPr/>
        </p:nvPicPr>
        <p:blipFill>
          <a:blip r:embed="rId3" cstate="print"/>
          <a:srcRect l="3711" r="5463"/>
          <a:stretch>
            <a:fillRect/>
          </a:stretch>
        </p:blipFill>
        <p:spPr>
          <a:xfrm>
            <a:off x="5364088" y="3429000"/>
            <a:ext cx="3312368" cy="3248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Top 10 Scotland's Landmarks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</p:spPr>
        <p:txBody>
          <a:bodyPr/>
          <a:lstStyle/>
          <a:p>
            <a:pPr marL="514350" lvl="0" indent="-514350">
              <a:buSzPct val="111000"/>
              <a:buFont typeface="+mj-lt"/>
              <a:buAutoNum type="arabicPeriod" startAt="5"/>
            </a:pPr>
            <a:r>
              <a:rPr lang="hr-HR" sz="3000" b="1" u="sng" dirty="0">
                <a:latin typeface="Comic Sans MS" pitchFamily="66" charset="0"/>
              </a:rPr>
              <a:t>Luskentyre Beach</a:t>
            </a:r>
          </a:p>
          <a:p>
            <a:pPr marL="514350" indent="-514350">
              <a:buSzPct val="111000"/>
              <a:buFont typeface="+mj-lt"/>
              <a:buAutoNum type="arabicPeriod" startAt="5"/>
            </a:pPr>
            <a:endParaRPr lang="hr-HR" dirty="0"/>
          </a:p>
        </p:txBody>
      </p:sp>
      <p:pic>
        <p:nvPicPr>
          <p:cNvPr id="5" name="Content Placeholder 4" descr="beach-harris_1849982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636912"/>
            <a:ext cx="5688632" cy="3559983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r-HR" dirty="0" smtClean="0">
                <a:latin typeface="Comic Sans MS" pitchFamily="66" charset="0"/>
              </a:rPr>
              <a:t>Top 10 Scotland's Landmarks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8219256" cy="4353347"/>
          </a:xfrm>
        </p:spPr>
        <p:txBody>
          <a:bodyPr>
            <a:normAutofit/>
          </a:bodyPr>
          <a:lstStyle/>
          <a:p>
            <a:pPr marL="514350" indent="-514350">
              <a:buSzPct val="111000"/>
              <a:buFont typeface="+mj-lt"/>
              <a:buAutoNum type="arabicPeriod" startAt="6"/>
            </a:pPr>
            <a:r>
              <a:rPr lang="hr-HR" sz="3000" b="1" u="sng" dirty="0">
                <a:latin typeface="Comic Sans MS" pitchFamily="66" charset="0"/>
              </a:rPr>
              <a:t>Stirling </a:t>
            </a:r>
            <a:r>
              <a:rPr lang="hr-HR" sz="3000" b="1" u="sng" dirty="0" smtClean="0">
                <a:latin typeface="Comic Sans MS" pitchFamily="66" charset="0"/>
              </a:rPr>
              <a:t>Castle</a:t>
            </a:r>
          </a:p>
          <a:p>
            <a:pPr marL="514350" indent="-514350">
              <a:buSzPct val="111000"/>
              <a:buNone/>
            </a:pPr>
            <a:r>
              <a:rPr lang="hr-HR" sz="2600" dirty="0" smtClean="0">
                <a:latin typeface="Comic Sans MS" pitchFamily="66" charset="0"/>
              </a:rPr>
              <a:t>-</a:t>
            </a:r>
            <a:r>
              <a:rPr lang="hr-HR" sz="2600" dirty="0">
                <a:latin typeface="Comic Sans MS" pitchFamily="66" charset="0"/>
              </a:rPr>
              <a:t>one </a:t>
            </a:r>
            <a:r>
              <a:rPr lang="hr-HR" sz="2600" dirty="0" smtClean="0">
                <a:latin typeface="Comic Sans MS" pitchFamily="66" charset="0"/>
              </a:rPr>
              <a:t>of the </a:t>
            </a:r>
            <a:r>
              <a:rPr lang="hr-HR" sz="2600" dirty="0">
                <a:latin typeface="Comic Sans MS" pitchFamily="66" charset="0"/>
              </a:rPr>
              <a:t>most spectacular castles in Scotland</a:t>
            </a:r>
            <a:r>
              <a:rPr lang="hr-HR" sz="2600" b="1" u="sng" dirty="0" smtClean="0">
                <a:latin typeface="Comic Sans MS" pitchFamily="66" charset="0"/>
              </a:rPr>
              <a:t> </a:t>
            </a:r>
            <a:endParaRPr lang="hr-HR" sz="2600" b="1" u="sng" dirty="0">
              <a:latin typeface="Comic Sans MS" pitchFamily="66" charset="0"/>
            </a:endParaRPr>
          </a:p>
        </p:txBody>
      </p:sp>
      <p:pic>
        <p:nvPicPr>
          <p:cNvPr id="5" name="Content Placeholder 4" descr="StirlingCast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0276"/>
          <a:stretch>
            <a:fillRect/>
          </a:stretch>
        </p:blipFill>
        <p:spPr>
          <a:xfrm>
            <a:off x="1259632" y="3140968"/>
            <a:ext cx="6736057" cy="2963539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Top 10 Scotland's Landmarks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8291264" cy="4353347"/>
          </a:xfrm>
        </p:spPr>
        <p:txBody>
          <a:bodyPr>
            <a:normAutofit/>
          </a:bodyPr>
          <a:lstStyle/>
          <a:p>
            <a:pPr marL="514350" indent="-514350">
              <a:buSzPct val="111000"/>
              <a:buFont typeface="+mj-lt"/>
              <a:buAutoNum type="arabicPeriod" startAt="7"/>
            </a:pPr>
            <a:r>
              <a:rPr lang="en-US" sz="3000" b="1" u="sng" dirty="0" smtClean="0">
                <a:latin typeface="Comic Sans MS" pitchFamily="66" charset="0"/>
              </a:rPr>
              <a:t>Skara Brae </a:t>
            </a:r>
          </a:p>
          <a:p>
            <a:pPr marL="514350" indent="-514350">
              <a:buSzPct val="111000"/>
              <a:buNone/>
            </a:pPr>
            <a:r>
              <a:rPr lang="hr-HR" sz="2600" dirty="0" smtClean="0">
                <a:latin typeface="Comic Sans MS" pitchFamily="66" charset="0"/>
              </a:rPr>
              <a:t>-</a:t>
            </a:r>
            <a:r>
              <a:rPr lang="hr-HR" sz="2600" dirty="0">
                <a:latin typeface="Comic Sans MS" pitchFamily="66" charset="0"/>
              </a:rPr>
              <a:t>one </a:t>
            </a:r>
            <a:r>
              <a:rPr lang="hr-HR" sz="2600" dirty="0" smtClean="0">
                <a:latin typeface="Comic Sans MS" pitchFamily="66" charset="0"/>
              </a:rPr>
              <a:t>of the </a:t>
            </a:r>
            <a:r>
              <a:rPr lang="hr-HR" sz="2600" dirty="0">
                <a:latin typeface="Comic Sans MS" pitchFamily="66" charset="0"/>
              </a:rPr>
              <a:t>best preserved Stone Age villages</a:t>
            </a:r>
          </a:p>
        </p:txBody>
      </p:sp>
      <p:pic>
        <p:nvPicPr>
          <p:cNvPr id="5" name="Content Placeholder 4" descr="skarabraepan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403648" y="3284984"/>
            <a:ext cx="6408712" cy="2905279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Top 10 Scotland's Landmarks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8363272" cy="4353347"/>
          </a:xfrm>
        </p:spPr>
        <p:txBody>
          <a:bodyPr>
            <a:normAutofit/>
          </a:bodyPr>
          <a:lstStyle/>
          <a:p>
            <a:pPr marL="514350" indent="-514350">
              <a:buSzPct val="111000"/>
              <a:buFont typeface="+mj-lt"/>
              <a:buAutoNum type="arabicPeriod" startAt="8"/>
            </a:pPr>
            <a:r>
              <a:rPr lang="hr-HR" sz="3000" b="1" u="sng" dirty="0">
                <a:latin typeface="Comic Sans MS" pitchFamily="66" charset="0"/>
              </a:rPr>
              <a:t>Cuillin </a:t>
            </a:r>
            <a:r>
              <a:rPr lang="hr-HR" sz="3000" b="1" u="sng" dirty="0" smtClean="0">
                <a:latin typeface="Comic Sans MS" pitchFamily="66" charset="0"/>
              </a:rPr>
              <a:t>Hills</a:t>
            </a:r>
          </a:p>
          <a:p>
            <a:pPr marL="514350" indent="-514350">
              <a:buSzPct val="111000"/>
              <a:buNone/>
            </a:pPr>
            <a:r>
              <a:rPr lang="hr-HR" sz="2600" dirty="0" smtClean="0">
                <a:latin typeface="Comic Sans MS" pitchFamily="66" charset="0"/>
              </a:rPr>
              <a:t>-</a:t>
            </a:r>
            <a:r>
              <a:rPr lang="hr-HR" sz="2600" dirty="0">
                <a:latin typeface="Comic Sans MS" pitchFamily="66" charset="0"/>
              </a:rPr>
              <a:t>beautiful hills made of two different formations</a:t>
            </a:r>
            <a:endParaRPr lang="hr-HR" sz="2600" dirty="0" smtClean="0">
              <a:latin typeface="Comic Sans MS" pitchFamily="66" charset="0"/>
            </a:endParaRPr>
          </a:p>
        </p:txBody>
      </p:sp>
      <p:pic>
        <p:nvPicPr>
          <p:cNvPr id="5" name="Content Placeholder 4" descr="1161422662_53747154f8_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3980" b="4478"/>
          <a:stretch>
            <a:fillRect/>
          </a:stretch>
        </p:blipFill>
        <p:spPr>
          <a:xfrm flipH="1">
            <a:off x="1979712" y="2996952"/>
            <a:ext cx="4929417" cy="3384376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Top 10 Scotland's Landmarks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8435280" cy="4353347"/>
          </a:xfrm>
        </p:spPr>
        <p:txBody>
          <a:bodyPr>
            <a:normAutofit/>
          </a:bodyPr>
          <a:lstStyle/>
          <a:p>
            <a:pPr marL="514350" indent="-514350">
              <a:buSzPct val="111000"/>
              <a:buFont typeface="+mj-lt"/>
              <a:buAutoNum type="arabicPeriod" startAt="9"/>
            </a:pPr>
            <a:r>
              <a:rPr lang="hr-HR" sz="3000" b="1" u="sng" dirty="0">
                <a:latin typeface="Comic Sans MS" pitchFamily="66" charset="0"/>
              </a:rPr>
              <a:t>Melrose </a:t>
            </a:r>
            <a:r>
              <a:rPr lang="hr-HR" sz="3000" b="1" u="sng" dirty="0" smtClean="0">
                <a:latin typeface="Comic Sans MS" pitchFamily="66" charset="0"/>
              </a:rPr>
              <a:t>Abbey</a:t>
            </a:r>
          </a:p>
          <a:p>
            <a:pPr marL="514350" indent="-514350">
              <a:spcBef>
                <a:spcPts val="400"/>
              </a:spcBef>
              <a:buSzPct val="111000"/>
              <a:buNone/>
            </a:pPr>
            <a:r>
              <a:rPr lang="hr-HR" sz="2600" dirty="0" smtClean="0">
                <a:latin typeface="Comic Sans MS" pitchFamily="66" charset="0"/>
              </a:rPr>
              <a:t>-</a:t>
            </a:r>
            <a:r>
              <a:rPr lang="hr-HR" sz="2600" dirty="0">
                <a:latin typeface="Comic Sans MS" pitchFamily="66" charset="0"/>
              </a:rPr>
              <a:t>founded in 1136 by monks, </a:t>
            </a:r>
            <a:r>
              <a:rPr lang="hr-HR" sz="2600" dirty="0" smtClean="0">
                <a:latin typeface="Comic Sans MS" pitchFamily="66" charset="0"/>
              </a:rPr>
              <a:t>it is one of the most</a:t>
            </a:r>
          </a:p>
          <a:p>
            <a:pPr marL="514350" indent="-514350">
              <a:spcBef>
                <a:spcPts val="400"/>
              </a:spcBef>
              <a:buSzPct val="111000"/>
              <a:buNone/>
            </a:pPr>
            <a:r>
              <a:rPr lang="hr-HR" sz="2600" dirty="0" smtClean="0">
                <a:latin typeface="Comic Sans MS" pitchFamily="66" charset="0"/>
              </a:rPr>
              <a:t>  </a:t>
            </a:r>
            <a:r>
              <a:rPr lang="hr-HR" sz="2600" dirty="0" err="1" smtClean="0">
                <a:latin typeface="Comic Sans MS" pitchFamily="66" charset="0"/>
              </a:rPr>
              <a:t>historically</a:t>
            </a:r>
            <a:r>
              <a:rPr lang="hr-HR" sz="2600" dirty="0" smtClean="0">
                <a:latin typeface="Comic Sans MS" pitchFamily="66" charset="0"/>
              </a:rPr>
              <a:t> </a:t>
            </a:r>
            <a:r>
              <a:rPr lang="hr-HR" sz="2600" dirty="0" err="1" smtClean="0">
                <a:latin typeface="Comic Sans MS" pitchFamily="66" charset="0"/>
              </a:rPr>
              <a:t>significant</a:t>
            </a:r>
            <a:r>
              <a:rPr lang="hr-HR" sz="2600" dirty="0" smtClean="0">
                <a:latin typeface="Comic Sans MS" pitchFamily="66" charset="0"/>
              </a:rPr>
              <a:t> </a:t>
            </a:r>
            <a:r>
              <a:rPr lang="hr-HR" sz="2600" dirty="0">
                <a:latin typeface="Comic Sans MS" pitchFamily="66" charset="0"/>
              </a:rPr>
              <a:t>architectural </a:t>
            </a:r>
            <a:r>
              <a:rPr lang="hr-HR" sz="2600" dirty="0" smtClean="0">
                <a:latin typeface="Comic Sans MS" pitchFamily="66" charset="0"/>
              </a:rPr>
              <a:t>structures in</a:t>
            </a:r>
          </a:p>
          <a:p>
            <a:pPr marL="514350" indent="-514350">
              <a:spcBef>
                <a:spcPts val="400"/>
              </a:spcBef>
              <a:buSzPct val="111000"/>
              <a:buNone/>
            </a:pPr>
            <a:r>
              <a:rPr lang="hr-HR" sz="2600" dirty="0">
                <a:latin typeface="Comic Sans MS" pitchFamily="66" charset="0"/>
              </a:rPr>
              <a:t> </a:t>
            </a:r>
            <a:r>
              <a:rPr lang="hr-HR" sz="2600" dirty="0" smtClean="0">
                <a:latin typeface="Comic Sans MS" pitchFamily="66" charset="0"/>
              </a:rPr>
              <a:t> Scotland</a:t>
            </a:r>
            <a:endParaRPr lang="hr-HR" sz="2600" dirty="0">
              <a:latin typeface="Comic Sans MS" pitchFamily="66" charset="0"/>
            </a:endParaRPr>
          </a:p>
        </p:txBody>
      </p:sp>
      <p:pic>
        <p:nvPicPr>
          <p:cNvPr id="5" name="Content Placeholder 4" descr="abbey-4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b="10522"/>
          <a:stretch>
            <a:fillRect/>
          </a:stretch>
        </p:blipFill>
        <p:spPr>
          <a:xfrm flipH="1">
            <a:off x="3096705" y="3429000"/>
            <a:ext cx="4607135" cy="3096344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Top 10 Scotland's Landmarks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8291264" cy="4353347"/>
          </a:xfrm>
        </p:spPr>
        <p:txBody>
          <a:bodyPr>
            <a:normAutofit/>
          </a:bodyPr>
          <a:lstStyle/>
          <a:p>
            <a:pPr marL="514350" indent="-514350">
              <a:buSzPct val="111000"/>
              <a:buFont typeface="+mj-lt"/>
              <a:buAutoNum type="arabicPeriod" startAt="10"/>
            </a:pPr>
            <a:r>
              <a:rPr lang="hr-HR" sz="3000" b="1" u="sng" dirty="0" smtClean="0">
                <a:latin typeface="Comic Sans MS" pitchFamily="66" charset="0"/>
              </a:rPr>
              <a:t>Broch </a:t>
            </a:r>
            <a:r>
              <a:rPr lang="hr-HR" sz="3000" b="1" u="sng" dirty="0">
                <a:latin typeface="Comic Sans MS" pitchFamily="66" charset="0"/>
              </a:rPr>
              <a:t>of </a:t>
            </a:r>
            <a:r>
              <a:rPr lang="hr-HR" sz="3000" b="1" u="sng" dirty="0" smtClean="0">
                <a:latin typeface="Comic Sans MS" pitchFamily="66" charset="0"/>
              </a:rPr>
              <a:t>Mousa</a:t>
            </a:r>
          </a:p>
          <a:p>
            <a:pPr marL="514350" indent="-514350">
              <a:spcBef>
                <a:spcPts val="400"/>
              </a:spcBef>
              <a:buSzPct val="111000"/>
              <a:buNone/>
            </a:pPr>
            <a:r>
              <a:rPr lang="hr-HR" sz="3000" dirty="0" smtClean="0">
                <a:latin typeface="Comic Sans MS" pitchFamily="66" charset="0"/>
              </a:rPr>
              <a:t>-</a:t>
            </a:r>
            <a:r>
              <a:rPr lang="hr-HR" sz="2600" dirty="0">
                <a:latin typeface="Comic Sans MS" pitchFamily="66" charset="0"/>
              </a:rPr>
              <a:t>in the </a:t>
            </a:r>
            <a:r>
              <a:rPr lang="hr-HR" sz="2600" dirty="0" err="1">
                <a:latin typeface="Comic Sans MS" pitchFamily="66" charset="0"/>
              </a:rPr>
              <a:t>Shetland</a:t>
            </a:r>
            <a:r>
              <a:rPr lang="hr-HR" sz="2600" dirty="0">
                <a:latin typeface="Comic Sans MS" pitchFamily="66" charset="0"/>
              </a:rPr>
              <a:t> </a:t>
            </a:r>
            <a:r>
              <a:rPr lang="hr-HR" sz="2600" dirty="0" err="1" smtClean="0">
                <a:latin typeface="Comic Sans MS" pitchFamily="66" charset="0"/>
              </a:rPr>
              <a:t>Islands</a:t>
            </a:r>
            <a:r>
              <a:rPr lang="hr-HR" sz="2600" dirty="0">
                <a:latin typeface="Comic Sans MS" pitchFamily="66" charset="0"/>
              </a:rPr>
              <a:t>, a </a:t>
            </a:r>
            <a:r>
              <a:rPr lang="hr-HR" sz="2600" dirty="0" err="1" smtClean="0">
                <a:latin typeface="Comic Sans MS" pitchFamily="66" charset="0"/>
              </a:rPr>
              <a:t>fortification</a:t>
            </a:r>
            <a:r>
              <a:rPr lang="hr-HR" sz="2600" dirty="0" smtClean="0">
                <a:latin typeface="Comic Sans MS" pitchFamily="66" charset="0"/>
              </a:rPr>
              <a:t> or a</a:t>
            </a:r>
            <a:endParaRPr lang="hr-HR" sz="2600" dirty="0">
              <a:latin typeface="Comic Sans MS" pitchFamily="66" charset="0"/>
            </a:endParaRPr>
          </a:p>
          <a:p>
            <a:pPr marL="514350" indent="-514350">
              <a:spcBef>
                <a:spcPts val="400"/>
              </a:spcBef>
              <a:buSzPct val="111000"/>
              <a:buNone/>
            </a:pPr>
            <a:r>
              <a:rPr lang="hr-HR" sz="2600" dirty="0" smtClean="0">
                <a:latin typeface="Comic Sans MS" pitchFamily="66" charset="0"/>
              </a:rPr>
              <a:t>  defensive </a:t>
            </a:r>
            <a:r>
              <a:rPr lang="hr-HR" sz="2600" dirty="0">
                <a:latin typeface="Comic Sans MS" pitchFamily="66" charset="0"/>
              </a:rPr>
              <a:t>tower, built around 100 BC </a:t>
            </a:r>
            <a:endParaRPr lang="hr-HR" sz="2600" u="sng" dirty="0">
              <a:latin typeface="Comic Sans MS" pitchFamily="66" charset="0"/>
            </a:endParaRPr>
          </a:p>
        </p:txBody>
      </p:sp>
      <p:pic>
        <p:nvPicPr>
          <p:cNvPr id="5" name="Content Placeholder 4" descr="mousa_broch_kite_aerial_photo_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flipH="1">
            <a:off x="1763688" y="3284984"/>
            <a:ext cx="4896544" cy="3265391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548680"/>
            <a:ext cx="3816424" cy="576064"/>
          </a:xfrm>
        </p:spPr>
        <p:txBody>
          <a:bodyPr>
            <a:noAutofit/>
          </a:bodyPr>
          <a:lstStyle/>
          <a:p>
            <a:pPr algn="ctr"/>
            <a:r>
              <a:rPr lang="hr-HR" sz="3500" dirty="0" smtClean="0">
                <a:latin typeface="Comic Sans MS" pitchFamily="66" charset="0"/>
              </a:rPr>
              <a:t>Bagpipes</a:t>
            </a:r>
            <a:endParaRPr lang="hr-HR" sz="3500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412776"/>
            <a:ext cx="4317876" cy="4713387"/>
          </a:xfrm>
        </p:spPr>
        <p:txBody>
          <a:bodyPr>
            <a:normAutofit/>
          </a:bodyPr>
          <a:lstStyle/>
          <a:p>
            <a:r>
              <a:rPr lang="hr-HR" sz="2500" dirty="0" smtClean="0">
                <a:latin typeface="Comic Sans MS" pitchFamily="66" charset="0"/>
              </a:rPr>
              <a:t>national instrument</a:t>
            </a:r>
          </a:p>
          <a:p>
            <a:endParaRPr lang="hr-HR" sz="2500" dirty="0">
              <a:latin typeface="Comic Sans MS" pitchFamily="66" charset="0"/>
            </a:endParaRPr>
          </a:p>
          <a:p>
            <a:endParaRPr lang="hr-HR" sz="2500" dirty="0" smtClean="0">
              <a:latin typeface="Comic Sans MS" pitchFamily="66" charset="0"/>
            </a:endParaRPr>
          </a:p>
          <a:p>
            <a:endParaRPr lang="hr-HR" sz="2500" dirty="0" smtClean="0">
              <a:latin typeface="Comic Sans MS" pitchFamily="66" charset="0"/>
            </a:endParaRPr>
          </a:p>
          <a:p>
            <a:pPr>
              <a:buNone/>
            </a:pPr>
            <a:endParaRPr lang="hr-HR" sz="1200" dirty="0" smtClean="0">
              <a:latin typeface="Comic Sans MS" pitchFamily="66" charset="0"/>
              <a:hlinkClick r:id="rId2"/>
            </a:endParaRPr>
          </a:p>
          <a:p>
            <a:pPr>
              <a:buNone/>
            </a:pPr>
            <a:endParaRPr lang="hr-HR" sz="1200" dirty="0">
              <a:latin typeface="Comic Sans MS" pitchFamily="66" charset="0"/>
              <a:hlinkClick r:id="rId2"/>
            </a:endParaRPr>
          </a:p>
          <a:p>
            <a:pPr>
              <a:buNone/>
            </a:pPr>
            <a:endParaRPr lang="hr-HR" sz="1200" dirty="0" smtClean="0">
              <a:latin typeface="Comic Sans MS" pitchFamily="66" charset="0"/>
              <a:hlinkClick r:id="rId2"/>
            </a:endParaRPr>
          </a:p>
          <a:p>
            <a:pPr>
              <a:buNone/>
            </a:pPr>
            <a:endParaRPr lang="hr-HR" sz="1200" dirty="0">
              <a:latin typeface="Comic Sans MS" pitchFamily="66" charset="0"/>
              <a:hlinkClick r:id="rId2"/>
            </a:endParaRPr>
          </a:p>
          <a:p>
            <a:pPr>
              <a:buNone/>
            </a:pPr>
            <a:endParaRPr lang="hr-HR" sz="1200" dirty="0" smtClean="0">
              <a:latin typeface="Comic Sans MS" pitchFamily="66" charset="0"/>
              <a:hlinkClick r:id="rId2"/>
            </a:endParaRPr>
          </a:p>
          <a:p>
            <a:pPr>
              <a:buNone/>
            </a:pPr>
            <a:endParaRPr lang="hr-HR" sz="1200" dirty="0">
              <a:latin typeface="Comic Sans MS" pitchFamily="66" charset="0"/>
              <a:hlinkClick r:id="rId2"/>
            </a:endParaRPr>
          </a:p>
          <a:p>
            <a:pPr>
              <a:buNone/>
            </a:pPr>
            <a:endParaRPr lang="hr-HR" sz="1200" dirty="0" smtClean="0">
              <a:latin typeface="Comic Sans MS" pitchFamily="66" charset="0"/>
              <a:hlinkClick r:id="rId2"/>
            </a:endParaRPr>
          </a:p>
          <a:p>
            <a:pPr>
              <a:buNone/>
            </a:pPr>
            <a:endParaRPr lang="hr-HR" sz="1200" dirty="0">
              <a:latin typeface="Comic Sans MS" pitchFamily="66" charset="0"/>
              <a:hlinkClick r:id="rId2"/>
            </a:endParaRPr>
          </a:p>
          <a:p>
            <a:pPr>
              <a:buNone/>
            </a:pPr>
            <a:endParaRPr lang="hr-HR" sz="1200" dirty="0" smtClean="0">
              <a:latin typeface="Comic Sans MS" pitchFamily="66" charset="0"/>
              <a:hlinkClick r:id="rId2"/>
            </a:endParaRPr>
          </a:p>
          <a:p>
            <a:pPr>
              <a:buNone/>
            </a:pPr>
            <a:endParaRPr lang="hr-HR" sz="1200" dirty="0">
              <a:latin typeface="Comic Sans MS" pitchFamily="66" charset="0"/>
              <a:hlinkClick r:id="rId2"/>
            </a:endParaRPr>
          </a:p>
          <a:p>
            <a:pPr>
              <a:buNone/>
            </a:pPr>
            <a:endParaRPr lang="hr-HR" sz="900" dirty="0" smtClean="0">
              <a:latin typeface="Comic Sans MS" pitchFamily="66" charset="0"/>
              <a:hlinkClick r:id="rId2"/>
            </a:endParaRPr>
          </a:p>
          <a:p>
            <a:pPr>
              <a:buNone/>
            </a:pPr>
            <a:r>
              <a:rPr lang="hr-HR" sz="1300" dirty="0" smtClean="0">
                <a:latin typeface="Comic Sans MS" pitchFamily="66" charset="0"/>
                <a:hlinkClick r:id="rId2"/>
              </a:rPr>
              <a:t>http://www.youtube.com/watch?v=aPiqWzHiPmQ</a:t>
            </a:r>
            <a:endParaRPr lang="hr-HR" sz="1300" dirty="0" smtClean="0">
              <a:latin typeface="Comic Sans MS" pitchFamily="66" charset="0"/>
            </a:endParaRPr>
          </a:p>
          <a:p>
            <a:endParaRPr lang="hr-HR" sz="2500" dirty="0" smtClean="0">
              <a:latin typeface="Comic Sans MS" pitchFamily="66" charset="0"/>
            </a:endParaRPr>
          </a:p>
          <a:p>
            <a:endParaRPr lang="hr-HR" sz="2500" dirty="0">
              <a:latin typeface="Comic Sans MS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9992" y="476672"/>
            <a:ext cx="4185791" cy="648072"/>
          </a:xfrm>
        </p:spPr>
        <p:txBody>
          <a:bodyPr>
            <a:noAutofit/>
          </a:bodyPr>
          <a:lstStyle/>
          <a:p>
            <a:pPr algn="ctr"/>
            <a:r>
              <a:rPr lang="hr-HR" sz="3500" dirty="0" smtClean="0">
                <a:latin typeface="Comic Sans MS" pitchFamily="66" charset="0"/>
              </a:rPr>
              <a:t>Kilts</a:t>
            </a:r>
            <a:endParaRPr lang="hr-HR" sz="3500" dirty="0">
              <a:latin typeface="Comic Sans MS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11961" y="1484784"/>
            <a:ext cx="4752528" cy="4641379"/>
          </a:xfrm>
        </p:spPr>
        <p:txBody>
          <a:bodyPr>
            <a:normAutofit/>
          </a:bodyPr>
          <a:lstStyle/>
          <a:p>
            <a:r>
              <a:rPr lang="hr-HR" sz="2500" dirty="0">
                <a:latin typeface="Comic Sans MS" pitchFamily="66" charset="0"/>
              </a:rPr>
              <a:t>traditional dress of men and boys in the Scottish Highlands in 16th </a:t>
            </a:r>
            <a:r>
              <a:rPr lang="hr-HR" sz="2500" dirty="0" smtClean="0">
                <a:latin typeface="Comic Sans MS" pitchFamily="66" charset="0"/>
              </a:rPr>
              <a:t>century</a:t>
            </a:r>
          </a:p>
          <a:p>
            <a:r>
              <a:rPr lang="hr-HR" sz="2500" dirty="0" smtClean="0">
                <a:latin typeface="Comic Sans MS" pitchFamily="66" charset="0"/>
              </a:rPr>
              <a:t> </a:t>
            </a:r>
            <a:r>
              <a:rPr lang="hr-HR" sz="2500" dirty="0">
                <a:latin typeface="Comic Sans MS" pitchFamily="66" charset="0"/>
              </a:rPr>
              <a:t>it's made of woollen cloth in a tartan </a:t>
            </a:r>
            <a:r>
              <a:rPr lang="hr-HR" sz="2500" dirty="0" smtClean="0">
                <a:latin typeface="Comic Sans MS" pitchFamily="66" charset="0"/>
              </a:rPr>
              <a:t>pattern</a:t>
            </a:r>
          </a:p>
          <a:p>
            <a:endParaRPr lang="hr-HR" sz="2500" dirty="0">
              <a:latin typeface="Comic Sans MS" pitchFamily="66" charset="0"/>
            </a:endParaRPr>
          </a:p>
        </p:txBody>
      </p:sp>
      <p:pic>
        <p:nvPicPr>
          <p:cNvPr id="9" name="Picture 8" descr="bagpi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71155">
            <a:off x="971600" y="2132856"/>
            <a:ext cx="2160240" cy="3244416"/>
          </a:xfrm>
          <a:prstGeom prst="rect">
            <a:avLst/>
          </a:prstGeom>
        </p:spPr>
      </p:pic>
      <p:pic>
        <p:nvPicPr>
          <p:cNvPr id="10" name="Picture 9" descr="kilts.jpg"/>
          <p:cNvPicPr>
            <a:picLocks noChangeAspect="1"/>
          </p:cNvPicPr>
          <p:nvPr/>
        </p:nvPicPr>
        <p:blipFill>
          <a:blip r:embed="rId4" cstate="print"/>
          <a:srcRect l="1482" t="4936" r="730" b="1279"/>
          <a:stretch>
            <a:fillRect/>
          </a:stretch>
        </p:blipFill>
        <p:spPr>
          <a:xfrm>
            <a:off x="4139952" y="3861048"/>
            <a:ext cx="4752528" cy="273630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hr-HR" sz="4000" dirty="0" smtClean="0">
                <a:latin typeface="Comic Sans MS" pitchFamily="66" charset="0"/>
              </a:rPr>
              <a:t>Generally </a:t>
            </a:r>
            <a:r>
              <a:rPr lang="hr-HR" sz="4000" dirty="0" err="1" smtClean="0">
                <a:latin typeface="Comic Sans MS" pitchFamily="66" charset="0"/>
              </a:rPr>
              <a:t>about</a:t>
            </a:r>
            <a:r>
              <a:rPr lang="hr-HR" sz="4000" dirty="0" smtClean="0">
                <a:latin typeface="Comic Sans MS" pitchFamily="66" charset="0"/>
              </a:rPr>
              <a:t> St Andrew’s Day</a:t>
            </a:r>
            <a:endParaRPr lang="hr-HR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4495800" cy="4785395"/>
          </a:xfrm>
        </p:spPr>
        <p:txBody>
          <a:bodyPr/>
          <a:lstStyle/>
          <a:p>
            <a:r>
              <a:rPr lang="hr-HR" sz="2500" dirty="0">
                <a:latin typeface="Comic Sans MS" pitchFamily="66" charset="0"/>
              </a:rPr>
              <a:t>it is an official national </a:t>
            </a:r>
            <a:r>
              <a:rPr lang="hr-HR" sz="2500" dirty="0" err="1" smtClean="0">
                <a:latin typeface="Comic Sans MS" pitchFamily="66" charset="0"/>
              </a:rPr>
              <a:t>holiday</a:t>
            </a:r>
            <a:r>
              <a:rPr lang="hr-HR" sz="2500" dirty="0" smtClean="0">
                <a:latin typeface="Comic Sans MS" pitchFamily="66" charset="0"/>
              </a:rPr>
              <a:t> </a:t>
            </a:r>
            <a:r>
              <a:rPr lang="hr-HR" sz="2500" dirty="0">
                <a:latin typeface="Comic Sans MS" pitchFamily="66" charset="0"/>
              </a:rPr>
              <a:t>in </a:t>
            </a:r>
            <a:r>
              <a:rPr lang="hr-HR" sz="2500" dirty="0" smtClean="0">
                <a:latin typeface="Comic Sans MS" pitchFamily="66" charset="0"/>
              </a:rPr>
              <a:t>Scotland</a:t>
            </a:r>
          </a:p>
          <a:p>
            <a:r>
              <a:rPr lang="hr-HR" sz="2500" dirty="0">
                <a:latin typeface="Comic Sans MS" pitchFamily="66" charset="0"/>
              </a:rPr>
              <a:t>St Andrew is the patron saint of </a:t>
            </a:r>
            <a:r>
              <a:rPr lang="hr-HR" sz="2500" dirty="0" smtClean="0">
                <a:latin typeface="Comic Sans MS" pitchFamily="66" charset="0"/>
              </a:rPr>
              <a:t>Scotland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412776"/>
            <a:ext cx="4788024" cy="4713387"/>
          </a:xfrm>
        </p:spPr>
        <p:txBody>
          <a:bodyPr>
            <a:normAutofit/>
          </a:bodyPr>
          <a:lstStyle/>
          <a:p>
            <a:r>
              <a:rPr lang="hr-HR" sz="2500" dirty="0">
                <a:latin typeface="Comic Sans MS" pitchFamily="66" charset="0"/>
              </a:rPr>
              <a:t>the Flag of Scotland is also known as Saint Andrew's Cross or the Saltire</a:t>
            </a:r>
          </a:p>
        </p:txBody>
      </p:sp>
      <p:pic>
        <p:nvPicPr>
          <p:cNvPr id="5" name="Picture 4" descr="st andr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068960"/>
            <a:ext cx="2056305" cy="32129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630932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 smtClean="0">
                <a:latin typeface="Comic Sans MS" pitchFamily="66" charset="0"/>
              </a:rPr>
              <a:t>St Andrew</a:t>
            </a:r>
            <a:endParaRPr lang="hr-HR" sz="2000" u="sng" dirty="0">
              <a:latin typeface="Comic Sans MS" pitchFamily="66" charset="0"/>
            </a:endParaRPr>
          </a:p>
        </p:txBody>
      </p:sp>
      <p:pic>
        <p:nvPicPr>
          <p:cNvPr id="7" name="Picture 6" descr="scotland-zastav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996952"/>
            <a:ext cx="2736304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0072" y="544522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u="sng" dirty="0" smtClean="0">
                <a:latin typeface="Comic Sans MS" pitchFamily="66" charset="0"/>
              </a:rPr>
              <a:t>Saint Andrew’s Cross</a:t>
            </a:r>
            <a:endParaRPr lang="hr-HR" sz="2000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hr-HR" sz="4500" dirty="0">
                <a:latin typeface="Comic Sans MS" pitchFamily="66" charset="0"/>
              </a:rPr>
              <a:t>Traditional </a:t>
            </a:r>
            <a:r>
              <a:rPr lang="hr-HR" sz="4500" dirty="0" smtClean="0">
                <a:latin typeface="Comic Sans MS" pitchFamily="66" charset="0"/>
              </a:rPr>
              <a:t>food</a:t>
            </a:r>
            <a:endParaRPr lang="hr-HR" sz="45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680520" cy="4785395"/>
          </a:xfrm>
        </p:spPr>
        <p:txBody>
          <a:bodyPr>
            <a:normAutofit/>
          </a:bodyPr>
          <a:lstStyle/>
          <a:p>
            <a:r>
              <a:rPr lang="hr-HR" sz="2500" b="1" dirty="0" smtClean="0">
                <a:latin typeface="Comic Sans MS" pitchFamily="66" charset="0"/>
              </a:rPr>
              <a:t>haggis</a:t>
            </a:r>
            <a:r>
              <a:rPr lang="hr-HR" sz="2500" dirty="0" smtClean="0">
                <a:latin typeface="Comic Sans MS" pitchFamily="66" charset="0"/>
              </a:rPr>
              <a:t> </a:t>
            </a:r>
            <a:r>
              <a:rPr lang="hr-HR" sz="2500" dirty="0">
                <a:latin typeface="Comic Sans MS" pitchFamily="66" charset="0"/>
              </a:rPr>
              <a:t>– a pudding made of sheep's heart, lungs and liver, wrapped in a sheep's </a:t>
            </a:r>
            <a:r>
              <a:rPr lang="hr-HR" sz="2500" dirty="0" smtClean="0">
                <a:latin typeface="Comic Sans MS" pitchFamily="66" charset="0"/>
              </a:rPr>
              <a:t>stomach</a:t>
            </a:r>
          </a:p>
          <a:p>
            <a:endParaRPr lang="hr-HR" sz="700" dirty="0" smtClean="0">
              <a:latin typeface="Comic Sans MS" pitchFamily="66" charset="0"/>
            </a:endParaRPr>
          </a:p>
          <a:p>
            <a:r>
              <a:rPr lang="hr-HR" sz="2500" b="1" dirty="0">
                <a:latin typeface="Comic Sans MS" pitchFamily="66" charset="0"/>
              </a:rPr>
              <a:t>shortbread</a:t>
            </a:r>
            <a:r>
              <a:rPr lang="hr-HR" sz="2500" dirty="0">
                <a:latin typeface="Comic Sans MS" pitchFamily="66" charset="0"/>
              </a:rPr>
              <a:t> – a type of </a:t>
            </a:r>
            <a:r>
              <a:rPr lang="hr-HR" sz="2500" dirty="0" smtClean="0">
                <a:latin typeface="Comic Sans MS" pitchFamily="66" charset="0"/>
              </a:rPr>
              <a:t>biscuit </a:t>
            </a:r>
            <a:r>
              <a:rPr lang="hr-HR" sz="2500" dirty="0">
                <a:latin typeface="Comic Sans MS" pitchFamily="66" charset="0"/>
              </a:rPr>
              <a:t>made of sugar, butter and </a:t>
            </a:r>
            <a:r>
              <a:rPr lang="hr-HR" sz="2500" dirty="0" smtClean="0">
                <a:latin typeface="Comic Sans MS" pitchFamily="66" charset="0"/>
              </a:rPr>
              <a:t>flour</a:t>
            </a:r>
          </a:p>
          <a:p>
            <a:pPr>
              <a:buNone/>
            </a:pPr>
            <a:endParaRPr lang="hr-HR" sz="2500" dirty="0">
              <a:latin typeface="Comic Sans MS" pitchFamily="66" charset="0"/>
            </a:endParaRPr>
          </a:p>
        </p:txBody>
      </p:sp>
      <p:pic>
        <p:nvPicPr>
          <p:cNvPr id="6" name="Picture 5" descr="Shortbread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9474" y="4437112"/>
            <a:ext cx="3043120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4653136"/>
            <a:ext cx="396044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r-HR" sz="2500" b="1" dirty="0" smtClean="0">
                <a:latin typeface="Comic Sans MS" pitchFamily="66" charset="0"/>
              </a:rPr>
              <a:t> </a:t>
            </a:r>
            <a:r>
              <a:rPr lang="hr-HR" sz="2500" b="1" dirty="0" err="1" smtClean="0">
                <a:latin typeface="Comic Sans MS" pitchFamily="66" charset="0"/>
              </a:rPr>
              <a:t>whiskey</a:t>
            </a:r>
            <a:endParaRPr lang="hr-HR" sz="2500" b="1" dirty="0">
              <a:latin typeface="Comic Sans MS" pitchFamily="66" charset="0"/>
            </a:endParaRPr>
          </a:p>
        </p:txBody>
      </p:sp>
      <p:pic>
        <p:nvPicPr>
          <p:cNvPr id="9" name="Picture 8" descr="scotch.jpg"/>
          <p:cNvPicPr>
            <a:picLocks noChangeAspect="1"/>
          </p:cNvPicPr>
          <p:nvPr/>
        </p:nvPicPr>
        <p:blipFill>
          <a:blip r:embed="rId3" cstate="print"/>
          <a:srcRect t="10827"/>
          <a:stretch>
            <a:fillRect/>
          </a:stretch>
        </p:blipFill>
        <p:spPr>
          <a:xfrm>
            <a:off x="6336690" y="3789040"/>
            <a:ext cx="2125677" cy="2821312"/>
          </a:xfrm>
          <a:prstGeom prst="rect">
            <a:avLst/>
          </a:prstGeom>
        </p:spPr>
      </p:pic>
      <p:pic>
        <p:nvPicPr>
          <p:cNvPr id="11" name="Content Placeholder 10" descr="Haggis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76056" y="1412776"/>
            <a:ext cx="3178696" cy="2116613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Comic Sans MS" pitchFamily="66" charset="0"/>
              </a:rPr>
              <a:t>Did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you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know</a:t>
            </a:r>
            <a:r>
              <a:rPr lang="hr-HR" dirty="0" smtClean="0">
                <a:latin typeface="Comic Sans MS" pitchFamily="66" charset="0"/>
              </a:rPr>
              <a:t>?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hr-HR" dirty="0" smtClean="0"/>
          </a:p>
          <a:p>
            <a:r>
              <a:rPr lang="hr-HR" sz="4500" dirty="0" err="1" smtClean="0">
                <a:latin typeface="Comic Sans MS" pitchFamily="66" charset="0"/>
              </a:rPr>
              <a:t>That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typical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Sottish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surnames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have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prefixes</a:t>
            </a:r>
            <a:r>
              <a:rPr lang="hr-HR" sz="4500" dirty="0" smtClean="0">
                <a:latin typeface="Comic Sans MS" pitchFamily="66" charset="0"/>
              </a:rPr>
              <a:t> “Mac” or “</a:t>
            </a:r>
            <a:r>
              <a:rPr lang="hr-HR" sz="4500" dirty="0" err="1" smtClean="0">
                <a:latin typeface="Comic Sans MS" pitchFamily="66" charset="0"/>
              </a:rPr>
              <a:t>Mc</a:t>
            </a:r>
            <a:r>
              <a:rPr lang="hr-HR" sz="4500" dirty="0" smtClean="0">
                <a:latin typeface="Comic Sans MS" pitchFamily="66" charset="0"/>
              </a:rPr>
              <a:t>” </a:t>
            </a:r>
            <a:r>
              <a:rPr lang="hr-HR" sz="4500" dirty="0" err="1" smtClean="0">
                <a:latin typeface="Comic Sans MS" pitchFamily="66" charset="0"/>
              </a:rPr>
              <a:t>in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surnames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such</a:t>
            </a:r>
            <a:r>
              <a:rPr lang="hr-HR" sz="4500" dirty="0" smtClean="0">
                <a:latin typeface="Comic Sans MS" pitchFamily="66" charset="0"/>
              </a:rPr>
              <a:t> as </a:t>
            </a:r>
            <a:r>
              <a:rPr lang="hr-HR" sz="4500" dirty="0" err="1" smtClean="0">
                <a:latin typeface="Comic Sans MS" pitchFamily="66" charset="0"/>
              </a:rPr>
              <a:t>McCall</a:t>
            </a:r>
            <a:r>
              <a:rPr lang="hr-HR" sz="4500" dirty="0" smtClean="0">
                <a:latin typeface="Comic Sans MS" pitchFamily="66" charset="0"/>
              </a:rPr>
              <a:t>, </a:t>
            </a:r>
            <a:r>
              <a:rPr lang="hr-HR" sz="4500" dirty="0" err="1" smtClean="0">
                <a:latin typeface="Comic Sans MS" pitchFamily="66" charset="0"/>
              </a:rPr>
              <a:t>MacCarthy</a:t>
            </a:r>
            <a:r>
              <a:rPr lang="hr-HR" sz="4500" dirty="0" smtClean="0">
                <a:latin typeface="Comic Sans MS" pitchFamily="66" charset="0"/>
              </a:rPr>
              <a:t>, </a:t>
            </a:r>
            <a:r>
              <a:rPr lang="hr-HR" sz="4500" dirty="0" err="1" smtClean="0">
                <a:latin typeface="Comic Sans MS" pitchFamily="66" charset="0"/>
              </a:rPr>
              <a:t>MacDonald</a:t>
            </a:r>
            <a:endParaRPr lang="hr-HR" sz="4500" dirty="0" smtClean="0">
              <a:latin typeface="Comic Sans MS" pitchFamily="66" charset="0"/>
            </a:endParaRPr>
          </a:p>
          <a:p>
            <a:pPr>
              <a:buNone/>
            </a:pPr>
            <a:endParaRPr lang="hr-HR" sz="4500" dirty="0" smtClean="0">
              <a:latin typeface="Comic Sans MS" pitchFamily="66" charset="0"/>
            </a:endParaRPr>
          </a:p>
          <a:p>
            <a:r>
              <a:rPr lang="hr-HR" sz="4500" dirty="0" err="1" smtClean="0">
                <a:latin typeface="Comic Sans MS" pitchFamily="66" charset="0"/>
              </a:rPr>
              <a:t>The</a:t>
            </a:r>
            <a:r>
              <a:rPr lang="hr-HR" sz="4500" dirty="0" smtClean="0">
                <a:latin typeface="Comic Sans MS" pitchFamily="66" charset="0"/>
              </a:rPr>
              <a:t> Scottish </a:t>
            </a:r>
            <a:r>
              <a:rPr lang="hr-HR" sz="4500" dirty="0" err="1" smtClean="0">
                <a:latin typeface="Comic Sans MS" pitchFamily="66" charset="0"/>
              </a:rPr>
              <a:t>form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of</a:t>
            </a:r>
            <a:r>
              <a:rPr lang="hr-HR" sz="4500" dirty="0" smtClean="0">
                <a:latin typeface="Comic Sans MS" pitchFamily="66" charset="0"/>
              </a:rPr>
              <a:t> “</a:t>
            </a:r>
            <a:r>
              <a:rPr lang="hr-HR" sz="4500" dirty="0" err="1" smtClean="0">
                <a:latin typeface="Comic Sans MS" pitchFamily="66" charset="0"/>
              </a:rPr>
              <a:t>John</a:t>
            </a:r>
            <a:r>
              <a:rPr lang="hr-HR" sz="4500" dirty="0" smtClean="0">
                <a:latin typeface="Comic Sans MS" pitchFamily="66" charset="0"/>
              </a:rPr>
              <a:t>” is “</a:t>
            </a:r>
            <a:r>
              <a:rPr lang="hr-HR" sz="4500" dirty="0" err="1" smtClean="0">
                <a:latin typeface="Comic Sans MS" pitchFamily="66" charset="0"/>
              </a:rPr>
              <a:t>Ian</a:t>
            </a:r>
            <a:r>
              <a:rPr lang="hr-HR" sz="4500" dirty="0" smtClean="0">
                <a:latin typeface="Comic Sans MS" pitchFamily="66" charset="0"/>
              </a:rPr>
              <a:t>”</a:t>
            </a:r>
          </a:p>
          <a:p>
            <a:pPr>
              <a:buNone/>
            </a:pPr>
            <a:endParaRPr lang="hr-HR" sz="4500" dirty="0" smtClean="0">
              <a:latin typeface="Comic Sans MS" pitchFamily="66" charset="0"/>
            </a:endParaRPr>
          </a:p>
          <a:p>
            <a:r>
              <a:rPr lang="hr-HR" sz="4500" dirty="0" smtClean="0">
                <a:latin typeface="Comic Sans MS" pitchFamily="66" charset="0"/>
              </a:rPr>
              <a:t>A </a:t>
            </a:r>
            <a:r>
              <a:rPr lang="hr-HR" sz="4500" dirty="0" err="1" smtClean="0">
                <a:latin typeface="Comic Sans MS" pitchFamily="66" charset="0"/>
              </a:rPr>
              <a:t>nickname</a:t>
            </a:r>
            <a:r>
              <a:rPr lang="hr-HR" sz="4500" dirty="0" smtClean="0">
                <a:latin typeface="Comic Sans MS" pitchFamily="66" charset="0"/>
              </a:rPr>
              <a:t> for a Scottish </a:t>
            </a:r>
            <a:r>
              <a:rPr lang="hr-HR" sz="4500" dirty="0" err="1" smtClean="0">
                <a:latin typeface="Comic Sans MS" pitchFamily="66" charset="0"/>
              </a:rPr>
              <a:t>person</a:t>
            </a:r>
            <a:r>
              <a:rPr lang="hr-HR" sz="4500" dirty="0" smtClean="0">
                <a:latin typeface="Comic Sans MS" pitchFamily="66" charset="0"/>
              </a:rPr>
              <a:t> is </a:t>
            </a:r>
            <a:r>
              <a:rPr lang="hr-HR" sz="4500" i="1" dirty="0" err="1" smtClean="0">
                <a:latin typeface="Comic Sans MS" pitchFamily="66" charset="0"/>
              </a:rPr>
              <a:t>Jock</a:t>
            </a:r>
            <a:r>
              <a:rPr lang="hr-HR" sz="4500" i="1" dirty="0" smtClean="0">
                <a:latin typeface="Comic Sans MS" pitchFamily="66" charset="0"/>
              </a:rPr>
              <a:t>, </a:t>
            </a:r>
            <a:r>
              <a:rPr lang="hr-HR" sz="4500" dirty="0" smtClean="0">
                <a:latin typeface="Comic Sans MS" pitchFamily="66" charset="0"/>
              </a:rPr>
              <a:t>but </a:t>
            </a:r>
            <a:r>
              <a:rPr lang="hr-HR" sz="4500" dirty="0" err="1" smtClean="0">
                <a:latin typeface="Comic Sans MS" pitchFamily="66" charset="0"/>
              </a:rPr>
              <a:t>mind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you</a:t>
            </a:r>
            <a:r>
              <a:rPr lang="hr-HR" sz="4500" dirty="0" smtClean="0">
                <a:latin typeface="Comic Sans MS" pitchFamily="66" charset="0"/>
              </a:rPr>
              <a:t>, </a:t>
            </a:r>
            <a:r>
              <a:rPr lang="hr-HR" sz="4500" dirty="0" err="1" smtClean="0">
                <a:latin typeface="Comic Sans MS" pitchFamily="66" charset="0"/>
              </a:rPr>
              <a:t>if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the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person</a:t>
            </a:r>
            <a:r>
              <a:rPr lang="hr-HR" sz="4500" dirty="0" smtClean="0">
                <a:latin typeface="Comic Sans MS" pitchFamily="66" charset="0"/>
              </a:rPr>
              <a:t> who is </a:t>
            </a:r>
            <a:r>
              <a:rPr lang="hr-HR" sz="4500" dirty="0" err="1" smtClean="0">
                <a:latin typeface="Comic Sans MS" pitchFamily="66" charset="0"/>
              </a:rPr>
              <a:t>using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the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nickname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is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not</a:t>
            </a:r>
            <a:r>
              <a:rPr lang="hr-HR" sz="4500" dirty="0" smtClean="0">
                <a:latin typeface="Comic Sans MS" pitchFamily="66" charset="0"/>
              </a:rPr>
              <a:t> a </a:t>
            </a:r>
            <a:r>
              <a:rPr lang="hr-HR" sz="4500" dirty="0" err="1" smtClean="0">
                <a:latin typeface="Comic Sans MS" pitchFamily="66" charset="0"/>
              </a:rPr>
              <a:t>friend</a:t>
            </a:r>
            <a:r>
              <a:rPr lang="hr-HR" sz="4500" dirty="0" smtClean="0">
                <a:latin typeface="Comic Sans MS" pitchFamily="66" charset="0"/>
              </a:rPr>
              <a:t>, </a:t>
            </a:r>
            <a:r>
              <a:rPr lang="hr-HR" sz="4500" dirty="0" err="1" smtClean="0">
                <a:latin typeface="Comic Sans MS" pitchFamily="66" charset="0"/>
              </a:rPr>
              <a:t>the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nickname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can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sound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rather</a:t>
            </a:r>
            <a:r>
              <a:rPr lang="hr-HR" sz="4500" dirty="0" smtClean="0">
                <a:latin typeface="Comic Sans MS" pitchFamily="66" charset="0"/>
              </a:rPr>
              <a:t> </a:t>
            </a:r>
            <a:r>
              <a:rPr lang="hr-HR" sz="4500" dirty="0" err="1" smtClean="0">
                <a:latin typeface="Comic Sans MS" pitchFamily="66" charset="0"/>
              </a:rPr>
              <a:t>insulting</a:t>
            </a:r>
            <a:endParaRPr lang="hr-HR" sz="4500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Comic Sans MS" pitchFamily="66" charset="0"/>
              </a:rPr>
              <a:t>Stereotypes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latin typeface="Comic Sans MS" pitchFamily="66" charset="0"/>
              </a:rPr>
              <a:t>The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Scots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have</a:t>
            </a:r>
            <a:r>
              <a:rPr lang="hr-HR" dirty="0" smtClean="0">
                <a:latin typeface="Comic Sans MS" pitchFamily="66" charset="0"/>
              </a:rPr>
              <a:t> a </a:t>
            </a:r>
            <a:r>
              <a:rPr lang="hr-HR" dirty="0" err="1" smtClean="0">
                <a:latin typeface="Comic Sans MS" pitchFamily="66" charset="0"/>
              </a:rPr>
              <a:t>reputation</a:t>
            </a:r>
            <a:r>
              <a:rPr lang="hr-HR" dirty="0" smtClean="0">
                <a:latin typeface="Comic Sans MS" pitchFamily="66" charset="0"/>
              </a:rPr>
              <a:t> for </a:t>
            </a:r>
            <a:r>
              <a:rPr lang="hr-HR" dirty="0" err="1" smtClean="0">
                <a:latin typeface="Comic Sans MS" pitchFamily="66" charset="0"/>
              </a:rPr>
              <a:t>being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careful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with</a:t>
            </a:r>
            <a:r>
              <a:rPr lang="hr-HR" dirty="0" smtClean="0">
                <a:latin typeface="Comic Sans MS" pitchFamily="66" charset="0"/>
              </a:rPr>
              <a:t> money</a:t>
            </a:r>
          </a:p>
          <a:p>
            <a:pPr>
              <a:buNone/>
            </a:pPr>
            <a:endParaRPr lang="hr-HR" dirty="0" smtClean="0">
              <a:latin typeface="Comic Sans MS" pitchFamily="66" charset="0"/>
            </a:endParaRPr>
          </a:p>
          <a:p>
            <a:r>
              <a:rPr lang="hr-HR" dirty="0" err="1" smtClean="0">
                <a:latin typeface="Comic Sans MS" pitchFamily="66" charset="0"/>
              </a:rPr>
              <a:t>There</a:t>
            </a:r>
            <a:r>
              <a:rPr lang="hr-HR" dirty="0" smtClean="0">
                <a:latin typeface="Comic Sans MS" pitchFamily="66" charset="0"/>
              </a:rPr>
              <a:t> are </a:t>
            </a:r>
            <a:r>
              <a:rPr lang="hr-HR" dirty="0" err="1" smtClean="0">
                <a:latin typeface="Comic Sans MS" pitchFamily="66" charset="0"/>
              </a:rPr>
              <a:t>numerous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jokes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about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Scots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and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their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alleged</a:t>
            </a:r>
            <a:r>
              <a:rPr lang="hr-HR" dirty="0" smtClean="0">
                <a:latin typeface="Comic Sans MS" pitchFamily="66" charset="0"/>
              </a:rPr>
              <a:t> </a:t>
            </a:r>
            <a:r>
              <a:rPr lang="hr-HR" dirty="0" err="1" smtClean="0">
                <a:latin typeface="Comic Sans MS" pitchFamily="66" charset="0"/>
              </a:rPr>
              <a:t>thriftiness</a:t>
            </a:r>
            <a:endParaRPr lang="hr-HR" dirty="0" smtClean="0">
              <a:latin typeface="Comic Sans MS" pitchFamily="66" charset="0"/>
            </a:endParaRPr>
          </a:p>
          <a:p>
            <a:endParaRPr lang="hr-H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ovro\Downloads\Thrifty Sc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772816"/>
            <a:ext cx="4737100" cy="2921000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467544" y="1772816"/>
            <a:ext cx="20882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 Scotsman in London is having trouble phoning his sister from a telephone box. So he calls the operator who asks in a </a:t>
            </a:r>
            <a:r>
              <a:rPr lang="en-US" i="1" dirty="0" err="1" smtClean="0"/>
              <a:t>plummy</a:t>
            </a:r>
            <a:r>
              <a:rPr lang="en-US" i="1" dirty="0" smtClean="0"/>
              <a:t> voice: ‘Is there money in the box? ‘</a:t>
            </a:r>
            <a:r>
              <a:rPr lang="en-US" i="1" dirty="0" err="1" smtClean="0"/>
              <a:t>Naw</a:t>
            </a:r>
            <a:r>
              <a:rPr lang="en-US" i="1" dirty="0" smtClean="0"/>
              <a:t>, it’s just me,’ he replies. </a:t>
            </a:r>
            <a:endParaRPr lang="hr-HR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500" dirty="0" smtClean="0">
                <a:latin typeface="Comic Sans MS" pitchFamily="66" charset="0"/>
              </a:rPr>
              <a:t>Traditional song</a:t>
            </a:r>
            <a:endParaRPr lang="hr-HR" sz="45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hr-HR" sz="3000" b="1" dirty="0">
                <a:latin typeface="Comic Sans MS" pitchFamily="66" charset="0"/>
              </a:rPr>
              <a:t>Auld Lang </a:t>
            </a:r>
            <a:r>
              <a:rPr lang="hr-HR" sz="3000" b="1" dirty="0" smtClean="0">
                <a:latin typeface="Comic Sans MS" pitchFamily="66" charset="0"/>
              </a:rPr>
              <a:t>Syne</a:t>
            </a:r>
          </a:p>
          <a:p>
            <a:r>
              <a:rPr lang="hr-HR" sz="2500" dirty="0" smtClean="0">
                <a:latin typeface="Comic Sans MS" pitchFamily="66" charset="0"/>
              </a:rPr>
              <a:t>It </a:t>
            </a:r>
            <a:r>
              <a:rPr lang="hr-HR" sz="2500" dirty="0" err="1" smtClean="0">
                <a:latin typeface="Comic Sans MS" pitchFamily="66" charset="0"/>
              </a:rPr>
              <a:t>was</a:t>
            </a:r>
            <a:r>
              <a:rPr lang="hr-HR" sz="2500" dirty="0" smtClean="0">
                <a:latin typeface="Comic Sans MS" pitchFamily="66" charset="0"/>
              </a:rPr>
              <a:t> written by Robert Burns in 1788</a:t>
            </a:r>
          </a:p>
          <a:p>
            <a:r>
              <a:rPr lang="hr-HR" sz="2500" dirty="0" smtClean="0">
                <a:latin typeface="Comic Sans MS" pitchFamily="66" charset="0"/>
              </a:rPr>
              <a:t>I</a:t>
            </a:r>
            <a:r>
              <a:rPr lang="en-US" sz="2500" dirty="0" smtClean="0">
                <a:latin typeface="Comic Sans MS" pitchFamily="66" charset="0"/>
              </a:rPr>
              <a:t>t</a:t>
            </a:r>
            <a:r>
              <a:rPr lang="hr-HR" sz="2500" dirty="0" smtClean="0">
                <a:latin typeface="Comic Sans MS" pitchFamily="66" charset="0"/>
              </a:rPr>
              <a:t>’</a:t>
            </a:r>
            <a:r>
              <a:rPr lang="en-US" sz="2500" dirty="0" smtClean="0">
                <a:latin typeface="Comic Sans MS" pitchFamily="66" charset="0"/>
              </a:rPr>
              <a:t>s traditional</a:t>
            </a:r>
            <a:r>
              <a:rPr lang="hr-HR" sz="2500" dirty="0" err="1" smtClean="0">
                <a:latin typeface="Comic Sans MS" pitchFamily="66" charset="0"/>
              </a:rPr>
              <a:t>ly</a:t>
            </a:r>
            <a:r>
              <a:rPr lang="en-US" sz="2500" dirty="0" smtClean="0">
                <a:latin typeface="Comic Sans MS" pitchFamily="66" charset="0"/>
              </a:rPr>
              <a:t> use</a:t>
            </a:r>
            <a:r>
              <a:rPr lang="hr-HR" sz="2500" dirty="0" smtClean="0">
                <a:latin typeface="Comic Sans MS" pitchFamily="66" charset="0"/>
              </a:rPr>
              <a:t>d</a:t>
            </a:r>
            <a:r>
              <a:rPr lang="en-US" sz="2500" dirty="0" smtClean="0">
                <a:latin typeface="Comic Sans MS" pitchFamily="66" charset="0"/>
              </a:rPr>
              <a:t> to celebrate the start of the</a:t>
            </a:r>
            <a:r>
              <a:rPr lang="hr-HR" sz="2500" dirty="0" smtClean="0">
                <a:latin typeface="Comic Sans MS" pitchFamily="66" charset="0"/>
              </a:rPr>
              <a:t> New Year</a:t>
            </a:r>
            <a:r>
              <a:rPr lang="en-US" sz="2500" dirty="0" smtClean="0">
                <a:latin typeface="Comic Sans MS" pitchFamily="66" charset="0"/>
              </a:rPr>
              <a:t> at the stroke of midnight</a:t>
            </a:r>
            <a:r>
              <a:rPr lang="hr-HR" sz="2500" dirty="0" smtClean="0">
                <a:latin typeface="Comic Sans MS" pitchFamily="66" charset="0"/>
              </a:rPr>
              <a:t> </a:t>
            </a:r>
            <a:endParaRPr lang="hr-HR" sz="2500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4653136"/>
            <a:ext cx="8435280" cy="14730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500" dirty="0" smtClean="0">
                <a:latin typeface="Comic Sans MS" pitchFamily="66" charset="0"/>
                <a:hlinkClick r:id="rId2"/>
              </a:rPr>
              <a:t>http://www.youtube.com/watch?v=acxnmaVTlZA</a:t>
            </a:r>
            <a:endParaRPr lang="hr-HR" sz="25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Comic Sans MS" pitchFamily="66" charset="0"/>
              </a:rPr>
              <a:t>Great minds of </a:t>
            </a:r>
            <a:r>
              <a:rPr lang="hr-HR" dirty="0" smtClean="0">
                <a:latin typeface="Comic Sans MS" pitchFamily="66" charset="0"/>
              </a:rPr>
              <a:t>Scotland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320480" cy="4525963"/>
          </a:xfrm>
        </p:spPr>
        <p:txBody>
          <a:bodyPr/>
          <a:lstStyle/>
          <a:p>
            <a:r>
              <a:rPr lang="hr-HR" sz="2500" b="1" dirty="0">
                <a:latin typeface="Comic Sans MS" pitchFamily="66" charset="0"/>
              </a:rPr>
              <a:t>Sir </a:t>
            </a:r>
            <a:r>
              <a:rPr lang="hr-HR" sz="2500" b="1" dirty="0" smtClean="0">
                <a:latin typeface="Comic Sans MS" pitchFamily="66" charset="0"/>
              </a:rPr>
              <a:t>Robert </a:t>
            </a:r>
            <a:r>
              <a:rPr lang="hr-HR" sz="2500" b="1" dirty="0">
                <a:latin typeface="Comic Sans MS" pitchFamily="66" charset="0"/>
              </a:rPr>
              <a:t>Watson-Wat </a:t>
            </a:r>
            <a:r>
              <a:rPr lang="hr-HR" sz="2500" dirty="0">
                <a:latin typeface="Comic Sans MS" pitchFamily="66" charset="0"/>
              </a:rPr>
              <a:t>(the inventor of radar)</a:t>
            </a:r>
          </a:p>
          <a:p>
            <a:r>
              <a:rPr lang="hr-HR" b="1" dirty="0" smtClean="0">
                <a:latin typeface="Comic Sans MS" pitchFamily="66" charset="0"/>
              </a:rPr>
              <a:t>Lord Kevin </a:t>
            </a:r>
            <a:r>
              <a:rPr lang="hr-HR" dirty="0" smtClean="0">
                <a:latin typeface="Comic Sans MS" pitchFamily="66" charset="0"/>
              </a:rPr>
              <a:t>(famous physicist, a unit measurement for temperature was named after him)</a:t>
            </a:r>
          </a:p>
          <a:p>
            <a:r>
              <a:rPr lang="hr-HR" b="1" dirty="0" smtClean="0">
                <a:latin typeface="Comic Sans MS" pitchFamily="66" charset="0"/>
              </a:rPr>
              <a:t>Alexander Flemming </a:t>
            </a:r>
            <a:r>
              <a:rPr lang="hr-HR" dirty="0" smtClean="0">
                <a:latin typeface="Comic Sans MS" pitchFamily="66" charset="0"/>
              </a:rPr>
              <a:t>(contributed to the discovery of penicillin)</a:t>
            </a:r>
          </a:p>
          <a:p>
            <a:endParaRPr lang="hr-HR" dirty="0" smtClean="0">
              <a:latin typeface="Comic Sans MS" pitchFamily="66" charset="0"/>
            </a:endParaRPr>
          </a:p>
          <a:p>
            <a:endParaRPr lang="hr-HR" dirty="0" smtClean="0">
              <a:latin typeface="Comic Sans MS" pitchFamily="66" charset="0"/>
            </a:endParaRPr>
          </a:p>
          <a:p>
            <a:endParaRPr lang="hr-HR" dirty="0"/>
          </a:p>
        </p:txBody>
      </p:sp>
      <p:pic>
        <p:nvPicPr>
          <p:cNvPr id="8" name="Content Placeholder 7" descr="Lord_Kelvin_photograp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3183" t="7895" r="14310" b="13158"/>
          <a:stretch>
            <a:fillRect/>
          </a:stretch>
        </p:blipFill>
        <p:spPr>
          <a:xfrm>
            <a:off x="4355976" y="2492896"/>
            <a:ext cx="1689788" cy="2304256"/>
          </a:xfrm>
        </p:spPr>
      </p:pic>
      <p:pic>
        <p:nvPicPr>
          <p:cNvPr id="6" name="Picture 5" descr="Robert_Watson-Watt.jpg"/>
          <p:cNvPicPr>
            <a:picLocks noChangeAspect="1"/>
          </p:cNvPicPr>
          <p:nvPr/>
        </p:nvPicPr>
        <p:blipFill>
          <a:blip r:embed="rId3" cstate="print"/>
          <a:srcRect l="11107" b="13889"/>
          <a:stretch>
            <a:fillRect/>
          </a:stretch>
        </p:blipFill>
        <p:spPr>
          <a:xfrm>
            <a:off x="6588224" y="1340767"/>
            <a:ext cx="1800936" cy="2325219"/>
          </a:xfrm>
          <a:prstGeom prst="rect">
            <a:avLst/>
          </a:prstGeom>
        </p:spPr>
      </p:pic>
      <p:pic>
        <p:nvPicPr>
          <p:cNvPr id="9" name="Picture 8" descr="flem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149080"/>
            <a:ext cx="1728192" cy="242160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Great minds of Scotland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8496944" cy="4525963"/>
          </a:xfrm>
        </p:spPr>
        <p:txBody>
          <a:bodyPr/>
          <a:lstStyle/>
          <a:p>
            <a:r>
              <a:rPr lang="hr-HR" sz="2500" dirty="0" smtClean="0">
                <a:latin typeface="Comic Sans MS" pitchFamily="66" charset="0"/>
              </a:rPr>
              <a:t>famous philosophers: </a:t>
            </a:r>
          </a:p>
          <a:p>
            <a:pPr>
              <a:buNone/>
            </a:pPr>
            <a:r>
              <a:rPr lang="hr-HR" sz="2500" dirty="0" smtClean="0">
                <a:latin typeface="Comic Sans MS" pitchFamily="66" charset="0"/>
              </a:rPr>
              <a:t>    </a:t>
            </a:r>
          </a:p>
          <a:p>
            <a:endParaRPr lang="hr-HR" dirty="0"/>
          </a:p>
        </p:txBody>
      </p:sp>
      <p:pic>
        <p:nvPicPr>
          <p:cNvPr id="5" name="Content Placeholder 4" descr="adam smith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flipH="1">
            <a:off x="467544" y="2636912"/>
            <a:ext cx="2599125" cy="2377499"/>
          </a:xfrm>
        </p:spPr>
      </p:pic>
      <p:sp>
        <p:nvSpPr>
          <p:cNvPr id="6" name="TextBox 5"/>
          <p:cNvSpPr txBox="1"/>
          <p:nvPr/>
        </p:nvSpPr>
        <p:spPr>
          <a:xfrm>
            <a:off x="467544" y="508518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 smtClean="0">
                <a:latin typeface="Comic Sans MS" pitchFamily="66" charset="0"/>
              </a:rPr>
              <a:t>Adam Smith</a:t>
            </a:r>
            <a:endParaRPr lang="hr-HR" sz="2000" u="sng" dirty="0">
              <a:latin typeface="Comic Sans MS" pitchFamily="66" charset="0"/>
            </a:endParaRPr>
          </a:p>
        </p:txBody>
      </p:sp>
      <p:pic>
        <p:nvPicPr>
          <p:cNvPr id="7" name="Picture 6" descr="hum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492896"/>
            <a:ext cx="2016224" cy="2724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5896" y="522920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 smtClean="0">
                <a:latin typeface="Comic Sans MS" pitchFamily="66" charset="0"/>
              </a:rPr>
              <a:t>David Hume</a:t>
            </a:r>
            <a:endParaRPr lang="hr-HR" sz="2000" u="sng" dirty="0">
              <a:latin typeface="Comic Sans MS" pitchFamily="66" charset="0"/>
            </a:endParaRPr>
          </a:p>
        </p:txBody>
      </p:sp>
      <p:pic>
        <p:nvPicPr>
          <p:cNvPr id="9" name="Picture 8" descr="Thomas_Carlyle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132856"/>
            <a:ext cx="2249910" cy="3312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00192" y="544522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 smtClean="0">
                <a:latin typeface="Comic Sans MS" pitchFamily="66" charset="0"/>
              </a:rPr>
              <a:t>Thomas Carlyle</a:t>
            </a:r>
            <a:endParaRPr lang="hr-HR" sz="2000" u="sng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8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500" dirty="0" smtClean="0">
                <a:latin typeface="Comic Sans MS" pitchFamily="66" charset="0"/>
              </a:rPr>
              <a:t>Scottish holidays</a:t>
            </a:r>
            <a:endParaRPr lang="hr-HR" sz="45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788024" cy="4525963"/>
          </a:xfrm>
        </p:spPr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hr-HR" sz="3000" b="1" dirty="0" smtClean="0">
                <a:latin typeface="Comic Sans MS" pitchFamily="66" charset="0"/>
              </a:rPr>
              <a:t>The St </a:t>
            </a:r>
            <a:r>
              <a:rPr lang="hr-HR" sz="3000" b="1" dirty="0">
                <a:latin typeface="Comic Sans MS" pitchFamily="66" charset="0"/>
              </a:rPr>
              <a:t>Andrew's </a:t>
            </a:r>
            <a:r>
              <a:rPr lang="hr-HR" sz="3000" b="1" dirty="0" smtClean="0">
                <a:latin typeface="Comic Sans MS" pitchFamily="66" charset="0"/>
              </a:rPr>
              <a:t>Day</a:t>
            </a:r>
          </a:p>
          <a:p>
            <a:pPr algn="ctr">
              <a:buNone/>
            </a:pPr>
            <a:endParaRPr lang="hr-HR" sz="600" b="1" dirty="0" smtClean="0">
              <a:latin typeface="Comic Sans MS" pitchFamily="66" charset="0"/>
            </a:endParaRPr>
          </a:p>
          <a:p>
            <a:pPr>
              <a:spcBef>
                <a:spcPts val="1200"/>
              </a:spcBef>
            </a:pPr>
            <a:r>
              <a:rPr lang="hr-HR" sz="2500" dirty="0" err="1" smtClean="0">
                <a:latin typeface="Comic Sans MS" pitchFamily="66" charset="0"/>
              </a:rPr>
              <a:t>people</a:t>
            </a:r>
            <a:r>
              <a:rPr lang="hr-HR" sz="2500" dirty="0" smtClean="0">
                <a:latin typeface="Comic Sans MS" pitchFamily="66" charset="0"/>
              </a:rPr>
              <a:t> </a:t>
            </a:r>
            <a:r>
              <a:rPr lang="hr-HR" sz="2500" dirty="0">
                <a:latin typeface="Comic Sans MS" pitchFamily="66" charset="0"/>
              </a:rPr>
              <a:t>have a day-off, celebrations including musical entertainment and </a:t>
            </a:r>
            <a:r>
              <a:rPr lang="hr-HR" sz="2500" i="1" dirty="0" smtClean="0">
                <a:latin typeface="Comic Sans MS" pitchFamily="66" charset="0"/>
              </a:rPr>
              <a:t>ceilidh </a:t>
            </a:r>
            <a:r>
              <a:rPr lang="hr-HR" sz="2500" dirty="0">
                <a:latin typeface="Comic Sans MS" pitchFamily="66" charset="0"/>
              </a:rPr>
              <a:t>dancing </a:t>
            </a:r>
            <a:r>
              <a:rPr lang="hr-HR" sz="2500" dirty="0" smtClean="0">
                <a:latin typeface="Comic Sans MS" pitchFamily="66" charset="0"/>
              </a:rPr>
              <a:t>(</a:t>
            </a:r>
            <a:r>
              <a:rPr lang="hr-HR" sz="2500" dirty="0">
                <a:latin typeface="Comic Sans MS" pitchFamily="66" charset="0"/>
              </a:rPr>
              <a:t>folk dancing)</a:t>
            </a:r>
            <a:endParaRPr lang="hr-HR" sz="2500" b="1" dirty="0">
              <a:latin typeface="Comic Sans MS" pitchFamily="66" charset="0"/>
            </a:endParaRPr>
          </a:p>
        </p:txBody>
      </p:sp>
      <p:pic>
        <p:nvPicPr>
          <p:cNvPr id="5" name="Content Placeholder 4" descr="ceilid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221736">
            <a:off x="4704267" y="2551084"/>
            <a:ext cx="3827040" cy="2619772"/>
          </a:xfrm>
        </p:spPr>
      </p:pic>
      <p:sp>
        <p:nvSpPr>
          <p:cNvPr id="6" name="TextBox 5"/>
          <p:cNvSpPr txBox="1"/>
          <p:nvPr/>
        </p:nvSpPr>
        <p:spPr>
          <a:xfrm>
            <a:off x="5076056" y="508518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 smtClean="0">
                <a:latin typeface="Comic Sans MS" pitchFamily="66" charset="0"/>
              </a:rPr>
              <a:t>Ceilidh</a:t>
            </a:r>
            <a:endParaRPr lang="hr-HR" sz="2000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Scottish holidays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6516216" cy="6021288"/>
          </a:xfrm>
        </p:spPr>
        <p:txBody>
          <a:bodyPr>
            <a:normAutofit lnSpcReduction="10000"/>
          </a:bodyPr>
          <a:lstStyle/>
          <a:p>
            <a:pPr marL="514350" indent="-514350" algn="ctr">
              <a:buFont typeface="+mj-lt"/>
              <a:buAutoNum type="arabicPeriod" startAt="2"/>
            </a:pPr>
            <a:r>
              <a:rPr lang="hr-HR" sz="3000" b="1" dirty="0" smtClean="0">
                <a:latin typeface="Comic Sans MS" pitchFamily="66" charset="0"/>
              </a:rPr>
              <a:t>Hogmany</a:t>
            </a:r>
          </a:p>
          <a:p>
            <a:pPr marL="514350" indent="-514350" algn="ctr">
              <a:buNone/>
            </a:pPr>
            <a:endParaRPr lang="hr-HR" sz="900" b="1" dirty="0" smtClean="0">
              <a:latin typeface="Comic Sans MS" pitchFamily="66" charset="0"/>
            </a:endParaRPr>
          </a:p>
          <a:p>
            <a:r>
              <a:rPr lang="hr-HR" sz="2300" dirty="0">
                <a:latin typeface="Comic Sans MS" pitchFamily="66" charset="0"/>
              </a:rPr>
              <a:t>the last day of the year; it is famous for the practice of </a:t>
            </a:r>
            <a:r>
              <a:rPr lang="hr-HR" sz="2300" b="1" i="1" dirty="0" smtClean="0">
                <a:latin typeface="Comic Sans MS" pitchFamily="66" charset="0"/>
              </a:rPr>
              <a:t>first-footing</a:t>
            </a:r>
          </a:p>
          <a:p>
            <a:r>
              <a:rPr lang="hr-HR" sz="2300" i="1" dirty="0">
                <a:latin typeface="Comic Sans MS" pitchFamily="66" charset="0"/>
              </a:rPr>
              <a:t>first footing </a:t>
            </a:r>
            <a:r>
              <a:rPr lang="hr-HR" sz="2300" dirty="0">
                <a:latin typeface="Comic Sans MS" pitchFamily="66" charset="0"/>
              </a:rPr>
              <a:t>starts immediately after midnight on the New Year's </a:t>
            </a:r>
            <a:r>
              <a:rPr lang="hr-HR" sz="2300" dirty="0" smtClean="0">
                <a:latin typeface="Comic Sans MS" pitchFamily="66" charset="0"/>
              </a:rPr>
              <a:t>Day</a:t>
            </a:r>
          </a:p>
          <a:p>
            <a:r>
              <a:rPr lang="hr-HR" sz="2300" dirty="0">
                <a:latin typeface="Comic Sans MS" pitchFamily="66" charset="0"/>
              </a:rPr>
              <a:t>it involves being the first person to cross the treshold of a friend's or neighbour's house and it often involves the giving of symbolic gifts such as salt, coal, shortbread, whisky and black bun (a rich fruit cake) – they are supposed to bring luck to the </a:t>
            </a:r>
            <a:r>
              <a:rPr lang="hr-HR" sz="2300" dirty="0" smtClean="0">
                <a:latin typeface="Comic Sans MS" pitchFamily="66" charset="0"/>
              </a:rPr>
              <a:t>householder</a:t>
            </a:r>
          </a:p>
          <a:p>
            <a:r>
              <a:rPr lang="hr-HR" sz="2300" dirty="0">
                <a:latin typeface="Comic Sans MS" pitchFamily="66" charset="0"/>
              </a:rPr>
              <a:t>traditionally, tall dark men are preferred as the first-foot </a:t>
            </a:r>
            <a:endParaRPr lang="hr-HR" sz="2300" dirty="0" smtClean="0">
              <a:latin typeface="Comic Sans MS" pitchFamily="66" charset="0"/>
            </a:endParaRPr>
          </a:p>
          <a:p>
            <a:r>
              <a:rPr lang="hr-HR" sz="2300" dirty="0">
                <a:latin typeface="Comic Sans MS" pitchFamily="66" charset="0"/>
              </a:rPr>
              <a:t>Hogmany is also marked by </a:t>
            </a:r>
            <a:r>
              <a:rPr lang="hr-HR" sz="2300" b="1" dirty="0">
                <a:latin typeface="Comic Sans MS" pitchFamily="66" charset="0"/>
              </a:rPr>
              <a:t>fireball swinging </a:t>
            </a:r>
            <a:endParaRPr lang="hr-HR" sz="2300" dirty="0">
              <a:latin typeface="Comic Sans MS" pitchFamily="66" charset="0"/>
            </a:endParaRPr>
          </a:p>
        </p:txBody>
      </p:sp>
      <p:pic>
        <p:nvPicPr>
          <p:cNvPr id="5" name="Content Placeholder 4" descr="fireballs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271650">
            <a:off x="6372200" y="1988840"/>
            <a:ext cx="2347917" cy="3130558"/>
          </a:xfrm>
        </p:spPr>
      </p:pic>
      <p:sp>
        <p:nvSpPr>
          <p:cNvPr id="6" name="TextBox 5"/>
          <p:cNvSpPr txBox="1"/>
          <p:nvPr/>
        </p:nvSpPr>
        <p:spPr>
          <a:xfrm>
            <a:off x="6948264" y="508518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 smtClean="0">
                <a:latin typeface="Comic Sans MS" pitchFamily="66" charset="0"/>
              </a:rPr>
              <a:t>fireball swinging</a:t>
            </a:r>
            <a:endParaRPr lang="hr-HR" sz="2000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Scottish holidays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Font typeface="+mj-lt"/>
              <a:buAutoNum type="arabicPeriod" startAt="3"/>
            </a:pPr>
            <a:r>
              <a:rPr lang="hr-HR" sz="3000" b="1" dirty="0">
                <a:latin typeface="Comic Sans MS" pitchFamily="66" charset="0"/>
              </a:rPr>
              <a:t>Burns </a:t>
            </a:r>
            <a:r>
              <a:rPr lang="hr-HR" sz="3000" b="1" dirty="0" smtClean="0">
                <a:latin typeface="Comic Sans MS" pitchFamily="66" charset="0"/>
              </a:rPr>
              <a:t>Supper</a:t>
            </a:r>
          </a:p>
          <a:p>
            <a:pPr marL="514350" indent="-514350" algn="ctr">
              <a:buNone/>
            </a:pPr>
            <a:endParaRPr lang="hr-HR" sz="800" b="1" dirty="0" smtClean="0">
              <a:latin typeface="Comic Sans MS" pitchFamily="66" charset="0"/>
            </a:endParaRPr>
          </a:p>
          <a:p>
            <a:r>
              <a:rPr lang="hr-HR" sz="2500" dirty="0">
                <a:latin typeface="Comic Sans MS" pitchFamily="66" charset="0"/>
              </a:rPr>
              <a:t>a celebration of the life and poetry of the famous Scottish poet </a:t>
            </a:r>
            <a:r>
              <a:rPr lang="hr-HR" sz="2500" dirty="0" smtClean="0">
                <a:latin typeface="Comic Sans MS" pitchFamily="66" charset="0"/>
              </a:rPr>
              <a:t>Robert Burns (</a:t>
            </a:r>
            <a:r>
              <a:rPr lang="hr-HR" sz="2500" dirty="0">
                <a:latin typeface="Comic Sans MS" pitchFamily="66" charset="0"/>
              </a:rPr>
              <a:t>25th January)</a:t>
            </a:r>
          </a:p>
        </p:txBody>
      </p:sp>
      <p:pic>
        <p:nvPicPr>
          <p:cNvPr id="5" name="Content Placeholder 4" descr="Robert_Burns_1179258178051514[1]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2204864"/>
            <a:ext cx="2376264" cy="3434920"/>
          </a:xfrm>
        </p:spPr>
      </p:pic>
      <p:sp>
        <p:nvSpPr>
          <p:cNvPr id="6" name="TextBox 5"/>
          <p:cNvSpPr txBox="1"/>
          <p:nvPr/>
        </p:nvSpPr>
        <p:spPr>
          <a:xfrm>
            <a:off x="3419872" y="494116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000" u="sng" dirty="0" smtClean="0">
                <a:latin typeface="Comic Sans MS" pitchFamily="66" charset="0"/>
              </a:rPr>
              <a:t>Robert Burns </a:t>
            </a:r>
            <a:endParaRPr lang="hr-HR" sz="2000" u="sng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omic Sans MS" pitchFamily="66" charset="0"/>
              </a:rPr>
              <a:t>Generally </a:t>
            </a:r>
            <a:r>
              <a:rPr lang="hr-HR" dirty="0" err="1" smtClean="0">
                <a:latin typeface="Comic Sans MS" pitchFamily="66" charset="0"/>
              </a:rPr>
              <a:t>about</a:t>
            </a:r>
            <a:r>
              <a:rPr lang="hr-HR" dirty="0" smtClean="0">
                <a:latin typeface="Comic Sans MS" pitchFamily="66" charset="0"/>
              </a:rPr>
              <a:t> St Andrew’s Day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464496" cy="4752528"/>
          </a:xfrm>
        </p:spPr>
        <p:txBody>
          <a:bodyPr>
            <a:normAutofit/>
          </a:bodyPr>
          <a:lstStyle/>
          <a:p>
            <a:r>
              <a:rPr lang="hr-HR" sz="2500" dirty="0">
                <a:latin typeface="Comic Sans MS" pitchFamily="66" charset="0"/>
              </a:rPr>
              <a:t>St Andrew was the first disciple of Jesus Christ and according to the legend, he was crucified on an x-shaped cross at Patras in Achea (Greece)</a:t>
            </a:r>
          </a:p>
          <a:p>
            <a:r>
              <a:rPr lang="hr-HR" sz="2500" dirty="0">
                <a:latin typeface="Comic Sans MS" pitchFamily="66" charset="0"/>
              </a:rPr>
              <a:t>the icon (the cross) appeared first on seals of </a:t>
            </a:r>
            <a:r>
              <a:rPr lang="hr-HR" sz="2500" i="1" dirty="0">
                <a:latin typeface="Comic Sans MS" pitchFamily="66" charset="0"/>
              </a:rPr>
              <a:t>the Guardians of Scotland</a:t>
            </a:r>
            <a:r>
              <a:rPr lang="hr-HR" sz="2500" dirty="0">
                <a:latin typeface="Comic Sans MS" pitchFamily="66" charset="0"/>
              </a:rPr>
              <a:t> (heads of Scotland) </a:t>
            </a:r>
          </a:p>
        </p:txBody>
      </p:sp>
      <p:pic>
        <p:nvPicPr>
          <p:cNvPr id="5" name="Content Placeholder 4" descr="scottish cros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338651">
            <a:off x="5346007" y="2401432"/>
            <a:ext cx="2665693" cy="269235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500" dirty="0">
                <a:latin typeface="Comic Sans MS" pitchFamily="66" charset="0"/>
              </a:rPr>
              <a:t>Famous </a:t>
            </a:r>
            <a:r>
              <a:rPr lang="hr-HR" sz="4500" dirty="0" smtClean="0">
                <a:latin typeface="Comic Sans MS" pitchFamily="66" charset="0"/>
              </a:rPr>
              <a:t>Scots</a:t>
            </a:r>
            <a:endParaRPr lang="hr-HR" sz="4500" dirty="0">
              <a:latin typeface="Comic Sans MS" pitchFamily="66" charset="0"/>
            </a:endParaRPr>
          </a:p>
        </p:txBody>
      </p:sp>
      <p:pic>
        <p:nvPicPr>
          <p:cNvPr id="5" name="Content Placeholder 4" descr="Sean_Conner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2161888" cy="3193335"/>
          </a:xfrm>
        </p:spPr>
      </p:pic>
      <p:pic>
        <p:nvPicPr>
          <p:cNvPr id="7" name="Content Placeholder 6" descr="tilda-swinton-afi-film-festival-tribut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75856" y="1916832"/>
            <a:ext cx="2425700" cy="3492500"/>
          </a:xfrm>
        </p:spPr>
      </p:pic>
      <p:sp>
        <p:nvSpPr>
          <p:cNvPr id="6" name="TextBox 5"/>
          <p:cNvSpPr txBox="1"/>
          <p:nvPr/>
        </p:nvSpPr>
        <p:spPr>
          <a:xfrm>
            <a:off x="539552" y="465313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>
                <a:latin typeface="Comic Sans MS" pitchFamily="66" charset="0"/>
              </a:rPr>
              <a:t>Sean Connery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75856" y="544522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>
                <a:latin typeface="Comic Sans MS" pitchFamily="66" charset="0"/>
              </a:rPr>
              <a:t>Tild Swinton</a:t>
            </a:r>
          </a:p>
        </p:txBody>
      </p:sp>
      <p:pic>
        <p:nvPicPr>
          <p:cNvPr id="9" name="Picture 8" descr="ewan-mcgregor-the-impossilbe-afi-fest-screening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700808"/>
            <a:ext cx="2576365" cy="33569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63680" y="5085184"/>
            <a:ext cx="2556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>
                <a:latin typeface="Comic Sans MS" pitchFamily="66" charset="0"/>
              </a:rPr>
              <a:t>Ewan McGregor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Famous Scots</a:t>
            </a:r>
            <a:endParaRPr lang="hr-HR" dirty="0"/>
          </a:p>
        </p:txBody>
      </p:sp>
      <p:pic>
        <p:nvPicPr>
          <p:cNvPr id="5" name="Content Placeholder 4" descr="Gerard-Butl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036734"/>
            <a:ext cx="2376264" cy="3172036"/>
          </a:xfrm>
        </p:spPr>
      </p:pic>
      <p:pic>
        <p:nvPicPr>
          <p:cNvPr id="7" name="Content Placeholder 6" descr="ian anderso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63888" y="1556792"/>
            <a:ext cx="2035776" cy="3026878"/>
          </a:xfrm>
        </p:spPr>
      </p:pic>
      <p:sp>
        <p:nvSpPr>
          <p:cNvPr id="6" name="TextBox 5"/>
          <p:cNvSpPr txBox="1"/>
          <p:nvPr/>
        </p:nvSpPr>
        <p:spPr>
          <a:xfrm>
            <a:off x="611560" y="5229200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>
                <a:latin typeface="Comic Sans MS" pitchFamily="66" charset="0"/>
              </a:rPr>
              <a:t>Gerard Butler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35896" y="458112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>
                <a:latin typeface="Comic Sans MS" pitchFamily="66" charset="0"/>
              </a:rPr>
              <a:t>Ian Anderson </a:t>
            </a:r>
          </a:p>
        </p:txBody>
      </p:sp>
      <p:pic>
        <p:nvPicPr>
          <p:cNvPr id="9" name="Picture 8" descr="mark-knopfl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420888"/>
            <a:ext cx="2306450" cy="22718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2200" y="4725144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>
                <a:latin typeface="Comic Sans MS" pitchFamily="66" charset="0"/>
              </a:rPr>
              <a:t>Mark Knopfler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Famous Scots</a:t>
            </a:r>
            <a:endParaRPr lang="hr-HR" dirty="0"/>
          </a:p>
        </p:txBody>
      </p:sp>
      <p:pic>
        <p:nvPicPr>
          <p:cNvPr id="5" name="Content Placeholder 4" descr="annie_lennox_hd_wallpaper-1366x768-e1381152242171-450x27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349" r="5501"/>
          <a:stretch>
            <a:fillRect/>
          </a:stretch>
        </p:blipFill>
        <p:spPr>
          <a:xfrm>
            <a:off x="827584" y="1844824"/>
            <a:ext cx="3600400" cy="2459059"/>
          </a:xfrm>
        </p:spPr>
      </p:pic>
      <p:pic>
        <p:nvPicPr>
          <p:cNvPr id="7" name="Content Placeholder 6" descr="rod-stewar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420888"/>
            <a:ext cx="2895600" cy="2895600"/>
          </a:xfrm>
        </p:spPr>
      </p:pic>
      <p:sp>
        <p:nvSpPr>
          <p:cNvPr id="6" name="TextBox 5"/>
          <p:cNvSpPr txBox="1"/>
          <p:nvPr/>
        </p:nvSpPr>
        <p:spPr>
          <a:xfrm>
            <a:off x="827584" y="4365104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>
                <a:latin typeface="Comic Sans MS" pitchFamily="66" charset="0"/>
              </a:rPr>
              <a:t>Annie Lennox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0072" y="537321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>
                <a:latin typeface="Comic Sans MS" pitchFamily="66" charset="0"/>
              </a:rPr>
              <a:t>Rod Stewart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500" dirty="0">
                <a:latin typeface="Comic Sans MS" pitchFamily="66" charset="0"/>
              </a:rPr>
              <a:t>Film </a:t>
            </a:r>
            <a:r>
              <a:rPr lang="hr-HR" sz="4500" dirty="0" smtClean="0">
                <a:latin typeface="Comic Sans MS" pitchFamily="66" charset="0"/>
              </a:rPr>
              <a:t>industry</a:t>
            </a:r>
            <a:endParaRPr lang="hr-HR" sz="45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Autofit/>
          </a:bodyPr>
          <a:lstStyle/>
          <a:p>
            <a:r>
              <a:rPr lang="hr-HR" sz="2500" dirty="0">
                <a:latin typeface="Comic Sans MS" pitchFamily="66" charset="0"/>
              </a:rPr>
              <a:t>the movie that celebrated Scotland and the Scots around the world  is definitely Mel Gibson's</a:t>
            </a:r>
            <a:r>
              <a:rPr lang="hr-HR" sz="2500" i="1" dirty="0">
                <a:latin typeface="Comic Sans MS" pitchFamily="66" charset="0"/>
              </a:rPr>
              <a:t> Braveheart</a:t>
            </a:r>
            <a:r>
              <a:rPr lang="hr-HR" sz="2500" dirty="0">
                <a:latin typeface="Comic Sans MS" pitchFamily="66" charset="0"/>
              </a:rPr>
              <a:t> which portrays William Wallace, a 13th century Scottish warrior </a:t>
            </a:r>
            <a:r>
              <a:rPr lang="hr-HR" sz="2500" dirty="0" smtClean="0">
                <a:latin typeface="Comic Sans MS" pitchFamily="66" charset="0"/>
              </a:rPr>
              <a:t>who leads </a:t>
            </a:r>
            <a:r>
              <a:rPr lang="hr-HR" sz="2500" dirty="0">
                <a:latin typeface="Comic Sans MS" pitchFamily="66" charset="0"/>
              </a:rPr>
              <a:t>the Scots in their fight for independance against England </a:t>
            </a:r>
          </a:p>
        </p:txBody>
      </p:sp>
      <p:pic>
        <p:nvPicPr>
          <p:cNvPr id="5" name="Content Placeholder 4" descr="10-Ways-to-Become-an-Industry-Thought-Leader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301746">
            <a:off x="4644008" y="2492896"/>
            <a:ext cx="4038600" cy="2525836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 b="1" dirty="0" smtClean="0">
                <a:latin typeface="Comic Sans MS" pitchFamily="66" charset="0"/>
              </a:rPr>
              <a:t>QUIZ</a:t>
            </a:r>
            <a:endParaRPr lang="hr-HR" sz="5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9036496" cy="42093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3500" b="1" dirty="0" smtClean="0">
                <a:latin typeface="Comic Sans MS" pitchFamily="66" charset="0"/>
              </a:rPr>
              <a:t>When do we </a:t>
            </a:r>
            <a:r>
              <a:rPr lang="hr-HR" sz="3500" b="1" dirty="0" err="1" smtClean="0">
                <a:latin typeface="Comic Sans MS" pitchFamily="66" charset="0"/>
              </a:rPr>
              <a:t>celebrate</a:t>
            </a:r>
            <a:r>
              <a:rPr lang="hr-HR" sz="3500" b="1" dirty="0" smtClean="0">
                <a:latin typeface="Comic Sans MS" pitchFamily="66" charset="0"/>
              </a:rPr>
              <a:t> St Andrew’s Day?</a:t>
            </a:r>
          </a:p>
          <a:p>
            <a:pPr marL="514350" indent="-514350">
              <a:buFont typeface="+mj-lt"/>
              <a:buAutoNum type="arabicPeriod"/>
            </a:pPr>
            <a:endParaRPr lang="hr-HR" sz="3500" dirty="0" smtClean="0"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hr-HR" sz="3500" b="1" dirty="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hr-HR" sz="3500" dirty="0" smtClean="0">
                <a:solidFill>
                  <a:srgbClr val="FF0000"/>
                </a:solidFill>
                <a:latin typeface="Comic Sans MS" pitchFamily="66" charset="0"/>
              </a:rPr>
              <a:t>We celebrate it on 30th November.</a:t>
            </a:r>
          </a:p>
          <a:p>
            <a:pPr marL="514350" indent="-514350">
              <a:buFont typeface="+mj-lt"/>
              <a:buAutoNum type="arabicPeriod"/>
            </a:pPr>
            <a:endParaRPr lang="hr-HR" sz="3000" dirty="0" smtClean="0"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/>
            </a:pPr>
            <a:endParaRPr lang="hr-HR" sz="30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 b="1" dirty="0" smtClean="0">
                <a:latin typeface="Comic Sans MS" pitchFamily="66" charset="0"/>
              </a:rPr>
              <a:t>QUIZ</a:t>
            </a:r>
            <a:endParaRPr lang="hr-HR" sz="5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9217024" cy="42093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hr-HR" sz="3500" b="1" dirty="0" smtClean="0">
                <a:latin typeface="Comic Sans MS" pitchFamily="66" charset="0"/>
              </a:rPr>
              <a:t>Who is St Andrew?</a:t>
            </a:r>
          </a:p>
          <a:p>
            <a:pPr marL="514350" indent="-514350">
              <a:buFont typeface="+mj-lt"/>
              <a:buAutoNum type="arabicPeriod" startAt="2"/>
            </a:pPr>
            <a:endParaRPr lang="hr-HR" sz="3500" b="1" dirty="0" smtClean="0">
              <a:latin typeface="Comic Sans MS" pitchFamily="66" charset="0"/>
            </a:endParaRPr>
          </a:p>
          <a:p>
            <a:pPr marL="514350" indent="-514350">
              <a:buNone/>
            </a:pPr>
            <a:r>
              <a:rPr lang="hr-HR" sz="3500" dirty="0" smtClean="0">
                <a:solidFill>
                  <a:srgbClr val="FF0000"/>
                </a:solidFill>
                <a:latin typeface="Comic Sans MS" pitchFamily="66" charset="0"/>
              </a:rPr>
              <a:t>St </a:t>
            </a:r>
            <a:r>
              <a:rPr lang="hr-HR" sz="3500" dirty="0" err="1" smtClean="0">
                <a:solidFill>
                  <a:srgbClr val="FF0000"/>
                </a:solidFill>
                <a:latin typeface="Comic Sans MS" pitchFamily="66" charset="0"/>
              </a:rPr>
              <a:t>Andrew</a:t>
            </a:r>
            <a:r>
              <a:rPr lang="hr-HR" sz="3500" dirty="0" smtClean="0">
                <a:solidFill>
                  <a:srgbClr val="FF0000"/>
                </a:solidFill>
                <a:latin typeface="Comic Sans MS" pitchFamily="66" charset="0"/>
              </a:rPr>
              <a:t> is the patron saint of</a:t>
            </a:r>
          </a:p>
          <a:p>
            <a:pPr marL="514350" indent="-514350">
              <a:buNone/>
            </a:pPr>
            <a:r>
              <a:rPr lang="hr-HR" sz="3500" dirty="0" smtClean="0">
                <a:solidFill>
                  <a:srgbClr val="FF0000"/>
                </a:solidFill>
                <a:latin typeface="Comic Sans MS" pitchFamily="66" charset="0"/>
              </a:rPr>
              <a:t>Scotland.</a:t>
            </a:r>
            <a:endParaRPr lang="hr-HR" sz="35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 b="1" dirty="0" smtClean="0">
                <a:latin typeface="Comic Sans MS" pitchFamily="66" charset="0"/>
              </a:rPr>
              <a:t>QUIZ</a:t>
            </a:r>
            <a:endParaRPr lang="hr-HR" sz="5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16832"/>
            <a:ext cx="9396536" cy="42093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hr-HR" sz="3500" b="1" dirty="0" smtClean="0">
                <a:latin typeface="Comic Sans MS" pitchFamily="66" charset="0"/>
              </a:rPr>
              <a:t>What is the national color of Scotland?</a:t>
            </a:r>
          </a:p>
          <a:p>
            <a:pPr marL="514350" indent="-514350">
              <a:buFont typeface="+mj-lt"/>
              <a:buAutoNum type="arabicPeriod" startAt="3"/>
            </a:pPr>
            <a:endParaRPr lang="hr-HR" sz="3500" b="1" dirty="0" smtClean="0">
              <a:latin typeface="Comic Sans MS" pitchFamily="66" charset="0"/>
            </a:endParaRPr>
          </a:p>
          <a:p>
            <a:pPr marL="514350" indent="-514350" algn="ctr">
              <a:buNone/>
            </a:pPr>
            <a:r>
              <a:rPr lang="hr-HR" sz="3500" dirty="0" smtClean="0">
                <a:solidFill>
                  <a:srgbClr val="FF0000"/>
                </a:solidFill>
                <a:latin typeface="Comic Sans MS" pitchFamily="66" charset="0"/>
              </a:rPr>
              <a:t>   The national color of Scotland is blue.</a:t>
            </a:r>
            <a:endParaRPr lang="hr-HR" sz="35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 b="1" dirty="0" smtClean="0">
                <a:latin typeface="Comic Sans MS" pitchFamily="66" charset="0"/>
              </a:rPr>
              <a:t>QUIZ</a:t>
            </a:r>
            <a:endParaRPr lang="hr-HR" sz="5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9145016" cy="42093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r-HR" sz="3500" b="1" dirty="0" smtClean="0">
                <a:latin typeface="Comic Sans MS" pitchFamily="66" charset="0"/>
              </a:rPr>
              <a:t>What is the capital of Scotland?</a:t>
            </a:r>
          </a:p>
          <a:p>
            <a:pPr marL="514350" indent="-514350">
              <a:buFont typeface="+mj-lt"/>
              <a:buAutoNum type="arabicPeriod" startAt="4"/>
            </a:pPr>
            <a:endParaRPr lang="hr-HR" sz="3500" b="1" dirty="0" smtClean="0">
              <a:latin typeface="Comic Sans MS" pitchFamily="66" charset="0"/>
            </a:endParaRPr>
          </a:p>
          <a:p>
            <a:pPr marL="514350" indent="-514350" algn="ctr">
              <a:buNone/>
            </a:pPr>
            <a:r>
              <a:rPr lang="hr-HR" sz="3500" dirty="0" smtClean="0">
                <a:solidFill>
                  <a:srgbClr val="FF0000"/>
                </a:solidFill>
                <a:latin typeface="Comic Sans MS" pitchFamily="66" charset="0"/>
              </a:rPr>
              <a:t>The capital of Scotland is Edinburgh.</a:t>
            </a:r>
            <a:endParaRPr lang="hr-HR" sz="35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 b="1" dirty="0" smtClean="0">
                <a:latin typeface="Comic Sans MS" pitchFamily="66" charset="0"/>
              </a:rPr>
              <a:t>QUIZ</a:t>
            </a:r>
            <a:endParaRPr lang="hr-HR" sz="5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916832"/>
            <a:ext cx="9217024" cy="42093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hr-HR" sz="3500" b="1" dirty="0" smtClean="0">
                <a:latin typeface="Comic Sans MS" pitchFamily="66" charset="0"/>
              </a:rPr>
              <a:t>What is the official language?</a:t>
            </a:r>
          </a:p>
          <a:p>
            <a:pPr marL="514350" indent="-514350">
              <a:buFont typeface="+mj-lt"/>
              <a:buAutoNum type="arabicPeriod" startAt="5"/>
            </a:pPr>
            <a:endParaRPr lang="hr-HR" sz="3500" dirty="0" smtClean="0">
              <a:latin typeface="Comic Sans MS" pitchFamily="66" charset="0"/>
            </a:endParaRPr>
          </a:p>
          <a:p>
            <a:pPr marL="514350" indent="-514350" algn="ctr">
              <a:buNone/>
            </a:pPr>
            <a:r>
              <a:rPr lang="hr-HR" sz="3600" dirty="0" smtClean="0">
                <a:solidFill>
                  <a:srgbClr val="FF0000"/>
                </a:solidFill>
                <a:latin typeface="Comic Sans MS" pitchFamily="66" charset="0"/>
              </a:rPr>
              <a:t>The official language is English.</a:t>
            </a:r>
            <a:endParaRPr lang="hr-HR" sz="35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 b="1" dirty="0" smtClean="0">
                <a:latin typeface="Comic Sans MS" pitchFamily="66" charset="0"/>
              </a:rPr>
              <a:t>QUIZ</a:t>
            </a:r>
            <a:endParaRPr lang="hr-HR" sz="5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16832"/>
            <a:ext cx="9324528" cy="42093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hr-HR" sz="3500" b="1" dirty="0" smtClean="0">
                <a:latin typeface="Comic Sans MS" pitchFamily="66" charset="0"/>
              </a:rPr>
              <a:t>What is the name of Loch Ness monster?</a:t>
            </a:r>
          </a:p>
          <a:p>
            <a:pPr marL="514350" indent="-514350">
              <a:buFont typeface="+mj-lt"/>
              <a:buAutoNum type="arabicPeriod" startAt="6"/>
            </a:pPr>
            <a:endParaRPr lang="hr-HR" sz="3500" dirty="0" smtClean="0">
              <a:latin typeface="Comic Sans MS" pitchFamily="66" charset="0"/>
            </a:endParaRPr>
          </a:p>
          <a:p>
            <a:pPr marL="514350" indent="-514350" algn="ctr">
              <a:buNone/>
            </a:pPr>
            <a:r>
              <a:rPr lang="hr-HR" sz="3500" dirty="0" smtClean="0">
                <a:solidFill>
                  <a:srgbClr val="FF0000"/>
                </a:solidFill>
                <a:latin typeface="Comic Sans MS" pitchFamily="66" charset="0"/>
              </a:rPr>
              <a:t>The name of Loch Ness monster is Nessie.</a:t>
            </a:r>
            <a:endParaRPr lang="hr-HR" sz="35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hr-HR" dirty="0" smtClean="0">
                <a:latin typeface="Comic Sans MS" pitchFamily="66" charset="0"/>
              </a:rPr>
              <a:t>Generally </a:t>
            </a:r>
            <a:r>
              <a:rPr lang="hr-HR" dirty="0" err="1" smtClean="0">
                <a:latin typeface="Comic Sans MS" pitchFamily="66" charset="0"/>
              </a:rPr>
              <a:t>about</a:t>
            </a:r>
            <a:r>
              <a:rPr lang="hr-HR" dirty="0" smtClean="0">
                <a:latin typeface="Comic Sans MS" pitchFamily="66" charset="0"/>
              </a:rPr>
              <a:t> St Andrew’s Day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r>
              <a:rPr lang="hr-HR" sz="2500" dirty="0">
                <a:latin typeface="Comic Sans MS" pitchFamily="66" charset="0"/>
              </a:rPr>
              <a:t>the Scottish Royal Banner of Arms is Lion </a:t>
            </a:r>
            <a:r>
              <a:rPr lang="hr-HR" sz="2500" dirty="0" smtClean="0">
                <a:latin typeface="Comic Sans MS" pitchFamily="66" charset="0"/>
              </a:rPr>
              <a:t>Rampant</a:t>
            </a:r>
          </a:p>
          <a:p>
            <a:r>
              <a:rPr lang="hr-HR" sz="2500" dirty="0" smtClean="0">
                <a:latin typeface="Comic Sans MS" pitchFamily="66" charset="0"/>
              </a:rPr>
              <a:t>it </a:t>
            </a:r>
            <a:r>
              <a:rPr lang="hr-HR" sz="2500" dirty="0">
                <a:latin typeface="Comic Sans MS" pitchFamily="66" charset="0"/>
              </a:rPr>
              <a:t>is flown only when British King or Queen are present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392488" cy="4525963"/>
          </a:xfrm>
        </p:spPr>
        <p:txBody>
          <a:bodyPr>
            <a:normAutofit/>
          </a:bodyPr>
          <a:lstStyle/>
          <a:p>
            <a:r>
              <a:rPr lang="hr-HR" sz="2500" dirty="0" smtClean="0">
                <a:latin typeface="Comic Sans MS" pitchFamily="66" charset="0"/>
              </a:rPr>
              <a:t>national </a:t>
            </a:r>
            <a:r>
              <a:rPr lang="hr-HR" sz="2500" dirty="0">
                <a:latin typeface="Comic Sans MS" pitchFamily="66" charset="0"/>
              </a:rPr>
              <a:t>colour – </a:t>
            </a:r>
            <a:r>
              <a:rPr lang="hr-HR" sz="2500" dirty="0" smtClean="0">
                <a:latin typeface="Comic Sans MS" pitchFamily="66" charset="0"/>
              </a:rPr>
              <a:t>blue</a:t>
            </a:r>
          </a:p>
          <a:p>
            <a:r>
              <a:rPr lang="hr-HR" sz="2500" dirty="0" smtClean="0">
                <a:latin typeface="Comic Sans MS" pitchFamily="66" charset="0"/>
              </a:rPr>
              <a:t>national </a:t>
            </a:r>
            <a:r>
              <a:rPr lang="hr-HR" sz="2500" dirty="0">
                <a:latin typeface="Comic Sans MS" pitchFamily="66" charset="0"/>
              </a:rPr>
              <a:t>emblem – the plant thistle</a:t>
            </a:r>
          </a:p>
        </p:txBody>
      </p:sp>
      <p:pic>
        <p:nvPicPr>
          <p:cNvPr id="9" name="Picture 8" descr="lion ramoan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77072"/>
            <a:ext cx="2664296" cy="19234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587727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 smtClean="0">
                <a:latin typeface="Comic Sans MS" pitchFamily="66" charset="0"/>
              </a:rPr>
              <a:t>Lion Rampant</a:t>
            </a:r>
            <a:endParaRPr lang="hr-HR" sz="2000" u="sng" dirty="0">
              <a:latin typeface="Comic Sans MS" pitchFamily="66" charset="0"/>
            </a:endParaRPr>
          </a:p>
        </p:txBody>
      </p:sp>
      <p:pic>
        <p:nvPicPr>
          <p:cNvPr id="11" name="Picture 10" descr="emble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3159">
            <a:off x="5076056" y="3140968"/>
            <a:ext cx="2206199" cy="33061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08304" y="6093296"/>
            <a:ext cx="183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u="sng" dirty="0" smtClean="0">
                <a:latin typeface="Comic Sans MS" pitchFamily="66" charset="0"/>
              </a:rPr>
              <a:t>thistle</a:t>
            </a:r>
            <a:endParaRPr lang="hr-HR" sz="2000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10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 b="1" dirty="0" smtClean="0">
                <a:latin typeface="Comic Sans MS" pitchFamily="66" charset="0"/>
              </a:rPr>
              <a:t>QUIZ</a:t>
            </a:r>
            <a:endParaRPr lang="hr-HR" sz="5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16832"/>
            <a:ext cx="9144000" cy="420933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hr-HR" sz="3500" b="1" dirty="0" smtClean="0">
                <a:latin typeface="Comic Sans MS" pitchFamily="66" charset="0"/>
              </a:rPr>
              <a:t>What is the national instrument?</a:t>
            </a:r>
          </a:p>
          <a:p>
            <a:pPr marL="514350" indent="-514350">
              <a:buFont typeface="+mj-lt"/>
              <a:buAutoNum type="arabicPeriod" startAt="7"/>
            </a:pPr>
            <a:endParaRPr lang="hr-HR" sz="3500" b="1" dirty="0" smtClean="0">
              <a:latin typeface="Comic Sans MS" pitchFamily="66" charset="0"/>
            </a:endParaRPr>
          </a:p>
          <a:p>
            <a:pPr marL="514350" indent="-514350" algn="ctr">
              <a:buNone/>
            </a:pPr>
            <a:r>
              <a:rPr lang="hr-HR" sz="3500" dirty="0" err="1" smtClean="0">
                <a:solidFill>
                  <a:srgbClr val="FF0000"/>
                </a:solidFill>
                <a:latin typeface="Comic Sans MS" pitchFamily="66" charset="0"/>
              </a:rPr>
              <a:t>Bagpipes</a:t>
            </a:r>
            <a:r>
              <a:rPr lang="hr-HR" sz="3500" dirty="0" smtClean="0">
                <a:solidFill>
                  <a:srgbClr val="FF0000"/>
                </a:solidFill>
                <a:latin typeface="Comic Sans MS" pitchFamily="66" charset="0"/>
              </a:rPr>
              <a:t> are </a:t>
            </a:r>
            <a:r>
              <a:rPr lang="hr-HR" sz="3500" dirty="0" err="1" smtClean="0">
                <a:solidFill>
                  <a:srgbClr val="FF0000"/>
                </a:solidFill>
                <a:latin typeface="Comic Sans MS" pitchFamily="66" charset="0"/>
              </a:rPr>
              <a:t>the</a:t>
            </a:r>
            <a:r>
              <a:rPr lang="hr-HR" sz="3500" dirty="0" smtClean="0">
                <a:solidFill>
                  <a:srgbClr val="FF0000"/>
                </a:solidFill>
                <a:latin typeface="Comic Sans MS" pitchFamily="66" charset="0"/>
              </a:rPr>
              <a:t> national instrument </a:t>
            </a:r>
            <a:r>
              <a:rPr lang="hr-HR" sz="3500" dirty="0" err="1" smtClean="0">
                <a:solidFill>
                  <a:srgbClr val="FF0000"/>
                </a:solidFill>
                <a:latin typeface="Comic Sans MS" pitchFamily="66" charset="0"/>
              </a:rPr>
              <a:t>of</a:t>
            </a:r>
            <a:r>
              <a:rPr lang="hr-HR" sz="3500" smtClean="0">
                <a:solidFill>
                  <a:srgbClr val="FF0000"/>
                </a:solidFill>
                <a:latin typeface="Comic Sans MS" pitchFamily="66" charset="0"/>
              </a:rPr>
              <a:t> Scotland.</a:t>
            </a:r>
            <a:endParaRPr lang="hr-HR" sz="35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 b="1" dirty="0" smtClean="0">
                <a:latin typeface="Comic Sans MS" pitchFamily="66" charset="0"/>
              </a:rPr>
              <a:t>QUIZ</a:t>
            </a:r>
            <a:endParaRPr lang="hr-HR" sz="5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9144000" cy="4281339"/>
          </a:xfrm>
        </p:spPr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hr-HR" sz="3500" b="1" dirty="0" smtClean="0">
                <a:latin typeface="Comic Sans MS" pitchFamily="66" charset="0"/>
              </a:rPr>
              <a:t>Who wrote Auld Lang Syne, Scottish traditional song?</a:t>
            </a:r>
          </a:p>
          <a:p>
            <a:pPr marL="514350" indent="-514350">
              <a:buFont typeface="+mj-lt"/>
              <a:buAutoNum type="arabicPeriod" startAt="8"/>
            </a:pPr>
            <a:endParaRPr lang="hr-HR" sz="3500" b="1" dirty="0" smtClean="0">
              <a:latin typeface="Comic Sans MS" pitchFamily="66" charset="0"/>
            </a:endParaRPr>
          </a:p>
          <a:p>
            <a:pPr marL="514350" indent="-514350" algn="ctr">
              <a:buNone/>
            </a:pPr>
            <a:r>
              <a:rPr lang="hr-HR" sz="3600" dirty="0" smtClean="0">
                <a:solidFill>
                  <a:srgbClr val="FF0000"/>
                </a:solidFill>
                <a:latin typeface="Comic Sans MS" pitchFamily="66" charset="0"/>
              </a:rPr>
              <a:t>Robert Burns wrote it.</a:t>
            </a:r>
            <a:endParaRPr lang="hr-HR" sz="35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>
              <a:buFont typeface="+mj-lt"/>
              <a:buAutoNum type="arabicPeriod" startAt="8"/>
            </a:pPr>
            <a:endParaRPr lang="hr-HR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 b="1" dirty="0" smtClean="0">
                <a:latin typeface="Comic Sans MS" pitchFamily="66" charset="0"/>
              </a:rPr>
              <a:t>QUIZ</a:t>
            </a:r>
            <a:endParaRPr lang="hr-HR" sz="5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9324528" cy="42813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hr-HR" sz="3500" b="1" dirty="0" smtClean="0">
                <a:latin typeface="Comic Sans MS" pitchFamily="66" charset="0"/>
              </a:rPr>
              <a:t>Name at least one famous Scot.</a:t>
            </a:r>
          </a:p>
          <a:p>
            <a:pPr marL="514350" indent="-514350">
              <a:buFont typeface="+mj-lt"/>
              <a:buAutoNum type="arabicPeriod" startAt="9"/>
            </a:pPr>
            <a:endParaRPr lang="hr-HR" sz="35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hr-HR" sz="3500" dirty="0" smtClean="0">
                <a:solidFill>
                  <a:srgbClr val="FF0000"/>
                </a:solidFill>
                <a:latin typeface="Comic Sans MS" pitchFamily="66" charset="0"/>
              </a:rPr>
              <a:t>Sean Connery,Tild Swinton,Ewan</a:t>
            </a:r>
          </a:p>
          <a:p>
            <a:pPr>
              <a:buNone/>
            </a:pPr>
            <a:r>
              <a:rPr lang="hr-HR" sz="3500" dirty="0" smtClean="0">
                <a:solidFill>
                  <a:srgbClr val="FF0000"/>
                </a:solidFill>
                <a:latin typeface="Comic Sans MS" pitchFamily="66" charset="0"/>
              </a:rPr>
              <a:t>McGregor,Gerard Butler,Ian Anderson,</a:t>
            </a:r>
          </a:p>
          <a:p>
            <a:pPr>
              <a:buNone/>
            </a:pPr>
            <a:r>
              <a:rPr lang="hr-HR" sz="3500" dirty="0" smtClean="0">
                <a:solidFill>
                  <a:srgbClr val="FF0000"/>
                </a:solidFill>
                <a:latin typeface="Comic Sans MS" pitchFamily="66" charset="0"/>
              </a:rPr>
              <a:t>Mark Knopfler,Annie Lennox,Rod Stewart</a:t>
            </a:r>
          </a:p>
          <a:p>
            <a:pPr marL="514350" indent="-514350">
              <a:buNone/>
            </a:pPr>
            <a:endParaRPr lang="hr-HR" sz="35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000" b="1" dirty="0" smtClean="0">
                <a:latin typeface="Comic Sans MS" pitchFamily="66" charset="0"/>
              </a:rPr>
              <a:t>QUIZ</a:t>
            </a:r>
            <a:endParaRPr lang="hr-HR" sz="5000" b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hr-HR" sz="3500" b="1" dirty="0" smtClean="0">
                <a:latin typeface="Comic Sans MS" pitchFamily="66" charset="0"/>
              </a:rPr>
              <a:t>Who starred in </a:t>
            </a:r>
            <a:r>
              <a:rPr lang="hr-HR" sz="3500" b="1" i="1" dirty="0" smtClean="0">
                <a:latin typeface="Comic Sans MS" pitchFamily="66" charset="0"/>
              </a:rPr>
              <a:t>Braveheart</a:t>
            </a:r>
            <a:r>
              <a:rPr lang="hr-HR" sz="3500" b="1" dirty="0" smtClean="0">
                <a:latin typeface="Comic Sans MS" pitchFamily="66" charset="0"/>
              </a:rPr>
              <a:t>?</a:t>
            </a:r>
          </a:p>
          <a:p>
            <a:pPr marL="514350" indent="-514350">
              <a:buFont typeface="+mj-lt"/>
              <a:buAutoNum type="arabicPeriod" startAt="10"/>
            </a:pPr>
            <a:endParaRPr lang="hr-HR" sz="3500" b="1" dirty="0" smtClean="0">
              <a:latin typeface="Comic Sans MS" pitchFamily="66" charset="0"/>
            </a:endParaRPr>
          </a:p>
          <a:p>
            <a:pPr marL="514350" indent="-514350" algn="ctr">
              <a:buNone/>
            </a:pPr>
            <a:r>
              <a:rPr lang="hr-HR" sz="3500" dirty="0" smtClean="0">
                <a:solidFill>
                  <a:srgbClr val="FF0000"/>
                </a:solidFill>
                <a:latin typeface="Comic Sans MS" pitchFamily="66" charset="0"/>
              </a:rPr>
              <a:t>Mel Gibson starred in </a:t>
            </a:r>
            <a:r>
              <a:rPr lang="hr-HR" sz="3500" i="1" dirty="0" smtClean="0">
                <a:solidFill>
                  <a:srgbClr val="FF0000"/>
                </a:solidFill>
                <a:latin typeface="Comic Sans MS" pitchFamily="66" charset="0"/>
              </a:rPr>
              <a:t>Braveheart</a:t>
            </a:r>
            <a:r>
              <a:rPr lang="hr-HR" sz="35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pPr marL="514350" indent="-514350">
              <a:buNone/>
            </a:pPr>
            <a:endParaRPr lang="hr-HR" sz="3500" b="1" dirty="0" smtClean="0">
              <a:latin typeface="Comic Sans MS" pitchFamily="66" charset="0"/>
            </a:endParaRPr>
          </a:p>
          <a:p>
            <a:pPr marL="514350" indent="-514350">
              <a:buNone/>
            </a:pPr>
            <a:endParaRPr lang="hr-HR" sz="35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Scotland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/>
          </a:bodyPr>
          <a:lstStyle/>
          <a:p>
            <a:r>
              <a:rPr lang="hr-HR" sz="2500" dirty="0" err="1">
                <a:latin typeface="Comic Sans MS" pitchFamily="66" charset="0"/>
              </a:rPr>
              <a:t>located</a:t>
            </a:r>
            <a:r>
              <a:rPr lang="hr-HR" sz="2500" dirty="0">
                <a:latin typeface="Comic Sans MS" pitchFamily="66" charset="0"/>
              </a:rPr>
              <a:t> </a:t>
            </a:r>
            <a:r>
              <a:rPr lang="hr-HR" sz="2500" dirty="0" smtClean="0">
                <a:latin typeface="Comic Sans MS" pitchFamily="66" charset="0"/>
              </a:rPr>
              <a:t>on </a:t>
            </a:r>
            <a:r>
              <a:rPr lang="hr-HR" sz="2500" dirty="0" err="1" smtClean="0">
                <a:latin typeface="Comic Sans MS" pitchFamily="66" charset="0"/>
              </a:rPr>
              <a:t>the</a:t>
            </a:r>
            <a:r>
              <a:rPr lang="hr-HR" sz="2500" dirty="0" smtClean="0">
                <a:latin typeface="Comic Sans MS" pitchFamily="66" charset="0"/>
              </a:rPr>
              <a:t> northern </a:t>
            </a:r>
            <a:r>
              <a:rPr lang="hr-HR" sz="2500" dirty="0" err="1" smtClean="0">
                <a:latin typeface="Comic Sans MS" pitchFamily="66" charset="0"/>
              </a:rPr>
              <a:t>part</a:t>
            </a:r>
            <a:r>
              <a:rPr lang="hr-HR" sz="2500" dirty="0" smtClean="0">
                <a:latin typeface="Comic Sans MS" pitchFamily="66" charset="0"/>
              </a:rPr>
              <a:t> </a:t>
            </a:r>
            <a:r>
              <a:rPr lang="hr-HR" sz="2500" dirty="0" err="1" smtClean="0">
                <a:latin typeface="Comic Sans MS" pitchFamily="66" charset="0"/>
              </a:rPr>
              <a:t>of</a:t>
            </a:r>
            <a:r>
              <a:rPr lang="hr-HR" sz="2500" dirty="0" smtClean="0">
                <a:latin typeface="Comic Sans MS" pitchFamily="66" charset="0"/>
              </a:rPr>
              <a:t> </a:t>
            </a:r>
            <a:r>
              <a:rPr lang="hr-HR" sz="2500" dirty="0" err="1" smtClean="0">
                <a:latin typeface="Comic Sans MS" pitchFamily="66" charset="0"/>
              </a:rPr>
              <a:t>the</a:t>
            </a:r>
            <a:r>
              <a:rPr lang="hr-HR" sz="2500" dirty="0" smtClean="0">
                <a:latin typeface="Comic Sans MS" pitchFamily="66" charset="0"/>
              </a:rPr>
              <a:t> island </a:t>
            </a:r>
            <a:r>
              <a:rPr lang="hr-HR" sz="2500" dirty="0" err="1" smtClean="0">
                <a:latin typeface="Comic Sans MS" pitchFamily="66" charset="0"/>
              </a:rPr>
              <a:t>of</a:t>
            </a:r>
            <a:r>
              <a:rPr lang="hr-HR" sz="2500" dirty="0" smtClean="0">
                <a:latin typeface="Comic Sans MS" pitchFamily="66" charset="0"/>
              </a:rPr>
              <a:t> Great </a:t>
            </a:r>
            <a:r>
              <a:rPr lang="hr-HR" sz="2500" dirty="0" err="1" smtClean="0">
                <a:latin typeface="Comic Sans MS" pitchFamily="66" charset="0"/>
              </a:rPr>
              <a:t>Britain</a:t>
            </a:r>
            <a:endParaRPr lang="hr-HR" sz="2500" dirty="0" smtClean="0">
              <a:latin typeface="Comic Sans MS" pitchFamily="66" charset="0"/>
            </a:endParaRPr>
          </a:p>
          <a:p>
            <a:endParaRPr lang="hr-HR" sz="2500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41379"/>
          </a:xfrm>
        </p:spPr>
        <p:txBody>
          <a:bodyPr>
            <a:normAutofit/>
          </a:bodyPr>
          <a:lstStyle/>
          <a:p>
            <a:r>
              <a:rPr lang="hr-HR" sz="2500" dirty="0">
                <a:latin typeface="Comic Sans MS" pitchFamily="66" charset="0"/>
              </a:rPr>
              <a:t>the capital is Edinburgh, Scotland's 2nd largest </a:t>
            </a:r>
            <a:r>
              <a:rPr lang="hr-HR" sz="2500" dirty="0" smtClean="0">
                <a:latin typeface="Comic Sans MS" pitchFamily="66" charset="0"/>
              </a:rPr>
              <a:t>city</a:t>
            </a:r>
          </a:p>
          <a:p>
            <a:r>
              <a:rPr lang="hr-HR" sz="2500" dirty="0">
                <a:latin typeface="Comic Sans MS" pitchFamily="66" charset="0"/>
              </a:rPr>
              <a:t>the largest city is Glasgow</a:t>
            </a:r>
          </a:p>
        </p:txBody>
      </p:sp>
      <p:pic>
        <p:nvPicPr>
          <p:cNvPr id="6" name="Picture 5" descr="scotla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755724"/>
            <a:ext cx="2743209" cy="3337571"/>
          </a:xfrm>
          <a:prstGeom prst="rect">
            <a:avLst/>
          </a:prstGeom>
        </p:spPr>
      </p:pic>
      <p:pic>
        <p:nvPicPr>
          <p:cNvPr id="7" name="Picture 6" descr="edinburgh.jpg"/>
          <p:cNvPicPr>
            <a:picLocks noChangeAspect="1"/>
          </p:cNvPicPr>
          <p:nvPr/>
        </p:nvPicPr>
        <p:blipFill>
          <a:blip r:embed="rId3" cstate="print"/>
          <a:srcRect t="7547" b="6918"/>
          <a:stretch>
            <a:fillRect/>
          </a:stretch>
        </p:blipFill>
        <p:spPr>
          <a:xfrm rot="21332447">
            <a:off x="4572000" y="3645024"/>
            <a:ext cx="4072688" cy="26126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8224" y="616530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u="sng" dirty="0" smtClean="0">
                <a:latin typeface="Comic Sans MS" pitchFamily="66" charset="0"/>
              </a:rPr>
              <a:t>Edinburgh</a:t>
            </a:r>
            <a:endParaRPr lang="hr-HR" sz="2000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Scotland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425355"/>
          </a:xfrm>
        </p:spPr>
        <p:txBody>
          <a:bodyPr>
            <a:normAutofit/>
          </a:bodyPr>
          <a:lstStyle/>
          <a:p>
            <a:r>
              <a:rPr lang="hr-HR" sz="2500" dirty="0">
                <a:latin typeface="Comic Sans MS" pitchFamily="66" charset="0"/>
              </a:rPr>
              <a:t>it is comprised of 790 islands which include the Northern Islands and the </a:t>
            </a:r>
            <a:r>
              <a:rPr lang="hr-HR" sz="2500" dirty="0" smtClean="0">
                <a:latin typeface="Comic Sans MS" pitchFamily="66" charset="0"/>
              </a:rPr>
              <a:t>Hebrides</a:t>
            </a:r>
          </a:p>
          <a:p>
            <a:endParaRPr lang="hr-HR" sz="1000" dirty="0" smtClean="0">
              <a:latin typeface="Comic Sans MS" pitchFamily="66" charset="0"/>
            </a:endParaRPr>
          </a:p>
          <a:p>
            <a:r>
              <a:rPr lang="hr-HR" sz="2500" dirty="0">
                <a:latin typeface="Comic Sans MS" pitchFamily="66" charset="0"/>
              </a:rPr>
              <a:t>population of Scotland is over </a:t>
            </a:r>
            <a:r>
              <a:rPr lang="hr-HR" sz="2500" dirty="0" smtClean="0">
                <a:latin typeface="Comic Sans MS" pitchFamily="66" charset="0"/>
              </a:rPr>
              <a:t>5 million </a:t>
            </a:r>
            <a:r>
              <a:rPr lang="hr-HR" sz="2500" dirty="0">
                <a:latin typeface="Comic Sans MS" pitchFamily="66" charset="0"/>
              </a:rPr>
              <a:t>people</a:t>
            </a:r>
          </a:p>
        </p:txBody>
      </p:sp>
      <p:pic>
        <p:nvPicPr>
          <p:cNvPr id="5" name="Content Placeholder 4" descr="islands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249937">
            <a:off x="4633909" y="2607211"/>
            <a:ext cx="3810000" cy="2828925"/>
          </a:xfrm>
        </p:spPr>
      </p:pic>
      <p:sp>
        <p:nvSpPr>
          <p:cNvPr id="6" name="TextBox 5"/>
          <p:cNvSpPr txBox="1"/>
          <p:nvPr/>
        </p:nvSpPr>
        <p:spPr>
          <a:xfrm>
            <a:off x="5652120" y="551723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u="sng" dirty="0" smtClean="0">
                <a:latin typeface="Comic Sans MS" pitchFamily="66" charset="0"/>
              </a:rPr>
              <a:t>Scottish </a:t>
            </a:r>
            <a:r>
              <a:rPr lang="hr-HR" sz="2000" u="sng" dirty="0" err="1" smtClean="0">
                <a:latin typeface="Comic Sans MS" pitchFamily="66" charset="0"/>
              </a:rPr>
              <a:t>Islands</a:t>
            </a:r>
            <a:endParaRPr lang="hr-HR" sz="2000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Scotland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8147248" cy="5217443"/>
          </a:xfrm>
        </p:spPr>
        <p:txBody>
          <a:bodyPr/>
          <a:lstStyle/>
          <a:p>
            <a:r>
              <a:rPr lang="hr-HR" dirty="0">
                <a:latin typeface="Comic Sans MS" pitchFamily="66" charset="0"/>
              </a:rPr>
              <a:t>Scotland is divided into three main regions</a:t>
            </a:r>
          </a:p>
        </p:txBody>
      </p:sp>
      <p:pic>
        <p:nvPicPr>
          <p:cNvPr id="5" name="Content Placeholder 4" descr="scottish_highlan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384376" cy="2250610"/>
          </a:xfrm>
        </p:spPr>
      </p:pic>
      <p:sp>
        <p:nvSpPr>
          <p:cNvPr id="6" name="TextBox 5"/>
          <p:cNvSpPr txBox="1"/>
          <p:nvPr/>
        </p:nvSpPr>
        <p:spPr>
          <a:xfrm>
            <a:off x="179512" y="378904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>
                <a:latin typeface="Comic Sans MS" pitchFamily="66" charset="0"/>
              </a:rPr>
              <a:t>the Highlands</a:t>
            </a:r>
          </a:p>
        </p:txBody>
      </p:sp>
      <p:pic>
        <p:nvPicPr>
          <p:cNvPr id="7" name="Picture 6" descr="800px-Scotland_Southern_Uplands01_2002-08-16.jpg"/>
          <p:cNvPicPr>
            <a:picLocks noChangeAspect="1"/>
          </p:cNvPicPr>
          <p:nvPr/>
        </p:nvPicPr>
        <p:blipFill>
          <a:blip r:embed="rId3" cstate="print"/>
          <a:srcRect t="12009" b="25545"/>
          <a:stretch>
            <a:fillRect/>
          </a:stretch>
        </p:blipFill>
        <p:spPr>
          <a:xfrm rot="21346088">
            <a:off x="460321" y="4605377"/>
            <a:ext cx="4631665" cy="1926990"/>
          </a:xfrm>
          <a:prstGeom prst="rect">
            <a:avLst/>
          </a:prstGeom>
        </p:spPr>
      </p:pic>
      <p:pic>
        <p:nvPicPr>
          <p:cNvPr id="8" name="Picture 7" descr="800px-Edinburgh_Arthur_Seat_dsc061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5228">
            <a:off x="4644008" y="1772816"/>
            <a:ext cx="3240360" cy="243027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0" y="4221088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 smtClean="0">
                <a:latin typeface="Comic Sans MS" pitchFamily="66" charset="0"/>
              </a:rPr>
              <a:t>Midland </a:t>
            </a:r>
            <a:r>
              <a:rPr lang="hr-HR" sz="2000" u="sng" dirty="0">
                <a:latin typeface="Comic Sans MS" pitchFamily="66" charset="0"/>
              </a:rPr>
              <a:t>Valley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76056" y="602128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u="sng" dirty="0">
                <a:latin typeface="Comic Sans MS" pitchFamily="66" charset="0"/>
              </a:rPr>
              <a:t>Southern Uplands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omic Sans MS" pitchFamily="66" charset="0"/>
              </a:rPr>
              <a:t>Scotland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500" dirty="0" smtClean="0">
                <a:latin typeface="Comic Sans MS" pitchFamily="66" charset="0"/>
              </a:rPr>
              <a:t>climate is oceanic and temperate; summers are wet and cold</a:t>
            </a:r>
          </a:p>
          <a:p>
            <a:pPr>
              <a:buNone/>
            </a:pPr>
            <a:endParaRPr lang="hr-HR" sz="500" dirty="0" smtClean="0">
              <a:latin typeface="Comic Sans MS" pitchFamily="66" charset="0"/>
            </a:endParaRPr>
          </a:p>
          <a:p>
            <a:r>
              <a:rPr lang="hr-HR" sz="2500" dirty="0" smtClean="0">
                <a:latin typeface="Comic Sans MS" pitchFamily="66" charset="0"/>
              </a:rPr>
              <a:t>the </a:t>
            </a:r>
            <a:r>
              <a:rPr lang="hr-HR" sz="2500" dirty="0">
                <a:latin typeface="Comic Sans MS" pitchFamily="66" charset="0"/>
              </a:rPr>
              <a:t>official language is English, but Gaelic is also </a:t>
            </a:r>
            <a:r>
              <a:rPr lang="hr-HR" sz="2500" dirty="0" smtClean="0">
                <a:latin typeface="Comic Sans MS" pitchFamily="66" charset="0"/>
              </a:rPr>
              <a:t>spoken there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4725144"/>
            <a:ext cx="8640960" cy="14010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1600" dirty="0" smtClean="0">
                <a:latin typeface="Comic Sans MS" pitchFamily="66" charset="0"/>
                <a:hlinkClick r:id="rId2"/>
              </a:rPr>
              <a:t>http://www.youtube.com/watch?v=YCzUSJo5zqI</a:t>
            </a:r>
            <a:endParaRPr lang="hr-HR" sz="1600" dirty="0">
              <a:latin typeface="Comic Sans MS" pitchFamily="66" charset="0"/>
            </a:endParaRPr>
          </a:p>
        </p:txBody>
      </p:sp>
      <p:pic>
        <p:nvPicPr>
          <p:cNvPr id="5" name="Picture 4" descr="winter in scot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49575">
            <a:off x="5148064" y="1916832"/>
            <a:ext cx="3383963" cy="21758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407707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u="sng" dirty="0" smtClean="0">
                <a:latin typeface="Comic Sans MS" pitchFamily="66" charset="0"/>
              </a:rPr>
              <a:t>Winter in Scotland</a:t>
            </a:r>
            <a:endParaRPr lang="hr-HR" sz="2000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Comic Sans MS" pitchFamily="66" charset="0"/>
              </a:rPr>
              <a:t>Top 10 Scotland's Landmarks</a:t>
            </a:r>
            <a:endParaRPr lang="hr-HR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8219256" cy="4353347"/>
          </a:xfrm>
        </p:spPr>
        <p:txBody>
          <a:bodyPr/>
          <a:lstStyle/>
          <a:p>
            <a:pPr marL="514350" indent="-514350">
              <a:buSzPct val="111000"/>
              <a:buFont typeface="+mj-lt"/>
              <a:buAutoNum type="arabicPeriod"/>
            </a:pPr>
            <a:r>
              <a:rPr lang="hr-HR" sz="3000" b="1" u="sng" dirty="0">
                <a:latin typeface="Comic Sans MS" pitchFamily="66" charset="0"/>
              </a:rPr>
              <a:t>Edinburgh Castle </a:t>
            </a:r>
            <a:endParaRPr lang="hr-HR" sz="3000" b="1" u="sng" dirty="0" smtClean="0">
              <a:latin typeface="Comic Sans MS" pitchFamily="66" charset="0"/>
            </a:endParaRPr>
          </a:p>
          <a:p>
            <a:pPr marL="514350" lvl="0" indent="-514350">
              <a:buNone/>
            </a:pPr>
            <a:r>
              <a:rPr lang="hr-HR" sz="2600" dirty="0" smtClean="0">
                <a:latin typeface="Comic Sans MS" pitchFamily="66" charset="0"/>
              </a:rPr>
              <a:t>-magnificent </a:t>
            </a:r>
            <a:r>
              <a:rPr lang="hr-HR" sz="2600" dirty="0">
                <a:latin typeface="Comic Sans MS" pitchFamily="66" charset="0"/>
              </a:rPr>
              <a:t>example of Scotland's architecture</a:t>
            </a:r>
          </a:p>
          <a:p>
            <a:pPr marL="514350" indent="-514350"/>
            <a:endParaRPr lang="hr-HR" dirty="0"/>
          </a:p>
        </p:txBody>
      </p:sp>
      <p:pic>
        <p:nvPicPr>
          <p:cNvPr id="5" name="Content Placeholder 4" descr="Edinburgh Cast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907704" y="3068960"/>
            <a:ext cx="5400600" cy="3029771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1077</Words>
  <Application>Microsoft Office PowerPoint</Application>
  <PresentationFormat>Prikaz na zaslonu (4:3)</PresentationFormat>
  <Paragraphs>203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43</vt:i4>
      </vt:variant>
    </vt:vector>
  </HeadingPairs>
  <TitlesOfParts>
    <vt:vector size="44" baseType="lpstr">
      <vt:lpstr>Office Theme</vt:lpstr>
      <vt:lpstr>St Andrew’s Day . </vt:lpstr>
      <vt:lpstr>Generally about St Andrew’s Day</vt:lpstr>
      <vt:lpstr>Generally about St Andrew’s Day</vt:lpstr>
      <vt:lpstr>Generally about St Andrew’s Day</vt:lpstr>
      <vt:lpstr>Scotland</vt:lpstr>
      <vt:lpstr>Scotland</vt:lpstr>
      <vt:lpstr>Scotland</vt:lpstr>
      <vt:lpstr>Scotland</vt:lpstr>
      <vt:lpstr>Top 10 Scotland's Landmarks</vt:lpstr>
      <vt:lpstr>Top 10 Scotland's Landmarks</vt:lpstr>
      <vt:lpstr>Top 10 Scotland's Landmarks</vt:lpstr>
      <vt:lpstr>Top 10 Scotland's Landmarks</vt:lpstr>
      <vt:lpstr>Top 10 Scotland's Landmarks</vt:lpstr>
      <vt:lpstr>Top 10 Scotland's Landmarks</vt:lpstr>
      <vt:lpstr>Top 10 Scotland's Landmarks</vt:lpstr>
      <vt:lpstr>Top 10 Scotland's Landmarks</vt:lpstr>
      <vt:lpstr>Top 10 Scotland's Landmarks</vt:lpstr>
      <vt:lpstr>Top 10 Scotland's Landmarks</vt:lpstr>
      <vt:lpstr>Slajd 19</vt:lpstr>
      <vt:lpstr>Traditional food</vt:lpstr>
      <vt:lpstr>Did you know?</vt:lpstr>
      <vt:lpstr>Stereotypes</vt:lpstr>
      <vt:lpstr>Slajd 23</vt:lpstr>
      <vt:lpstr>Traditional song</vt:lpstr>
      <vt:lpstr>Great minds of Scotland</vt:lpstr>
      <vt:lpstr>Great minds of Scotland</vt:lpstr>
      <vt:lpstr>Scottish holidays</vt:lpstr>
      <vt:lpstr>Scottish holidays</vt:lpstr>
      <vt:lpstr>Scottish holidays</vt:lpstr>
      <vt:lpstr>Famous Scots</vt:lpstr>
      <vt:lpstr>Famous Scots</vt:lpstr>
      <vt:lpstr>Famous Scots</vt:lpstr>
      <vt:lpstr>Film industry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QUIZ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Andrew’s Day .</dc:title>
  <dc:creator>Komp</dc:creator>
  <cp:lastModifiedBy>Lovro Šverko</cp:lastModifiedBy>
  <cp:revision>62</cp:revision>
  <dcterms:created xsi:type="dcterms:W3CDTF">2013-11-30T15:14:04Z</dcterms:created>
  <dcterms:modified xsi:type="dcterms:W3CDTF">2013-12-20T19:19:30Z</dcterms:modified>
</cp:coreProperties>
</file>