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4" r:id="rId12"/>
    <p:sldId id="269" r:id="rId13"/>
    <p:sldId id="270" r:id="rId14"/>
    <p:sldId id="272" r:id="rId15"/>
    <p:sldId id="273" r:id="rId16"/>
    <p:sldId id="271" r:id="rId17"/>
    <p:sldId id="277" r:id="rId18"/>
    <p:sldId id="266" r:id="rId19"/>
    <p:sldId id="267" r:id="rId20"/>
    <p:sldId id="268" r:id="rId21"/>
    <p:sldId id="275" r:id="rId22"/>
    <p:sldId id="274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F5B1-3891-4AED-8888-8557856A2B8A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D87C5-CE5A-44A0-AF5D-B22133D31D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486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D87C5-CE5A-44A0-AF5D-B22133D31D58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0394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D462F7-8E53-43A0-A36B-A0F62B7295D5}" type="datetimeFigureOut">
              <a:rPr lang="hr-HR" smtClean="0"/>
              <a:pPr/>
              <a:t>23.3.2014.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opis_predmeta_posebno_vaznih_za_upi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Publikacija-IdemoUSrednju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jeka.hr/SrednjeSkol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UPIS U SREDNJU ŠKOLU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Jasna </a:t>
            </a:r>
            <a:r>
              <a:rPr lang="hr-HR" dirty="0" err="1" smtClean="0"/>
              <a:t>Sandalj</a:t>
            </a:r>
            <a:r>
              <a:rPr lang="hr-HR" dirty="0" smtClean="0"/>
              <a:t>, pedagoginja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46774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Dijelimo ih na :</a:t>
            </a:r>
          </a:p>
          <a:p>
            <a:pPr lvl="2"/>
            <a:r>
              <a:rPr lang="hr-HR" dirty="0" smtClean="0"/>
              <a:t>GIMNAZIJE – </a:t>
            </a:r>
            <a:r>
              <a:rPr lang="hr-HR" dirty="0" err="1" smtClean="0"/>
              <a:t>max</a:t>
            </a:r>
            <a:r>
              <a:rPr lang="hr-HR" dirty="0" smtClean="0"/>
              <a:t>. 80 bodova, min. 56 bodova</a:t>
            </a:r>
          </a:p>
          <a:p>
            <a:pPr lvl="2"/>
            <a:r>
              <a:rPr lang="hr-HR" dirty="0" smtClean="0"/>
              <a:t>STRUKOVNE ŠKOLE – </a:t>
            </a:r>
            <a:r>
              <a:rPr lang="hr-HR" dirty="0" err="1" smtClean="0"/>
              <a:t>max</a:t>
            </a:r>
            <a:r>
              <a:rPr lang="hr-HR" dirty="0" smtClean="0"/>
              <a:t> 50 bodova, min. 44 boda za četverogodišnje programe</a:t>
            </a:r>
          </a:p>
          <a:p>
            <a:pPr lvl="4"/>
            <a:r>
              <a:rPr lang="hr-HR" dirty="0" smtClean="0"/>
              <a:t>TEHNIČKE – 4g.</a:t>
            </a:r>
          </a:p>
          <a:p>
            <a:pPr lvl="4"/>
            <a:r>
              <a:rPr lang="hr-HR" dirty="0" smtClean="0"/>
              <a:t>INDUSTRIJSKE – 3g.</a:t>
            </a:r>
          </a:p>
          <a:p>
            <a:pPr lvl="4"/>
            <a:r>
              <a:rPr lang="hr-HR" dirty="0" smtClean="0"/>
              <a:t>OBRTNIČKE -3g.</a:t>
            </a:r>
          </a:p>
          <a:p>
            <a:pPr lvl="2"/>
            <a:r>
              <a:rPr lang="hr-HR" dirty="0" smtClean="0"/>
              <a:t>UMJETNIČKE ŠKOLE – min. 44 boda</a:t>
            </a:r>
          </a:p>
          <a:p>
            <a:pPr lvl="4"/>
            <a:r>
              <a:rPr lang="hr-HR" dirty="0" smtClean="0"/>
              <a:t>LIKOVNE</a:t>
            </a:r>
          </a:p>
          <a:p>
            <a:pPr lvl="4"/>
            <a:r>
              <a:rPr lang="hr-HR" dirty="0" smtClean="0"/>
              <a:t>GLAZBENE</a:t>
            </a:r>
          </a:p>
          <a:p>
            <a:pPr lvl="4"/>
            <a:r>
              <a:rPr lang="hr-HR" dirty="0" smtClean="0"/>
              <a:t>PLESNE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SREDNJIH ŠKOLA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416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675467"/>
            <a:ext cx="7876397" cy="3450696"/>
          </a:xfrm>
        </p:spPr>
        <p:txBody>
          <a:bodyPr>
            <a:normAutofit/>
          </a:bodyPr>
          <a:lstStyle/>
          <a:p>
            <a:r>
              <a:rPr lang="hr-HR" dirty="0" smtClean="0"/>
              <a:t>Upisi se vrše elektroničkim oblikom preko web stranice</a:t>
            </a:r>
          </a:p>
          <a:p>
            <a:pPr marL="0" indent="0" algn="ctr">
              <a:buNone/>
            </a:pPr>
            <a:r>
              <a:rPr lang="hr-HR" sz="3200" b="1" dirty="0" smtClean="0">
                <a:hlinkClick r:id="rId2"/>
              </a:rPr>
              <a:t>www.upisi.hr</a:t>
            </a:r>
            <a:endParaRPr lang="hr-HR" sz="3200" b="1" dirty="0" smtClean="0"/>
          </a:p>
          <a:p>
            <a:endParaRPr lang="hr-HR" b="1" dirty="0" smtClean="0"/>
          </a:p>
          <a:p>
            <a:r>
              <a:rPr lang="hr-HR" b="1" dirty="0" smtClean="0"/>
              <a:t>Obvezno čuvati: 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b="1" dirty="0" smtClean="0"/>
              <a:t>KORISNIČKU OZNAKU</a:t>
            </a:r>
            <a:r>
              <a:rPr lang="hr-HR" dirty="0" smtClean="0"/>
              <a:t> </a:t>
            </a:r>
            <a:r>
              <a:rPr lang="hr-HR" sz="1900" dirty="0" smtClean="0"/>
              <a:t>– </a:t>
            </a:r>
            <a:r>
              <a:rPr lang="hr-HR" sz="1800" dirty="0" smtClean="0"/>
              <a:t>dobijemo od administratora imenika škole</a:t>
            </a:r>
            <a:endParaRPr lang="hr-HR" sz="1800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LOZINKU </a:t>
            </a:r>
            <a:r>
              <a:rPr lang="hr-HR" sz="1900" dirty="0" smtClean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od administratora imenika </a:t>
            </a:r>
            <a:r>
              <a:rPr lang="hr-HR" sz="1800" dirty="0" smtClean="0">
                <a:solidFill>
                  <a:srgbClr val="073E87"/>
                </a:solidFill>
              </a:rPr>
              <a:t>škole</a:t>
            </a:r>
            <a:endParaRPr lang="hr-HR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PIN </a:t>
            </a:r>
            <a:r>
              <a:rPr lang="hr-HR" sz="1900" dirty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</a:t>
            </a:r>
            <a:r>
              <a:rPr lang="hr-HR" sz="1800" dirty="0" smtClean="0">
                <a:solidFill>
                  <a:srgbClr val="073E87"/>
                </a:solidFill>
              </a:rPr>
              <a:t>na mobitel kada se prvi put registriramo na stranici www.upisi.hr</a:t>
            </a:r>
            <a:endParaRPr lang="hr-HR" sz="1800" b="1" dirty="0">
              <a:solidFill>
                <a:srgbClr val="073E87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KAKO SE UPISATI?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928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Možemo se predbilježiti u 5 škola, 10 različitih programa!</a:t>
            </a:r>
          </a:p>
          <a:p>
            <a:r>
              <a:rPr lang="hr-HR" dirty="0" smtClean="0"/>
              <a:t>Škole biramo po prioritetu!</a:t>
            </a:r>
          </a:p>
          <a:p>
            <a:r>
              <a:rPr lang="hr-HR" dirty="0" smtClean="0"/>
              <a:t>Prije odabira moramo vidjeti da li imamo sve uvjete!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5486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Prosjeci SVIH zaključnih ocjena svih nastavnih predmeta na 2 decimale od 5.-8. razreda</a:t>
            </a:r>
          </a:p>
          <a:p>
            <a:r>
              <a:rPr lang="hr-HR" dirty="0" smtClean="0"/>
              <a:t>Zaključne ocjene iz HJ,M,EJ na kraju 7. i 8.raz. Te triju predmeta važnih za nastavak obrazovanja u pojedinim </a:t>
            </a:r>
            <a:r>
              <a:rPr lang="hr-HR" dirty="0" smtClean="0"/>
              <a:t>SŠ</a:t>
            </a:r>
            <a:br>
              <a:rPr lang="hr-HR" dirty="0" smtClean="0"/>
            </a:br>
            <a:r>
              <a:rPr lang="hr-HR" sz="1800" dirty="0" smtClean="0">
                <a:hlinkClick r:id="rId3" action="ppaction://hlinkfile"/>
              </a:rPr>
              <a:t>Popis_predmeta_posebno_</a:t>
            </a:r>
            <a:r>
              <a:rPr lang="hr-HR" sz="1800" dirty="0" err="1" smtClean="0">
                <a:hlinkClick r:id="rId3" action="ppaction://hlinkfile"/>
              </a:rPr>
              <a:t>vaznih</a:t>
            </a:r>
            <a:r>
              <a:rPr lang="hr-HR" sz="1800" dirty="0" smtClean="0">
                <a:hlinkClick r:id="rId3" action="ppaction://hlinkfile"/>
              </a:rPr>
              <a:t>_za_</a:t>
            </a:r>
            <a:r>
              <a:rPr lang="hr-HR" sz="1800" dirty="0" err="1" smtClean="0">
                <a:hlinkClick r:id="rId3" action="ppaction://hlinkfile"/>
              </a:rPr>
              <a:t>upis.pdf</a:t>
            </a:r>
            <a:endParaRPr lang="hr-HR" sz="1800" dirty="0" smtClean="0"/>
          </a:p>
          <a:p>
            <a:r>
              <a:rPr lang="hr-HR" dirty="0" err="1" smtClean="0"/>
              <a:t>Max</a:t>
            </a:r>
            <a:r>
              <a:rPr lang="hr-HR" dirty="0" smtClean="0"/>
              <a:t>. Broj bodova:</a:t>
            </a:r>
          </a:p>
          <a:p>
            <a:pPr lvl="3"/>
            <a:r>
              <a:rPr lang="hr-HR" dirty="0" smtClean="0"/>
              <a:t>Trogodišnje SŠ: 50 bodova</a:t>
            </a:r>
          </a:p>
          <a:p>
            <a:pPr lvl="3"/>
            <a:r>
              <a:rPr lang="hr-HR" dirty="0" smtClean="0"/>
              <a:t>Četverogodišnje SŠ i Gimnazije: 80 bodova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ZAJEDNIČKI ELEMENTI VREDNOVANJA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98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532037"/>
            <a:ext cx="7408333" cy="4353347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Njih upisuje OŠ na temelju potvrda nadležnih ustanova! Treba donijeti POTVRDE!</a:t>
            </a:r>
          </a:p>
          <a:p>
            <a:r>
              <a:rPr lang="hr-HR" dirty="0" smtClean="0"/>
              <a:t>Tu spadaju:</a:t>
            </a:r>
          </a:p>
          <a:p>
            <a:pPr lvl="2"/>
            <a:r>
              <a:rPr lang="hr-HR" dirty="0" smtClean="0"/>
              <a:t>Sposobnosti i darovitost - </a:t>
            </a:r>
            <a:r>
              <a:rPr lang="hr-HR" sz="1600" dirty="0" err="1" smtClean="0"/>
              <a:t>natj</a:t>
            </a:r>
            <a:r>
              <a:rPr lang="hr-HR" sz="1600" dirty="0"/>
              <a:t>. u </a:t>
            </a:r>
            <a:r>
              <a:rPr lang="hr-HR" sz="1600" dirty="0" smtClean="0"/>
              <a:t>znanju -AZZO, međunarodna, </a:t>
            </a:r>
            <a:r>
              <a:rPr lang="hr-HR" sz="1600" dirty="0" err="1" smtClean="0"/>
              <a:t>natj</a:t>
            </a:r>
            <a:r>
              <a:rPr lang="hr-HR" sz="1600" dirty="0" smtClean="0"/>
              <a:t>. </a:t>
            </a:r>
            <a:r>
              <a:rPr lang="hr-HR" sz="1600" dirty="0" err="1" smtClean="0"/>
              <a:t>Šk.sportskih</a:t>
            </a:r>
            <a:r>
              <a:rPr lang="hr-HR" sz="1600" dirty="0" smtClean="0"/>
              <a:t> društava za OŠ (organizator HŠS), kategorizacije HOO-a, HPO-a, </a:t>
            </a:r>
            <a:r>
              <a:rPr lang="hr-HR" sz="1600" dirty="0" err="1" smtClean="0"/>
              <a:t>odn</a:t>
            </a:r>
            <a:r>
              <a:rPr lang="hr-HR" sz="1600" dirty="0" smtClean="0"/>
              <a:t> HŠS gluhih</a:t>
            </a:r>
            <a:br>
              <a:rPr lang="hr-HR" sz="1600" dirty="0" smtClean="0"/>
            </a:br>
            <a:endParaRPr lang="hr-HR" sz="1600" dirty="0" smtClean="0"/>
          </a:p>
          <a:p>
            <a:pPr lvl="2"/>
            <a:r>
              <a:rPr lang="hr-HR" dirty="0" smtClean="0"/>
              <a:t>Posebni rezultati iz osnovnog obrazovanja – +</a:t>
            </a:r>
            <a:r>
              <a:rPr lang="hr-HR" sz="1500" b="1" dirty="0" smtClean="0"/>
              <a:t>2b</a:t>
            </a:r>
            <a:r>
              <a:rPr lang="hr-HR" sz="1500" dirty="0" smtClean="0"/>
              <a:t> za 6 raz. OGŠ ili 4.g. OPŠ (MZOŠ); +</a:t>
            </a:r>
            <a:r>
              <a:rPr lang="hr-HR" sz="1500" b="1" dirty="0" smtClean="0"/>
              <a:t>1b</a:t>
            </a:r>
            <a:r>
              <a:rPr lang="hr-HR" sz="1500" dirty="0" smtClean="0"/>
              <a:t> za min. 4.g. učenja 2.str.jezika u OŠ, +</a:t>
            </a:r>
            <a:r>
              <a:rPr lang="hr-HR" sz="1500" b="1" dirty="0" smtClean="0"/>
              <a:t>1b</a:t>
            </a:r>
            <a:r>
              <a:rPr lang="hr-HR" sz="1500" dirty="0" smtClean="0"/>
              <a:t> za </a:t>
            </a:r>
            <a:r>
              <a:rPr lang="hr-HR" sz="1500" dirty="0" err="1" smtClean="0"/>
              <a:t>Gim.za</a:t>
            </a:r>
            <a:r>
              <a:rPr lang="hr-HR" sz="1500" dirty="0" smtClean="0"/>
              <a:t> </a:t>
            </a:r>
            <a:r>
              <a:rPr lang="hr-HR" sz="1500" dirty="0"/>
              <a:t>min. 4.g. učenja </a:t>
            </a:r>
            <a:r>
              <a:rPr lang="hr-HR" sz="1500" dirty="0" smtClean="0"/>
              <a:t>klasičnog jezika</a:t>
            </a:r>
            <a:br>
              <a:rPr lang="hr-HR" sz="1500" dirty="0" smtClean="0"/>
            </a:br>
            <a:endParaRPr lang="hr-HR" sz="1500" dirty="0" smtClean="0"/>
          </a:p>
          <a:p>
            <a:pPr lvl="2"/>
            <a:r>
              <a:rPr lang="hr-HR" dirty="0" smtClean="0"/>
              <a:t>Natjecanja – državna:</a:t>
            </a:r>
          </a:p>
          <a:p>
            <a:pPr lvl="6"/>
            <a:r>
              <a:rPr lang="hr-HR" dirty="0" smtClean="0"/>
              <a:t>1.mj. Kao pojedinac – u 7.i8.raz. Izravan upis; 5. i 6.raz. +</a:t>
            </a:r>
            <a:r>
              <a:rPr lang="hr-HR" b="1" dirty="0" smtClean="0"/>
              <a:t>3b</a:t>
            </a:r>
          </a:p>
          <a:p>
            <a:pPr lvl="6"/>
            <a:r>
              <a:rPr lang="hr-HR" dirty="0"/>
              <a:t>1.mj. Kao </a:t>
            </a:r>
            <a:r>
              <a:rPr lang="hr-HR" dirty="0" smtClean="0"/>
              <a:t>član skupine – +</a:t>
            </a:r>
            <a:r>
              <a:rPr lang="hr-HR" b="1" dirty="0" smtClean="0"/>
              <a:t>3b</a:t>
            </a:r>
          </a:p>
          <a:p>
            <a:pPr lvl="6"/>
            <a:r>
              <a:rPr lang="hr-HR" dirty="0" smtClean="0"/>
              <a:t>2.mj. - +</a:t>
            </a:r>
            <a:r>
              <a:rPr lang="hr-HR" b="1" dirty="0" smtClean="0"/>
              <a:t>2b</a:t>
            </a:r>
          </a:p>
          <a:p>
            <a:pPr lvl="6"/>
            <a:r>
              <a:rPr lang="hr-HR" dirty="0" smtClean="0"/>
              <a:t>3.mj. - +</a:t>
            </a:r>
            <a:r>
              <a:rPr lang="hr-HR" b="1" dirty="0" smtClean="0"/>
              <a:t>1b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lvl="2"/>
            <a:r>
              <a:rPr lang="hr-HR" dirty="0" smtClean="0"/>
              <a:t>Sportaši (HŠŠS)</a:t>
            </a:r>
          </a:p>
          <a:p>
            <a:pPr lvl="6"/>
            <a:r>
              <a:rPr lang="hr-HR" dirty="0" smtClean="0"/>
              <a:t>Vrhunski - +</a:t>
            </a:r>
            <a:r>
              <a:rPr lang="hr-HR" b="1" dirty="0" smtClean="0"/>
              <a:t>3b</a:t>
            </a:r>
          </a:p>
          <a:p>
            <a:pPr lvl="6"/>
            <a:r>
              <a:rPr lang="hr-HR" dirty="0" smtClean="0"/>
              <a:t>Vrsni - +</a:t>
            </a:r>
            <a:r>
              <a:rPr lang="hr-HR" b="1" dirty="0" smtClean="0"/>
              <a:t>2b</a:t>
            </a:r>
          </a:p>
          <a:p>
            <a:pPr lvl="6"/>
            <a:r>
              <a:rPr lang="hr-HR" dirty="0" smtClean="0"/>
              <a:t>Daroviti - +</a:t>
            </a:r>
            <a:r>
              <a:rPr lang="hr-HR" b="1" dirty="0" smtClean="0"/>
              <a:t>1b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POSEBNI ELEMENTI VREDNOVANJA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769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532037"/>
            <a:ext cx="7408333" cy="3777283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Otežani uvjeti pri ostvarivanju rezultata prilikom osnovnoškolskog </a:t>
            </a:r>
            <a:r>
              <a:rPr lang="hr-HR" dirty="0" smtClean="0"/>
              <a:t>obrazovanja</a:t>
            </a:r>
          </a:p>
          <a:p>
            <a:pPr lvl="2"/>
            <a:r>
              <a:rPr lang="hr-HR" b="1" dirty="0" smtClean="0"/>
              <a:t>Izravan upis </a:t>
            </a:r>
            <a:r>
              <a:rPr lang="hr-HR" dirty="0" smtClean="0"/>
              <a:t>(uz min. bodovni prag) </a:t>
            </a:r>
          </a:p>
          <a:p>
            <a:pPr lvl="4"/>
            <a:r>
              <a:rPr lang="hr-HR" dirty="0"/>
              <a:t>D</a:t>
            </a:r>
            <a:r>
              <a:rPr lang="hr-HR" dirty="0" smtClean="0"/>
              <a:t>jeca civilnih invalida rata </a:t>
            </a:r>
          </a:p>
          <a:p>
            <a:pPr lvl="4"/>
            <a:r>
              <a:rPr lang="hr-HR" dirty="0" smtClean="0"/>
              <a:t>Djeca mirnodopskih vojnih i civilnih invalida rata 1.skupine sa 100% oštećenja organizma</a:t>
            </a:r>
          </a:p>
          <a:p>
            <a:pPr lvl="4"/>
            <a:r>
              <a:rPr lang="hr-HR" dirty="0" smtClean="0"/>
              <a:t>Djeca s teškoćama u razvoju imaju izravan upis u one SŠ za koje imaju mišljenje s </a:t>
            </a:r>
            <a:r>
              <a:rPr lang="hr-HR" dirty="0" err="1" smtClean="0"/>
              <a:t>profes.orj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Otežani životni </a:t>
            </a:r>
            <a:r>
              <a:rPr lang="hr-HR" dirty="0" smtClean="0"/>
              <a:t>uvjeti - +</a:t>
            </a:r>
            <a:r>
              <a:rPr lang="hr-HR" b="1" dirty="0" smtClean="0"/>
              <a:t>1b</a:t>
            </a:r>
            <a:r>
              <a:rPr lang="hr-HR" dirty="0" smtClean="0"/>
              <a:t> ako kandidat</a:t>
            </a:r>
          </a:p>
          <a:p>
            <a:pPr lvl="4"/>
            <a:r>
              <a:rPr lang="hr-HR" dirty="0" smtClean="0"/>
              <a:t>Živi uz 1 ili oba rod. s dugotrajnom bolešću</a:t>
            </a:r>
          </a:p>
          <a:p>
            <a:pPr lvl="4"/>
            <a:r>
              <a:rPr lang="hr-HR" dirty="0" smtClean="0"/>
              <a:t>Živi uz dugotrajno nezaposlena oba rod.</a:t>
            </a:r>
          </a:p>
          <a:p>
            <a:pPr lvl="4"/>
            <a:r>
              <a:rPr lang="hr-HR" dirty="0" smtClean="0"/>
              <a:t>Živi uz samohranog rod.</a:t>
            </a:r>
          </a:p>
          <a:p>
            <a:pPr lvl="4"/>
            <a:r>
              <a:rPr lang="hr-HR" dirty="0" smtClean="0"/>
              <a:t>Ako je kandidatu jedan rod. preminuo</a:t>
            </a:r>
          </a:p>
          <a:p>
            <a:pPr lvl="4"/>
            <a:r>
              <a:rPr lang="hr-HR" dirty="0" smtClean="0"/>
              <a:t>Dijete bez rod.</a:t>
            </a:r>
          </a:p>
          <a:p>
            <a:pPr lvl="4"/>
            <a:r>
              <a:rPr lang="hr-HR" dirty="0" smtClean="0"/>
              <a:t>Dijete bez odgovarajuće </a:t>
            </a:r>
            <a:r>
              <a:rPr lang="hr-HR" dirty="0" err="1" smtClean="0"/>
              <a:t>rod.skrbi</a:t>
            </a:r>
            <a:endParaRPr lang="hr-HR" dirty="0" smtClean="0"/>
          </a:p>
          <a:p>
            <a:pPr lvl="4"/>
            <a:endParaRPr lang="hr-HR" dirty="0"/>
          </a:p>
          <a:p>
            <a:r>
              <a:rPr lang="hr-HR" dirty="0"/>
              <a:t>Uzorno vladanje u 7. i 8.raz.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562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Gimnazije: 56 boda</a:t>
            </a:r>
          </a:p>
          <a:p>
            <a:r>
              <a:rPr lang="hr-HR" dirty="0" smtClean="0"/>
              <a:t>Ekonomska Gimnazija: 50 boda</a:t>
            </a:r>
          </a:p>
          <a:p>
            <a:r>
              <a:rPr lang="hr-HR" dirty="0" smtClean="0"/>
              <a:t>Četverogodišnje SŠ: 44 boda</a:t>
            </a:r>
          </a:p>
          <a:p>
            <a:r>
              <a:rPr lang="hr-HR" dirty="0" smtClean="0"/>
              <a:t>Trogodišnje SŠ: nemaju bodovni prag – upis se temelji na zdravstvenoj sposobnosti, uspjehu u OŠ i na sklopljenom ugovoru o naukovanju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MINIMALNI BODOVNI PRAG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0196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>
                <a:hlinkClick r:id="rId2" action="ppaction://hlinkfile"/>
              </a:rPr>
              <a:t>Publikacija-</a:t>
            </a:r>
            <a:r>
              <a:rPr lang="hr-HR" dirty="0" err="1" smtClean="0">
                <a:hlinkClick r:id="rId2" action="ppaction://hlinkfile"/>
              </a:rPr>
              <a:t>IdemoUSrednju.pdf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izračunavanja bodova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8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88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r>
              <a:rPr lang="hr-HR" dirty="0" smtClean="0"/>
              <a:t>Izbor zanimanja je jedna od velikih životnih odluka!</a:t>
            </a:r>
          </a:p>
          <a:p>
            <a:r>
              <a:rPr lang="hr-HR" dirty="0" smtClean="0"/>
              <a:t>Za uspješno bavljenje nekim zanimanjem, naše znanje, sposobnosti, vrijednosti, interesi i karakter moraju biti u skladu s tim zanimanjem.</a:t>
            </a:r>
          </a:p>
          <a:p>
            <a:r>
              <a:rPr lang="hr-HR" dirty="0" smtClean="0"/>
              <a:t>Djeca se moraju upitati:</a:t>
            </a:r>
            <a:endParaRPr lang="hr-HR" dirty="0" smtClean="0"/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Koje su moje vrijednosti?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Koji su moji interesi?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Koje su moje sposobnosti?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Kakva sam ja kao osoba?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pravilno odabrati zanimanje?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7931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4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Možete pronaći na stranicama Portalu Grada Rijeke!</a:t>
            </a:r>
          </a:p>
          <a:p>
            <a:endParaRPr lang="hr-HR" dirty="0"/>
          </a:p>
          <a:p>
            <a:pPr algn="ctr"/>
            <a:r>
              <a:rPr lang="hr-HR" b="1" dirty="0">
                <a:hlinkClick r:id="rId2"/>
              </a:rPr>
              <a:t>http://</a:t>
            </a:r>
            <a:r>
              <a:rPr lang="hr-HR" b="1" dirty="0" smtClean="0">
                <a:hlinkClick r:id="rId2"/>
              </a:rPr>
              <a:t>www.rijeka.hr/</a:t>
            </a:r>
            <a:r>
              <a:rPr lang="hr-HR" b="1" dirty="0" err="1" smtClean="0">
                <a:hlinkClick r:id="rId2"/>
              </a:rPr>
              <a:t>SrednjeSkole</a:t>
            </a:r>
            <a:endParaRPr lang="hr-HR" b="1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POPIS SVIH SREDNJIH ŠKOLA U RIJECI</a:t>
            </a:r>
            <a:endParaRPr lang="hr-HR" dirty="0"/>
          </a:p>
        </p:txBody>
      </p:sp>
      <p:sp>
        <p:nvSpPr>
          <p:cNvPr id="3074" name="AutoShape 2" descr="data:image/jpeg;base64,/9j/4AAQSkZJRgABAQAAAQABAAD/2wCEAAkGBxQTEhUUExQWFRUXGBkaGRgYGRcaHxgYGhwfHR8YHBwfHCogIBslHBoXITEhJSkrLi4vHh8zODMsNygtLisBCgoKDg0OGxAQGzQkICUsNCw0Ly8sLCwsMCwsLCwvNCwsLCwsLCwsLCwsLCwsLCwsLCwsLCwsLCwsLCwsLCwsLP/AABEIAL4BCgMBEQACEQEDEQH/xAAcAAACAwEBAQEAAAAAAAAAAAAABQMEBgcCAQj/xABOEAACAQMCAwQHBQQECgkFAAABAgMABBESIQUxQQYTUWEHIjJxgZGhFCNCscFSYpLRM3Lh8BUWFyQ0VGOCk7IIQ1Nzg6LS0/EllLTCw//EABsBAAIDAQEBAAAAAAAAAAAAAAAEAgMFAQYH/8QAOREAAgIBAgMECAYCAwACAwAAAAECAxEEIRIxQQUTUZEUMmFxgaGx8BUiUsHR4ULxBiMzQ2MWJDT/2gAMAwEAAhEDEQA/AO40AFABQAUAFABQAUAFABQAUAFABQAUAFABQAUAFABQAUAFABQAUAFACztBx+3sou+upRFHkLkgkljyCqAWJ5nYcgTyBoA59xL07WCHEUc83LcKqL/5m1Z/3fjQAuPpQ4rcA/ZeFFBj25S5UEEZ9YiNeRAxnPWuNpcwIbXtDx1jqe6sYt892ylgN/Z1RRuCMeDHbrmqnqK11I8SHTekO+tgDc2kNymATJaSnI5j+hkXvOeOgAHjUldW+TO8SGXCfTFwuYgNK8DE40zIRg56supB7yasOm3sb2OaNZInWSNhlXQhgemxHmCKALFABQAUAFABQAUAFABQAUAFABQAUAFABQAUAFABQAUAFABQAUAFABQAUAFABQBV4pxGK3ieaZxHGgyzHoP1JOwA3JwBQBwy1uH4/ePc3QKcMtCcR5I1k+ymQQe8bYkjlsBjIqM5KKyzjeDWWdt3YAt7e2tR0KRgvgjG7kE5xjJ2NZ0tVZLlsJS1kVyIOIofallaR+gJz+Z2FUSbe7ZyF0rHsthdUS8KAKzcAtbmWMXEQYFlBYeq2Cce0MHr1q6myUZJZ2JReGaT0PzfZpr/AIWSSLaZmh1YLGFztkjAJ9hjsN3PuGsXHTqACgAoAKACgAoAKACgAoAKACgAoAKACgD4TQDeCu12M8tvGrVU8Cr1UU8Y2Jo5QeRqDi1zL4WRnyZ7qJMKACgAoAgluQDjFWRrbWReeoUXjBEbw+AqXdIpeqfRHkXbeVd7pHFqp9SdLoHntUHW0Xw1MHz2J6rGD8/emLis/EOJx8LgwUR0AHQzMuS7EZOlFYg+GH2oA2n2KK3WKwt/6K33dtsyS9WbHPc4+nQVnaq3ifCugrqrOGDDiF3oAwNznHlj/wCaVM+irvHv0EjMSck5NcNFJJYR8oOhQAZoARcW40eH9ohesGFtOEJfTkNHJGgcjA30Pk4G/qY9+1GXEk0MI/QNrcpIiyRsHRgGVlIIYHkQRzFSAloAKACgAoAKACgAoAKACgAoAKACgDy7gDJrqTfIjKSissozzlvdV8YJGfbc5+4iqZSFAE0dyR51B1pl8NROPPctwyhuVUyi4jtdimsokqJYBNAPYVscnNNpYRkSeXk+UHAoAKAL8Mg0ZPIDf4UtNYkadEswRxD0ewszX/GmUlpZXjgJz6utvWkGeYAKoPcw8aovm4QbROTwjS8JiwpY7lj/AH+uayUZOqnmWPAg40d19xoZbpOTFtcGwoAKACgCWRIpoWtrpS9u5zt7UT9JYz0YeHIjIOckG+i91vD5EoywR9muJS8AmFtcsZeGztqguRkiMtvg9ADzK+9h1rUTTWUXHZo5AwDKQVIBBByCDyIPUV0D1QAUAFABQAUAFABQAUAFABQB4lk0jNSjHLwQsmoRyL5JCxyaYUUuRmzm5vLPNdIBQAUAFAFixO5HlVVvIa0r/M0XapHiG6bCnz2qcFmRTfLEGUKYM0KACgAoAh4lZNcWtxbq4RpYnQMRqC61K5x1G9VWrqOaWXNHGewfaOW077gt+ChOoQsxAEcntBMnnG7YKkdT4NkK2x4oNDbWUaCzuih8uo/v1rHE7alNe0k4lOHKkctPyOTsaCOnrcE0/Ep0F4UAFABQAUANuHcQjaJ7W6XvLWUYIIzoJ/EvuOD5EAjfmzRfwbPkTjLAj7E9qm4Pevwy+kzakg28x9lVfdG1cu6YHcjIVs8hkjTTyWnbgaAPtABQAUAFAEc8ukefSpRjllVtnBHJAl54j5VN1eBRHVfqRYSUHkag4tcxmNkZcme6iTCgCG7Hqn4fnU6/WKNR/wCbKFMGcFABQAUAFAEtqfWFQs9Uu07xYhhS5pFO+bkPjV1S6iWqlukVqtFAoAKACgCVLhIkeSR1RFHrOxChR4knYDlVNr6DmkXNnDfTFx+z4noWzhluJoWCm4jUhArZ9Rjpy24JXkB6xBO4NLkksscI+yUtz3QS5jKlQNLEj1l8GGchh58/fWXeocWYMpljoPaoIhQAUAFABQAUAGKAKHpF4S3EeNWvD4tlghjEpGMxofWc5xnIQpgEkZI5ZNbcVhJDCO52tusaKiAKiKFVRyCgYAHwroEtABQAUAFAC64kyx8tqZgsIzLpuU/cR1IqPlAEqTsOvzqLgmWxunHqMFOQKXfM0ovKTI7n2TXYesV3f+bF9MmYFABQAUAFAHqI7j3iuS5E63iS94zpU1RfdH1jTFa/KZuoebGRVMpCgAoA8SyBVLMQFAJJPIAbkmgD858c4rLxriJTvXW0D+qDrKxxLt3mjGBI48RzYAnAyE7bYx3kadce7hhnT7W0Voo44wYreIaYoxjl1Zj1djklupzWVba7Hl8hS/UuMsIkexiQZbOPM/yqooV9s3iIruHBPqqFHQfzrg5CLS3eWR0EwoAKACgAoAkttOtdXs6l1e7O/wBK7HGVkDXej3hym44jethpZruaIH9mKBu7VR79OT47eFbYwbegAoAKACgAoAWScz7zTUeRkz9Z+8810iFABQAyg9ke6lpc2alXqL3Hy49k+6iHrILvUYupkywoAKACgAoAmtEy3uqFjwi/TxzPPgX6XNEVucknzppLCMmbzJs+V0iFABQBzP019pjFAtlFvNdbNgjKxZxj/fOV9waqrZ4Qzpq8vifQRdluAi2jEY3kYjW3i3h7hy+vWsK612SyXzn1ZuoowoAHIVAyJScnlinjDHWB0AFcY9pUuDJQrgyFABQAUAFABQAUAaf0LXDPb3gY5039wBnoDpY+/wBZmO/jWzX6i9xeuR0KpnQoAKAEfE+2NjbyGKa7hjkXGUZxlc7jI6HG+D4igCfhPaS0uTpt7mGVsE6UkVmCg4JKg6gMkb46jxoAsXUO+QOdXVy2wxHUVPizFcyuatFQoAKAGNufVHupafrM1KXmCPN17J+H512v1iOo/wDNlCmDNCgAoAKACgC3a4VcnrVM8t4Q7RiEOJ9SOa6J5bCpRrS5ldmocto7EAHhVguk3sj66Y2NcTydnBxeGfK6RCgD88+nO2aLiiygt95FG6kkkKVJXAzsN0BwPHPWl7Um8Gjp/wDzN5w9wsgLeYHkfGsBFF8XKDSHtSMwT8YQ6wehH5Vxj+lkuFooVwaCgAoAKAEjccc3ElvFCXdNOWJ0oFKg5Y7nO+wA3+FXd0lFSbJY2yOlzgZ59cbb+6qSJ9oAveg3ig1cRhJ2Fy8oOdiDsfoqmtaqXKPsRcng6taziRFdfZZQw9xGauCMlKKkupLQSMpxfjJm7xYpGit49SS3CAFnk3XubfII1BvakwQpGkb6ikZSUVlkZyUVlmK4P2cjiVgDJh3aQ62DuWbGSzYGWwB0FZ1l7kzJu1Dm9j3dW7x50OU3VkkHNJFOVOPDmrD8SM6/i2nTbhllF/Cx1belOMRFprO6V0yJO7WNl1LsShMgZk2yCByp3vI8smj3sM4ybHgHGYb23juITqjkUHfGVPVGAJAYHYjNTJNJ8zy53NNLkZUmm3gEUk4FDeAjFyeEMYUwAKWk8vJp1x4YpEN5IMY61OuLzko1NiUeHqU6vEQoAKACgAoACaMHW2+ZNFbE+QqErEi6vTylu9kW0jCjb51S5OQ7GEa1sL3bJJphLCwZs5cUmz5XSJZt7bO5+VVTn0Q3TRn80jkn/ST4dmC1nH4HeM8+TgEHwABQ/MVTkdxsKuzvE0uIEdegCsP2WA3H61j2wcJNMoawzWcMutQ0n2h9RUEZ2oq4XxLkye9g1oR15j30FdU+CWTP1w1Cm15ocJIQNbYjbkCeeg+DeHj79qnw5WUdwUO0d+yPbRocNLMvj7KEFht71qdUE1JvojsUO6pImDj4u9tdvNJn7PcSyLvzHdELrx4DOPMA+Ap51qcOFc0vqMSpagpPqa7h/GIZyRFIHIGTgNt8SMUpKuUfWRQ00Ue1/GRbQHB+8kyqAePVvcPzIqdFfHL2I7FZZsvRZ2Yaw4VNcOPv5onkwQfVUISqkefM+8VpQ/M+L7x/YXS4apTXRP6Gu9H1+JbNBnLR5Qjwx7P/AJSKuksMX7Nt7zTx9m3l/RpaiPHJOz99nh3DIhyEYc+/LKPl63zpTVS2wI6yW3CW+I3hT1V5kZz4f20nCOdxCEM7sqw8ROMONQPzqTh4E3X4Hy4uIyuFTB6HA/OhJ53CMZJ7stdluIpaZ0jSkkgEwydPr4VZ1XkpDlFfGMq2s+wcv6eefysertbg49cG9VfhWg2KRWXgtxyouwP0NUuMpD0LKoLCYS3Qx6u5ojW87nLNTFL8vMpk1eIt5CgAoAKACgD1HGW5VxyS5k4Vym8Iuw2wHmaolNserojHd7smqBeRXOcYHWpwxnLKbuJxxHqV0tD1OKsdq6C8dLJ89ieO2A86rdjZfDTwi8lXiHEwmy7t9B7/AOVK2XKOy5mjRpnPeWyOZdtuOxzl7JYmvZ5B68aEDulP42cgqhHMZ5HHLIzCmqyyXEi7U6iiiHC/v+zlUtvPwe80yAtG4G4zh0PUdNa8vfkcjVt9XGnF819+TM38s4qUeT5ff1OkWN2CEkQ5U4YEdQayWmnhi848ScWPbjiCqNvWPgP1oyZ8NPKT32Esr5JPLJztXDRiuFYK95apKjI41KwwR+o8COYNdjJxeUdOfXHFJY72GOZtf2eQjvDjJjkCjLdNhjc+O9PquMq249Vy9qLUsrKOtngz/Z+/8xt+5y1fPHw3pf0eXc95948fvoLKxSs7tfbMH2ztlmNtZp7bNrJ/YjAILHzO/wAQaNNJx4rH9s3+0HGFca10HcccNrCcARxICT8Op6lj8zVTcrJeLZi7tmY7HcPbil+biUHuYzsueWN1X65PmRTs8VQ4FzY1RVxyUPM75xybTw9h+0ioOnMgfQZ+VM0+qhHtqarpsx1282c+9DPFj/hC+tiTgxxyKN8DRhWPPAJ7xBy30jwq2XMr7MjjTR+P1OxVEfOSw8L+yd/bAEC1nEkWf9VucsoG52SVZE5efWl9RHMciuqhmOSPijZkPuH5UnDkIV+qUpJAOddcki2MHLkV/tZzy2qHeF/o6xzJ1dWBBGVIKsD1VgQQfeCRVkZ9UUtSrlk2/Ym9Z4Gjdtb20jQM/wD2mhVZX8cmN0z+9qrarlxRC6KjLbruaCplQUAFABQAUAAFAJZLMVr1b5VVKzwG69N1kZrtN6QbO2hlEU0cs6ISkceqTL49VWKAgb45kbZqnORxJJYRBd8XuDbxKsy973SNJIgB1SMoJ0ZAXTvtlT0zSluocZcKE79U4T4UeuFduo0ixdd53inSWWNm1jGe8OhcL4Ny3BwMEVdC2LW5fC+LSy9zaRSBgGUhlIBBByCDyIPUVaXH12AGTsBXG8HUm3hCLifGdjpOlRzcnGw656DzpWy9vaJo06VR/NMyfAe0sN28qwB2SIgd5pIRyc5CHrjA+YqmVbik2MV3RsbUehJ2J4IIbZV9XOp2kcDGWZ2OM9cZ0gnoBsOVbtU1ClN+B43VRlZqZRW++PIk7a9nre/iWF9QCnKsuxU+WeYIJzn88GszUahOalE3tBoZwqcbdsvK8fvkZW37Ay26aLW8KpzCyxK/rHnhgwwPLB3z40tKUJvMkMy7PT5Mq3/Z/i8MbyL9mnVFZ9g6yMqjJwmwPuBJ3FSjp4T8UJ26ZQfMVdnuO/bopV3ikG3qk5AYeq4PjnO3l51TbV3Uk+aFmsHjszxonFvOf84V2Q55sAC2rzGARn3eNF1X+ceR2Ucbly4ske5kjcercW+PjE2Dg+OJFOB4ZqCk1BNdH9f9Gh2diXFW+qHnCe2dxJbGO4iEYhjMcsrHPesmQWUYAC4AYnfJJAxjNPX6tOHBFZbX1KdL2Xw297N4UXnyMz2XVpXlvHVi0x0xqASREuwwPMj3bZpS1cKVa6fUr1FkrrG0ObzsrNeaRMDHCDnRkAsems9AN9lz765BuG8efiSr0lr5LzNXwDhkVpGIl0ISeS/TzPvNHF+p7mppdO6o78y/2luvuII88yzH4EgdfP6Vo6f1EeR/5PZica/HfyWP3MP6H7Zv8OXzgeosBUnwLPEVHjuEb5VbLmM9m/8A8sPvqzuNcHjEdtZCbmIQp3raCl0NaIsdtIcrI5ZhiRZF1IMbgSjbOajJJp5IzScWmY2eXGSx8Bnx6D9Kz+SMyMcvCEPajiDRRLIg1HOkr1OQQMeesqfdmuRjGb3HKINNxLS8t6oLC6jqkZZiAoBZj4Ac/kKvgtthO1uU8DnsX2gFvbaZISzvJJIzasE62yobbJYJoXflpA6U7HUOKwjfh2Nxwi5vfHt/kff46x/6u3/E/sqXpTO/gcPH6/ySR9s4MetDID+6VO3xIrq1bIy7D8Gvn/ZInbG2zvHKB4+r+jZo9LIfgbXVeb/gsDtdaeEn8J/nR6SC7Gkui8ydO1dlj28eRjc4+SkUekLxOfhVi5QXmiaDtRZk7Sge9XX6lRR30X1D8OtjuoeWP2Ml6Su1ELrb2iy/dXMumdlzvEoyYQ3INIcIDnxo41jKKbqp1R4pxaJe/LjIbShGyRnu1UDkMLjOMdfPlWfZfNsxLNRZJ+BT4hNpTCncnxyfE75zVcct5ZXFOUssRyS4x5mrHLAzCDlk2no64qo1WZO6qZIwT+DOGVf3VYqcdNYA2FO0yzHHgOaefFHD6EnaPtCqMFckszERxINTuR1Cjf3scKMjJGapasulwo2VKnTQ4pPGwr4nwg3gt1lT1A2uWMucew2AxUgMA5XI5HzFW6SMY2tT6fsLdpWTlpoyr6tfMcCGKNVjjCgDYBQFAAHJQNsDyrusvhZhR6EOydLbTxSs6+Zj77tyZGMHD4Hu5FyCcFIoz+8xx192fGo10WW4T5Ft2qo0+XHCb6/e7+hprDvFgVrrSJBoDiMMwLyOEVUHPdmUb4AzkkDJqt05scV0GIapdxGb3yvvI8suHOd3HdeWQz48zjSp57Lq6Yar40xiKz1E5+xHnifHbW2eOB50SaVkREYl3YudK5G7Yycam286m842KouKe5xa97GXVnxKSW3iMlszEEIVyFbdhozn1WG2B4UrY4zhwvmiy7TSlvFbPc+9qODmG8trkjSdaxybjGHyquTnAG+CfDFUVSbjKt+9E7dNLuYtrfk/PY0PaKEJPZRKBqAnkdsAnTpVceQZmX+AVFpKp/Aboq7uUYL2tiXtgWdIbZSQbmZIzjnoJ9bfB8vhnzrmlj+ZyfRF2sk+BRXV4NzdcWs7NAjyxRKihQpYatK7ABfaOPdVqjKTOOdcFu8FrhvE47iETQHWjBtJwVyVJXGGAI9YEb1GScdmShJTWVyIILJzLrkVdxyBOx2wfftVKi3LLLXJYwhR2huyyyMNtKOB5YBOfnWxTDhikfMe09Z6ZrOLGEsRx7n+5zfsR25NvemUhsTyQBwPAeq2/h6xOOu3KpNm/Vp51xhXF7JvPtW+F89z9SVwdOK8OvXkhl7xj363Mq3a9O/ydDjIB7sxqFUEbaCPMrX528BTVZ28DKce4vqu4bYqyAOHYnGHwNSY8tX1FU8H5HL2HaIYjxFrj8Oq3kP7AWT+B1Jx56QRS1csTS8dvNMd08HLia6LPzRJacSSV2EZ1BcamHLJ3AB6nHhyolW4rcoftPXFtYjjIGQJQ2nq2FYgDz1hCPMVfp85O6fgeoWd+fy3IJez8sdv30t7MAoXV94o3OxIXdtIPXHKtyWm0sVhyy/ZgT/FO0288Lim8Liyhq9sbVGVpWmKk5dmLZ8cHHIDwFZ9tcJWuNfL+j0Fevt02hhdqV+ZySx75Y67+qs/0QWfDL+d5DG+lNZCDuQ+VHUsWAH9zTVGghOtTnLGTO7Q7fuo1MqaocWPh+wxbgV3bkNczK4YHChFUgjG5IY/3NL6qiurHBLPwwaPY/aN+scu9jhJLrnn8EK83TySCMwogYKutHYt6oJOzDbJI5dKv0vZ3fV943gT7T/5C9HqXRGKeMfMYR8Ou4zqn7sx4GCiMMk8jq1kYwDtzqrVaSNMVJSzvgY7J7Zs1tzrnDhws+/cVC/uHmmjijiKxFRl2caiy6ttKnl+oo02hlfHiTwHaXb0NFb3co593+yPj1rcm0ke4iiEeyoUaTV3x9jGVHI9f7a7dpHp2m5JlVHbMNfXZFwaSWd/HKXt8TXcOtu4tcGR3J/E7ZJJ/vyrKk+KZ52T4rOQvllC86k5JF8IOXIpTSZOapk8sbhDhWBjwQE8T4dpJ1a5ScHH3fcnVn46Nqe0xDTrE5I0/Fnt7edrud1QKjR5Y42LhsDxJI5DJ2GOtWae/u3LCy2amu0fpEYZlhLn5dBHxrtPNLbQS2CAtdTGNDKpAUZf7wgHl6hIz03x0quFTstcXzLrNQqdMpR5Lby2JuzXZKSCX7VdXD3FwylcnZEBIJCL05DcYGM7Vfq6o1QUVzyJ9m6meoulJ8kvjnI67OWcVpEIwCTrkYDbbXIzDJ64BAz4Yrsdco1qONyFvY9lt8p5Sj5vkvvmTca7RpZxSXMo+7GnIA1HOfVAGRvnqcUvGcpzbj1H5VQppjCbzj4fycp476WuI30ghsI2hDZAWMa5X6ZLY9Xx9UDH7RpsRbIOE9grm2uLS7vJUEpvLb7otrkOuZcs7cgevMk78sVX3seLhzuS7uWOLodR7UdpLazbNxJo1s+kaWYtpIzjAPLUKT4HKTwavexrhHi8DLX/ABm04kjpC5caNLgoy6c+yRqAyc5+Qqq6EqpRkTptjepQxsIuxiXH3guHLmHFumTyVcuffkOmD4AeFGqnF8PD13OaOE1xcfTYodqOH3N5epFaA6oI9TMGC6DJ4tnIJGnbn9ab7PpcotpcxDtTUxrmsvkWeF+h1iQbi4UDfKxKTnw9ZsY6fhP61qx0vizCn2gv8V5nReyHCxa2qwAlhG8wBPMr3rkZ88EVkaqPDa198j0vZ9neaeMn1/ljk0uNvkYfibfcyHxRvqK2D5FU3KUW/E4XZozSII/bLKF/rE7c/PFVnvm8LLP21DnSNXPAz7+tB0yHbDsQ11L39tcfZZmXu5W7pJBLGCGAZTj1gVXDZzjIrkoqSwyMoqSwzJ9t/RyrQrJKUMgUoZIlkXG+UbDyOeeoEZwdW2KR1LenSnDlndD+hprsTqfht9/t7zGfaJ0srr7QgEiL3IwCRIW9UOOhB1ruPP3UtPgnfBQe3P78hjT0vT0WuS35ffs3IUjtbFMZj73AwCxyzHbJ56Vzz8gaZ4Z2PMuRiyU5yUcYz47fUltWGj7XcXRkRDkCMERqchRhQMtgkDJ8/fVjX+KRs6TR6eiPfOWcdV956nvi/EY54PuySj5GcMuR15gU1pqcZcjF7d7TVtsKantH8z9/RfBb/FHybiweCMZBdoVc48T6u2d+YajTQxJs5/yK6VsaI9PWfvx+2/mNezd6z2sLZYerjGf2Tp6YHSlJ7SaR6rSpWUxlJJvHh4DziqpbxRvcNK8khASGMFnOdzgYJ2XJO31pyGkTinNvfoI29oqEnGqK9/8AoW2vEysjoHaN1xnBK5VhlWHkw3+Y5g0tZGdT4cjdUqNVHilFN+1J/UtzXkjjDSOw8GZiPkTVbnJ82MQ09UHmEEn7EkLYO0ECHKXUak8ysyqT8mqfFaljLx8SiUNHKTnJQbfVqOfMqdoONCeIKs/2jS8cjRiUOxRGDNpGrngfnQnL/LPxKNTVTKqUaFHL/TjOPgOrbiaTQoY2DJknI/L3jJ2pdx4ZbnjnBxluVblskDGPM/n7qpskP6aiUpKK5v7yJuz/ABdJBLK2ru1ZyTjICKPwg7k6V1Y8Sat7vhklInqEs4jy+/rzHgh/wddWdxPIZJ8KZMsiJCJF+8RdO2lQy7tnOM7ZrUrqSTwZ8tQ4atVQ5bZ97/rc0/GOzsc9/HNMqvHHHKulhn7wyKVYA7ctfPypei6Fbk5G/rdNbfGCrePF+wYX2jKHSPVYFB4HSVz8mNUT1EnY5rZsbo0MI0qmW6X85LBJ5mqm292MxjGKxHZGW4n2usopAn2jXKx06IvXOokDTkeqpyeRIqcaJy5Irs1dda3ZH6V4scJuAOjw56/jxn51dp1htCuslxRjLxMP2AupUsYY4JO5a64gYJJVVS/d93GQAxGcAlsDluaslHjsUHywJOfd1Oa5my/xNt0+0zFppbq0njMc0khZl0iKZRjZCPWwQV5cvGmVVCEWorAgtTZOcW3zFfp9gUxQvj1hO6g78mBJGOW5RflSdPryRt6lLuov75D2Hs3b20CmGFY2wuo7ljnmCWJPtHr4AUz2nSlQpJcn9TL7F1Upapxk85T+W/0yQYrz56w8ejyDVdcQIGW7yIZ/dCbD3V6Ts1qNOTxvbeXqMffQ6NHYLjB3Pj4e6mna87GUoLAvlTSSPCsTUvNsn7T2fZ6xpoe4jlbAJ8AapisvBffNwqlJdE38jFcRQmFwBklSAB1rX6nyWrClExPoh7Nu3F4xKoHcDvGBwcN+EHz1Ef3xUMHtldC5R4Hs38l/eEfp6uDQUAVeJxBoZFYZBRvyqu2KlBp+BbTJxsi14nCe1frm2hG5kmViMZykYLt542G/TesXs+P5nLwX1N/VtNwh4y+SLfAOEwRd81wGmeSVnBGkaVOMLlsk4+Fb9GuVUOFRMPX9g2aq52d5j2b+3/XwJ+LWsMoaNI9MJx6h35EE/UZpezUOdqsa8NuXwNHTdm9zo3plLd5357vk9/DbyM12wT7tt8ZBI8tvyp9Xd9xTxg8Rb2e9BrVU3xLZp4xlP2e/PUxXBmdYpZPAYXPlk/Lf61CvKTY9rOGdkK2b7shevFZRS90JiuSI9WnUNZ64O/XGN8UknFW5Z6utWehYhzx8s/UcdoTi7NzommkTUi6HiIQciFR02PMHBJ571td1KX5479Dy1utqqt7qzKeE8tbNMy3GeNm5kieOGWKSN0ikaUKAyyBmVXUYOfUcjAwPW8RSWpxKO6w0aeit/wCxOt8/ih5Bdlee4/v1rMwekUmiLs/wuGMyaira5WfdFJUHkuCR58jWnpddXVDhlHPl+55ftLsG7VW95VakvB5XXxX8GlvGtCiiCEJIDu4VVyMEftsfCqdTq1bFxS+n7DXZXY1mku7yck9mtm/Z4meg4UsUpeF+7D+3HgFWP7QGRpbzG2OlJuWVhjus7LrueYvhZB2stWe2kdJCjpG2og7SR49ZCM46kjrk+dU54bI5WU38+jILs/uKHiWWs74xs+a5s3HYrsZbPZsZwWUHToRmRQqAHkuCxbm2Sc/E5drSf5upmanSx00vzPLSzk556SeJ95LMzZGVIXP7wJAHwwvwp5YUDzGjcrre88ZZ+Gf2Rt+F3c7WdktrGketFUd9qYIirscKcksoyASPfWdVR3tji37T2ep1b09EZpewu8csbqUW8KytE5f76SAaSFVCfV1ZIBfQOZPwzVlFMXfKPRC+r1clpIWdXj5p+BPwXshFZiVlMjNNpDNI+ttgcetjlv59KnrYQjFcHiU9lX22WyVnh+/9nvsl2WgtIUVVjR9Ch3AXW5xvlvfmmoammMVhrJm36PVTm8xeMvBR9KB/+kX3/g//AJEdZ1HrSPQalYqgn97GN7JcNRuHcMYZUm9kclSQSyh988+UaDbHKq9TZKEsx/S/qiumuM44lyz+zNe/Za3ldC0eqQEBHdpHKHOxGpjyO+KRq1NrnFOT5oZlp6oxeIpbHv0j9m2v4xGjIrLOH1Pq2UagcADc7jY494p2M+CbZKyp2VRS9n0HlzIWt3RkXWV3KkkEjfIyM8wDj86t1GsdsHFoS0nZPo9sbFPl7P7MvxH7sRA/iOCfAncfXC/GsWp8Tkb8njBB6L7899xIgAf5wF339gFc/HGa2IWyqril4GJbo69VbJzzs8bf6N99vby+R/nUvTLPYR/BtP4vzX8FeR8kk9aWnJyk5M0aqlVBQjyRT4lDrjI6jce8VOmfDNMz+2dJ6To5xSy1uvev5WV8TMTSaVLeArTPma3Mz6IL2abjLqjAR5llkIAJZVGhRnljLL8z1wRFs9npNNGEISfNL7+p+iKiPBQBS42cW8xGx7t/+U1RqXimbXg/oX6ZZuh719Ti8sIe9XbeG1lkU5IOXkjiOw5jQzZztgnwrO0C/wCub9xtXv8A/arT9v0FfBOybS6jPfXEPrvj70+yGwuF35jfmK26/Re7Tm/zeH2jA1K7WV8o1RfB0bbefKSG99YlI2himLlV0pMeZONmPnmlLHCVu20dl/ZtaaF8NF+fLsw37c5bwst+5bmd9IlstvbxYlMrOrKx54bbYnzXPIAbGn5ToS4av9+08rLS6+dsbtX+23N4WOfxM3x21+yRmAuHJjjZWAIB1gF1GeeltYz7qgrIuLSJ26KyN8ZzWM7+XI6P6O7DXDArYXEYfAGQfWBwQfEHfzpaqtWWtfH6HppXOnSReOe3mnuZzifaLu7qS3MMqd7K2nPqlWZyCyYBLKXBOfEtzG1X95fFvhljfPzMyyvRWf8ArVxPCWXzW3T6r3jaHsbepHqldLotPbkFDnSiLOpO4GwaZTtnG56VbdG6yL4t3sVaOujT2R4Nlu3t7CGVMEjwJHyrLaw8Ho08rJV4T2fsy7yXQJdnZtlLeqdgMagvLfJB3NaNGo09cFxRzL5Hmtf2br775OuSjB+f02Hs8HDotJtIWR+TOQB6vht4nB28Ko1N8bElFY+A72T2fdprHK2Wdsc89eZVg4HayTSTXKmTWqhQoU6dIx+Lx3z7hy3z3T6muqGJRy/lgO0+y9Tq7eOuzhjj25z5PYq9qUtbe1dYEZFzGZAdA1AyKCAo/dBB+FU6q5XXV8McJZ+hzS6KzRUWK2fFlx8s7rkjr/o+/wBFb/vG/JalT6pPtP8A9vh/JyX0mcDI4jBbKgfv5YwqkkBl15OSN1UA6Sw5YJpri/Jg8to9M6tTOK5Lde6XL918DqUp0ltIxgkADbbPIeFZXE4yfCz2fdQshFTWeT39xVF5no2eo51DibLlUkkklgnoOGe4320tbS5nhuGKrCsfL1pJZHXWVRANlClPXYgZON+jXo68RB61rOxgLrtbdcal+yRRFLU4LwRPD3sgXcNqkI1lSobSuBtv0NMRiorCE52Sm8yN7wng9vYf4PtZzM6SyyND3qrH3EgRsq7I2ltRYgLucnIOBioTqhP1kEbJR5GS9JXpLjUm34Wcc1kuBkk8wViLch/tBvywep5Xp64PMUdndOSw2PPRl2j+12YQt9/DhGz1X8L+eQCD5g+Ipe6HDL3mlpLVOOH0NTHEynocnc1QNtpoy/byNjbPp9tQXXbPrIQwwPHK0jo9rMPxx9UGoTdbx7/LcWeh65Ev26QDAecMB4atRx9a1rY8KivBCOllxSnLxZ0R84OOfSqBxFUwMx9bA92K4T4kuRZiTAxnNdIN5MF23uhbI5OdIPQeO6j5kCtWqeYKR8zv7PcNfPTx8dumz3+S2+HwLn/Rv4MVgubph/SssabdI8liN9wWYDl+CuHrDstABQAv7QOBbTZ/YYfMY/Wl9W8UT9zGNIs3w96Pzr2d4y78XhjkYqv3lm7ervrLqDnBGonuz5kHkDVenrjCttdd/kXX3z75PrHbybOvXfYEkDurllOdy8QcEeQDJg+eTXcR8GWfiN3s+f8AImvewPEACYbi1c52EkUqAjzKu2+PAfGu8MfBh+I3ez7+JlO2vZTiA+yxzpw897coid2117ZBOH17d2QDnG/hVkOHomK3aqyxJTf0KnaD0d8Te4tEmltHeRnEZXXpGhe8PefdDYhcDY7nzrsUknhM5bqpWNOTWxr4uyF9C2RxW2Rhscwpy2OCC3urlfFB5jFhd2hxrhskvkJu0Po0kvZRLPxW1ZwoXIRV2GSNg/matlOyTy4sU76r9a80O+E9nby3TRHxWy07bdxCMYGMDSw2rvfWr/Fh3tX6l5o+x9jrp8lb2wbffFsp3Pjh6XlJLnEbhrJyX5Z/Qt/4ltz+3W3ws4j/AP1rqaf+LIS7QlHnYvkA7Ft/r1v/APZx/wDu1JRX6SP4n/8Ab9D2Oxzryv7ce6zT9Jal3a8Dn4q1/wDIY/tj6NLm5lVo7y2ZRGFJaOWE5DMcaURwRuNyfhtvJQS5Ios7SrseZTz8H/BrLCy4hbwqsd9FkKCyR26n1tIzguVzuMZOM88CuqKXLYqt7TjLdvi+v0Kc1/dm7tbieLvu4WUBhAEKlgoDECc6iRrAwMAtnHh3upPZSF12nVhy4Hn6/wCh1L2vhB9a0lB577fGq/QG/wDJE/8A8hx/i/kRx9srUn1oJR7iD/8AsK6+zp9Gvmdj/wAlj1T8kaPh8UM6B4y+Dy1DBx44I3HnSU6nB4Zs09ou2KlHl7mjknpO9Gt9c8Re4hjEsUvd+y8asoSNEOoOVGTpJGCR7qZjdHG5RJZeTovYDsoLSBFfvGwBhLhLctGwxujRlsLncDW2KO+iCiIfTtwm6u4LaK1gaYCR3cr+HSoVRz662/hqStg+pxo45/k44p/qU3yH8673kfE5gZ8C7J8ZtWdorSdS8bISpCkahsQc7ENg/PlnNRbhLqThOUOR3Hh1jKkMaSBmdUQO2n2mCgFtsjc5POkmnl4RrQsjwr8wj44gZd+R1AjyI3rKplmbfxHmtsGC9Bd6oe4hPtMFceYXIOP4hW5qYvKZj6KS3iddpYfCgAoAyPpI4f3lq5/dI9xwdJ+dO6WXOJ5bt6nu76tUvHhf1X7ryNv6MLFYeFWapyaFJD/WkGtvqxq8aNRQAUAVuI2gljaMkgMMZH/xVdtasg4PqTrslXJTjzXic3TslAhfAZWaTvGI057wHIYHTswO4I5HeqoaSMZKWW8ct/4wZl3bWolGUOGMc5zhb5+LfLoW5++U5N3z2+8Vd2PLcEb09xR/T8zFzY362T4892gyRE6jAyC67/Hb8qG6vHB2Cvl6qz7skNzPI4Qy2ckgVg6FB3uHHJlAGep3rmK+kkTitRnh4GRTccgORIs0ZwMhklQ/IYPxqcYSxmO5TPEXwz2ZSueI2pB0yXPTZS4/5zipqNngvkVt1/q+bE1y0JyVMxJP4ljPPxOvn51cnZ1RTKFXPj+T/hFf1f3/AOFf/XUsy8Pn/RDhr/V8v7GfZknU6yXEMUY3j1wrIcHmjArgYOcEMdvDFLWKS/xz7pM1KLKppf8AYo4XWCaf2uZ0ax4WJFVma2lTfDRRaDucHDrIR0wcDoPCs2yeHjDT9r/o3KaFJZbjKPsj++WguOze+Yp5E/dfEqnlz1fedMbOOZ8sRV8lzOz7PolyWPcLRwu+VgCttKM7uJJIts89BSTpjbV8atWoXgLS7L3/ACy+RbTg1ydeWgTnowJJPHGoepy25c9+VReo9h1dlxzvJk8XAZMAPMudtRjj0nP7up3AGfEH9ai9Q/AtXZlK5t+f9FhOArgDvJSfH7vf5Jj6VzvpvkWLQUJbr5ssCwhRy5wCdiGdtPwRm0g7dB4+Jrv/AGtA6tLW8tJFbubNR7ER5/gDH5kVNRu/V8yqV2jXReX9EJktl3WBM+PdoPripd3N85MXes00d4V/JIkbjB5KgA6ZPT4Yo7iPU5LtOf8AjFL7+BF/haT935f21LuYeBT+I3+zyPq8Xk8FPwP86O5h4HV2lcvDyJF4y3VR8CR/OovTxLF2pZ1iiVeMjqhA8iD+gqPo68S1dqrrH5kd/wAcRYnI1BsELkDmdh1qi+rgrcsj+h1cdRdGtJ/0jE9pDiBiP2WwR/VNYul9c9TZ6rOM9guJtZX1rcOMRM+lidlaNjocnodOdW/VRXpZYkmlzPNrijiXifq3uY26IfDGnelXXPw+hKOqzyn8z43Do/2Pq386jwv9P1LlqLP1fQjbhcfgR8f51xpdUSWqsEHbfguqwuRGJHfun0Ko1sXx6oUAZznHKp1NKSwVamff18E0uafk8mj7OWwitLeMKVCQxqFOdsIBjffbzp0XGNABQBHLMBzI+NVTt4dlzOpeJXaJTuVB68h86UcpPqS7uHge6iSCg6BoOCPj9/YaSl3NbgAZw8iBgD1G+oe8VbXKyDzAquprujw2LKMfcrwdcaZppSwyBAskxI/3IyB47kU4tTqH0MuXZejXN/MXTWVuQvcxcQfVncwxqBj9oSvGRnxq6Opt6pCdnZ2jS2sefP6Iji4LIQ3+bS/u65YEz5nR3m3L3edT9In4L78hf0PTJ7zb9231W/yJYezUxHrCFD4iSSTPljuo8fXOelD1EyHo9CXV+S/kacKlm4edZj76E57xYS2pdxhxG2deBnIBDe/lS1/FatzT7PsppfCsrPi9v6NzwTjMF3EJbeRZEPUcwfBgd1PkQDSDi08M3U8l+onQoAAa6m1yOHyVQwwwDDwIzVqukiE6ozWJIoTcGjPslkPkdQ6dGz4dPGrVqF1QpPs6l8lj3FCXg8o9kpIN880PkApyD8WH6VbGyL6idnZkl6r8/wChVNcGMZmilh5Z1rlRnHORC0Y3IHtc9qnkVno7o9M+4921wkg1Rurr4qwYc8cx5gj4V0Waa2ZLQcCgAoAKAKfELVpAACABufM/3zS2oplbhJ4Rq9ma6rRuU5Rbk9umy+8dBRxjgMksLxBgQ4KnpgNsSPPGceeKVhoZRmpJo2Jf8honBxlBryf8CHjPYM3AiUoEWIEKFfocbcvIGtCiiFeXKTbfsMjWds224jVBRS5Zbb/ZDm34feoioJBhQFGSvIDA/DTfFT4GFJXSbeVuSiG/XOJPkyjP0o4qfA4u/jyZSn47fRHDSyr7+Xw2watVdcuRx6vUw/yZ8/xuvP8At2/hT/00dxX4EvxPVfr+S/g6/YuTGhbmUUn3kDNIvmeug24pvwJ64SEva3jn2SDWFDMzBVB5ZIJyeuAB+VWVQ45YE9dqvRquNLL5I5Fxbiktw5eVi56DkB5AchyH9tPQrjBflR5S7UWXy4rJf18DzbcUuI/6OVk8MM2PDdeXKoyqhLmkSr1VteOGb8/v6DePtregAGRD592Mn45x9KXehqbH49tXxWMZft/rBTftHeNjVdStjOw0JnPQ92qnFTWipXQrl2xqn1XkVjeAjDxrL/3zzzbHmAZJWwPIbV1aWtFcu1NS+cv2+hdtOMpH7FrAhPPQoTPyFHo68Sv0yT5/UvJ2tON4vk2P0rno3tOek+wfJeKYu9GSunVgDJ92PEVRwvi4RhSXDkWxdpoSCTqUjoRnPux+tWOiZWtRBlnhvFxMxCI+B+I4x7ufPyqM63BbslCxT5IZVWWCW+4IRIbi0k+z3ON2HsS45LKnJgdvW9oVCUFLmOafWTq25oY9nu3YaQW1+gtbk50nP3U2PxRueWf2Cc8tyaUspcd0blN8LVmLNrVJcFABQAUHQoA+hqkpNcmcwK7/ALPWsxLSQJrPORcxvyxnvEIcHAxnPKrVfJcyEq4y2aFU3ZF1z9nvJk5YWZUnQcvJZScA85DzNWrULqKT0FUunkLJrXiUXtW0Nyv7VvLob/hy7dQPbPInwFWqafJik+zP0vzKB7W26MEn7y1duS3MbxZ5fiI0/iHXbripZFp6G6PJZ9w5tp1kUPGyupxhlIYb7jceVAtKEo+ssEtdIBQAUAFABQB4kjDDDAEHoRmhPHIGs8xPc9lY5CBGTGzEAdVyfr9fhV8b5LnuVLSxnJJbZZ1Clj1wUAc49Kl5mSGL9lS5/wB44HT90/Om9Mtmzz3bdn5o1/EwqKTyBPupnJhpN8iVLSQ8kc+5Sf0rnFFdTvBLwPk1s6+0jL/WUj866pJ8mccWuaIq6cCgAoAKAG/DOPNDHo0ht8jJ5Z5jHz+dUzpUnkvrvcY4Pn+MEo2jEcY8FUUdzF89w7+XTYqzcVmbnK/wJH0FTVcV0K3bN9SJbyQbiRwf6x/nXeGPgc45eJft+0U68yHH7w/UYNVuiDLY6ia5knE+Mx3ELRTW6uD0J2z4jbIPuPxqv0bfmXQ1soPMdmYy4uruAANJLdW68ldizx7dMnBH99q7GHdPMVlfMbnfDXJRnLhn73wv+GX7C/jmXVGwYdehHvHMVfGaksozb6LaZcNiwaPhXEIlAEz3JA2xG4AAxsME+7qKptrk/US+KGtNqK4pK2U/g9jc2HauxVRiWQdMP3zn66h9azZ6S9vl5YX8G9V2no4raT+PE/5Pbdt7QH22PmEb9a56Dd4fMm+19L+r5Mktu2Vq7qgdgWIAypAyfE9K5LR2xWcEodq6aclFS5+wm43xaeH+jtXlX9oMP+UAt9KhTVCfrTwWarU21epW5fH9t38i1wriJlA1QyxHGcOu3wI/XB8qhZWoPZpltF7sWXFx9/39cDCqhg+SKGGGAYeBAI+RqaskuTOYRluIejvh8ralg7h9/XtmaE4OARhPVwQMcup8atV76kXBPYTz9iL+H/Q+JGQDH3d4gfO65BlUa8YDchsDgYzmrY3xYvZpK584/sLbjiPFbb/SOGmZR/1lq+vOw5R7uNz1x9M1apJ8hGzs1f4vzIbX0jWLHTI8kD5A0zRspGeWSMgDGDknGDXcistDdHpn3GkseIxTDMUqSD9xlbz6HagVlCUfWWC1XSIUAWOGrmVP6wPy3/SuF+mSd0U/E1tcPRBQBUueGxSNqeNSw/Fjf5867llNmnrseZLJGeDw9Ex7if51zJU9DQ+nzYt4vwKRgBbsqHqXy3yGPqc+6pxceotf2dlf9Tx79zE8Q7FX2Sx0ynHMP9PWx/Kmo3VrZbGVZ2Vqeez+P84ElzwO5j9qCQc/wkjbzG3xq1WRfUTno74c4PyF9TFgoAKACgAoAKACgAoAKACgBLxDgWW723bupfL2W/rCqZVb5jszQo1+I93cuKPzXuF8naZ4vVnj0yKwzjk6HYkb88bjfBx05VB3OO0luNR7Mhb+amWYtfFP2/Tx94/teIxyFgrA6WCnzJGRj6j3g1epp8jLs09laTkuayWgwzjO4/WpFOHjJ9oA2fD/AEgSIirJEJCowW1FS2OR5HflWfPs+LbaeDdq7cnGKU459uRtD2+hZcENE2BuV1qD5hWBIHwqh6CafivIch21TJYeYv3ZXyefoWOCcVaWYabyOUNn7rujGQPFNyxIxyOds++oW08MccDXtzku02pdlmVapJ/44x5b58xra8ft3D4kVdDFWDkKRg4zueR8aolp7I425jdespnnEuTw87FWfthZqcGbP9VWYfMDFWLR3Ncimfamli8Of1f0GljfxTDMTq4HPSc4945j41TKqcXhobqurtWYSTLWk1zgl4FmUUuJ8FguV0zwRyjl66K3hyJGRyHLwqyLtIvhMRxT0MWEhDQd9asOsUhIPLmHyeh5Eczz2q5Tn1iRcUxNL2E43a/6NfJcqPwzbE7/AL2rxJ9scuvKrE8i09JTLp5Gv7M8Gv8Ab7cLX/wWkBxtz1KQT7WwIHLcY3lkX/Dq85y8GwgtUT2VA/P51wcrphX6qwTUFgUAFABQAUAFABQBBc2ccgxJGjj95Q3L3iuptciE64TWJLPvFVz2Qs35wKOfsll5/wBUj5VNWzXUVn2fpp84L4bfQpxdgrMHdXbyLn57YNS7+ZUuydMumfiy3D2Ps1ziAHP7RZvzNRd031LY9naaPKH7/UsxdnbRRgW8PxRW+pBrneS8SxaOhf4LyR7/AMA2v+rQf8KP+Vc45eJL0Wj9C8kUbvsbZyf9UFPihK/QHH0qaumupRZ2bpp84492wlvPRvGf6OZ157MAw+mDVi1L6oTs7FrfqSa+Z5tfRtGP6SZyf3AF/PND1L6I5DsStevJ/Db+Rh/k/tP9p/H/AGVD0iYx+EabwfmVrj0cwHOiSRfDOlgPoCfnUlqZFU+xaX6raE/FPRMkw0tMCvTKbg+IIbaiV6ksSRyrsuymfFVZj4f2Kz6B4RpKXcqEEHZQRqHI7tzGdqpcl0NKNUmsWNPbHLHP48hpwz0SCOQtJeyyKW1MoSNNTbDBbc6cDGBj4VNXTXUol2dp5JLh5LC+v2zQ/wCT+0/2n8f9ld9ImVfhGm8H5h/k/tP9p/H/AGUekTD8I03g/M+P6PrQg4MgPjqG30rvpEzj7I07XXzLnAeyUNqzOjOzMukMxGVHXGANztz8PfUZ2ynsy7S9n1aduUc5fiVB6P7T/afx/wBld7+ZV+E6bwfmPIODQJEYliQRnmuAdXm2dyfM71W5ybzkdjp6ow4FFY8Cbh1hHAgjiQIo6DqfEnmT5muSk5PLJVVQqjwwWEWa4WBQAUAFABQAUAFA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881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625267" y="2967335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KRAJ</a:t>
            </a:r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Uvjerenja o tome što je ispravno, dobro ili poželjno. </a:t>
            </a:r>
          </a:p>
          <a:p>
            <a:r>
              <a:rPr lang="hr-HR" dirty="0" smtClean="0"/>
              <a:t>Naše potrebe, želje i ciljevi pri čemu nam nisu svi jednako važni (rad u grupi-visina plaće)</a:t>
            </a:r>
          </a:p>
          <a:p>
            <a:r>
              <a:rPr lang="hr-HR" dirty="0" smtClean="0"/>
              <a:t>Ciljevi koji su nam važni u svome životu</a:t>
            </a:r>
          </a:p>
          <a:p>
            <a:r>
              <a:rPr lang="hr-HR" dirty="0" err="1" smtClean="0"/>
              <a:t>Npr</a:t>
            </a:r>
            <a:r>
              <a:rPr lang="hr-HR" dirty="0" smtClean="0"/>
              <a:t>: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Pomaganje bolesnim i nemoćnim ljudima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Steći ugled u društvu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Visok životni standard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Utjecati na mišljenje i ponašanje drugih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Imati mogućnost osobnog razvoja i ostvarenja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VRIJEDNOSTI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801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Usmjerenost osobe na neki sadržaj i aktivnost te spremnost da se tim sadržajem bavi</a:t>
            </a:r>
          </a:p>
          <a:p>
            <a:r>
              <a:rPr lang="hr-HR" dirty="0" smtClean="0"/>
              <a:t>Ono što nas doista zanima, čime smo zadovoljni i čime se želimo baviti</a:t>
            </a:r>
          </a:p>
          <a:p>
            <a:pPr lvl="3"/>
            <a:r>
              <a:rPr lang="hr-HR" dirty="0" smtClean="0"/>
              <a:t>Puno osoba su završile jedno zanimanje, a u životu su ih njihovi interesi odveli u sasvim drugo područje rada. (izgubili su dragocjeno vrijeme)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INTERESI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7476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Ono što osoba treba imati za uspješno obavljanje nekog zanimanja.</a:t>
            </a:r>
          </a:p>
          <a:p>
            <a:r>
              <a:rPr lang="hr-HR" dirty="0" smtClean="0"/>
              <a:t>Dijelimo ih na: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Senzorne – sluh i vid (pilot, pjevačica)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err="1" smtClean="0"/>
              <a:t>Psihomotoričke</a:t>
            </a:r>
            <a:r>
              <a:rPr lang="hr-HR" dirty="0" smtClean="0"/>
              <a:t> – spretnost, koordinacija i brzina izvođenja pokreta, tjelesna snaga i sl. (urar, </a:t>
            </a:r>
            <a:r>
              <a:rPr lang="hr-HR" dirty="0" err="1" smtClean="0"/>
              <a:t>finomehaničar</a:t>
            </a:r>
            <a:r>
              <a:rPr lang="hr-HR" dirty="0" smtClean="0"/>
              <a:t>…)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Intelektualne – snalažljivost, razumijevanje prostornih i mehaničkih odnosa, otkrivanje i shvaćanje zakonitosti i načela, rječitost, razumijevanje govornih simbola, računskih radnji, brzina i lakoća pamćenja i dr.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SPOSOBNOSTI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682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68052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Trebaju razmisliti o </a:t>
            </a:r>
            <a:r>
              <a:rPr lang="hr-HR" dirty="0" smtClean="0"/>
              <a:t>sebi i svom ponašanju!</a:t>
            </a:r>
          </a:p>
          <a:p>
            <a:r>
              <a:rPr lang="hr-HR" dirty="0" smtClean="0"/>
              <a:t>Da li sam: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Druželjubiva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Otvorena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Stidljiva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Zatvorena u sebe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Praktična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Maštovita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Fleksibilna ili ne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Marljiva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Uporna</a:t>
            </a:r>
          </a:p>
          <a:p>
            <a:pPr marL="1325880" lvl="3" indent="-457200">
              <a:buFont typeface="+mj-lt"/>
              <a:buAutoNum type="arabicPeriod"/>
            </a:pPr>
            <a:r>
              <a:rPr lang="hr-HR" dirty="0" smtClean="0"/>
              <a:t>Samokritična </a:t>
            </a:r>
          </a:p>
          <a:p>
            <a:r>
              <a:rPr lang="hr-HR" dirty="0" smtClean="0"/>
              <a:t>Za svako su zanimanje poželjne neke osobine, što ne znači da su te iste osobine jednako poželjne i važne u svim zanimanjima. (konobar – kemijski laborant)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OSOBINE LIČNOSTI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6955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Trebaju se zapitati:</a:t>
            </a:r>
            <a:endParaRPr lang="hr-HR" dirty="0" smtClean="0"/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Što me je tijekom dosadašnjeg školovanja posebno zanimalo?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Koje </a:t>
            </a:r>
            <a:r>
              <a:rPr lang="hr-HR" dirty="0" smtClean="0"/>
              <a:t>sam predmete volio?</a:t>
            </a:r>
            <a:endParaRPr lang="hr-HR" dirty="0" smtClean="0"/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Čime </a:t>
            </a:r>
            <a:r>
              <a:rPr lang="hr-HR" dirty="0" smtClean="0"/>
              <a:t>sam se bavio </a:t>
            </a:r>
            <a:r>
              <a:rPr lang="hr-HR" dirty="0" smtClean="0"/>
              <a:t>u svoje slobodno vrijeme?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Što </a:t>
            </a:r>
            <a:r>
              <a:rPr lang="hr-HR" dirty="0" smtClean="0"/>
              <a:t>me je </a:t>
            </a:r>
            <a:r>
              <a:rPr lang="hr-HR" dirty="0" smtClean="0"/>
              <a:t>činilo </a:t>
            </a:r>
            <a:r>
              <a:rPr lang="hr-HR" dirty="0" smtClean="0"/>
              <a:t>nezadovoljnim </a:t>
            </a:r>
            <a:r>
              <a:rPr lang="hr-HR" dirty="0" smtClean="0"/>
              <a:t>i </a:t>
            </a:r>
            <a:r>
              <a:rPr lang="hr-HR" dirty="0" smtClean="0"/>
              <a:t>nesretnim?</a:t>
            </a:r>
            <a:endParaRPr lang="hr-HR" dirty="0" smtClean="0"/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Što </a:t>
            </a:r>
            <a:r>
              <a:rPr lang="hr-HR" dirty="0" smtClean="0"/>
              <a:t>mi je </a:t>
            </a:r>
            <a:r>
              <a:rPr lang="hr-HR" dirty="0" smtClean="0"/>
              <a:t>predstavljalo poteškoće?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dirty="0" smtClean="0"/>
              <a:t>Što za </a:t>
            </a:r>
            <a:r>
              <a:rPr lang="hr-HR" dirty="0" smtClean="0"/>
              <a:t>mene znači </a:t>
            </a:r>
            <a:r>
              <a:rPr lang="hr-HR" dirty="0" smtClean="0"/>
              <a:t>obavljati određeni posao i biti pritom uspješan i zadovoljan?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ISTO TAKO…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2766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Nemojte </a:t>
            </a:r>
            <a:r>
              <a:rPr lang="hr-HR" dirty="0" smtClean="0"/>
              <a:t>im nametati svoje želje i stavove, ali razgovarajte s njima, informirajte ih!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314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ODGOJNO-OBRAZOVNI SUSTAV U RH</a:t>
            </a:r>
            <a:endParaRPr lang="hr-HR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3081"/>
            <a:ext cx="4526710" cy="547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21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791</TotalTime>
  <Words>792</Words>
  <Application>Microsoft Office PowerPoint</Application>
  <PresentationFormat>Prikaz na zaslonu (4:3)</PresentationFormat>
  <Paragraphs>123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Valni oblik</vt:lpstr>
      <vt:lpstr>UPIS U SREDNJU ŠKOLU</vt:lpstr>
      <vt:lpstr>Kako pravilno odabrati zanimanje?</vt:lpstr>
      <vt:lpstr>VRIJEDNOSTI</vt:lpstr>
      <vt:lpstr>INTERESI</vt:lpstr>
      <vt:lpstr>SPOSOBNOSTI</vt:lpstr>
      <vt:lpstr>OSOBINE LIČNOSTI</vt:lpstr>
      <vt:lpstr>ISTO TAKO…</vt:lpstr>
      <vt:lpstr>Slajd 8</vt:lpstr>
      <vt:lpstr>ODGOJNO-OBRAZOVNI SUSTAV U RH</vt:lpstr>
      <vt:lpstr>VRSTE SREDNJIH ŠKOLA</vt:lpstr>
      <vt:lpstr>A KAKO SE UPISATI?</vt:lpstr>
      <vt:lpstr>Slajd 12</vt:lpstr>
      <vt:lpstr>ZAJEDNIČKI ELEMENTI VREDNOVANJA</vt:lpstr>
      <vt:lpstr>POSEBNI ELEMENTI VREDNOVANJA</vt:lpstr>
      <vt:lpstr>Slajd 15</vt:lpstr>
      <vt:lpstr>MINIMALNI BODOVNI PRAG</vt:lpstr>
      <vt:lpstr>Primjer izračunavanja bodova</vt:lpstr>
      <vt:lpstr>Slajd 18</vt:lpstr>
      <vt:lpstr>Slajd 19</vt:lpstr>
      <vt:lpstr>Slajd 20</vt:lpstr>
      <vt:lpstr>POPIS SVIH SREDNJIH ŠKOLA U RIJECI</vt:lpstr>
      <vt:lpstr>Slajd 22</vt:lpstr>
    </vt:vector>
  </TitlesOfParts>
  <Company>OS Turnic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 SREDNJU ŠKOLU</dc:title>
  <dc:creator>Jasna</dc:creator>
  <cp:lastModifiedBy>Jasna</cp:lastModifiedBy>
  <cp:revision>34</cp:revision>
  <dcterms:created xsi:type="dcterms:W3CDTF">2013-12-02T15:58:23Z</dcterms:created>
  <dcterms:modified xsi:type="dcterms:W3CDTF">2014-03-23T12:31:32Z</dcterms:modified>
</cp:coreProperties>
</file>