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76" r:id="rId3"/>
    <p:sldId id="264" r:id="rId4"/>
    <p:sldId id="269" r:id="rId5"/>
    <p:sldId id="270" r:id="rId6"/>
    <p:sldId id="277" r:id="rId7"/>
    <p:sldId id="278" r:id="rId8"/>
    <p:sldId id="285" r:id="rId9"/>
    <p:sldId id="279" r:id="rId10"/>
    <p:sldId id="280" r:id="rId11"/>
    <p:sldId id="281" r:id="rId12"/>
    <p:sldId id="282" r:id="rId13"/>
    <p:sldId id="272" r:id="rId14"/>
    <p:sldId id="283" r:id="rId15"/>
    <p:sldId id="284" r:id="rId16"/>
    <p:sldId id="273" r:id="rId17"/>
    <p:sldId id="289" r:id="rId18"/>
    <p:sldId id="286" r:id="rId19"/>
    <p:sldId id="287" r:id="rId20"/>
    <p:sldId id="288" r:id="rId21"/>
    <p:sldId id="292" r:id="rId22"/>
    <p:sldId id="293" r:id="rId23"/>
    <p:sldId id="266" r:id="rId24"/>
    <p:sldId id="267" r:id="rId25"/>
    <p:sldId id="268" r:id="rId26"/>
    <p:sldId id="274" r:id="rId2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6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EF5B1-3891-4AED-8888-8557856A2B8A}" type="datetimeFigureOut">
              <a:rPr lang="hr-HR" smtClean="0"/>
              <a:pPr/>
              <a:t>22.5.2014.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D87C5-CE5A-44A0-AF5D-B22133D31D5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4860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D87C5-CE5A-44A0-AF5D-B22133D31D58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03943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62F7-8E53-43A0-A36B-A0F62B7295D5}" type="datetimeFigureOut">
              <a:rPr lang="hr-HR" smtClean="0"/>
              <a:pPr/>
              <a:t>22.5.2014.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6C47-E0ED-463D-BB07-FE9D0EECA3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62F7-8E53-43A0-A36B-A0F62B7295D5}" type="datetimeFigureOut">
              <a:rPr lang="hr-HR" smtClean="0"/>
              <a:pPr/>
              <a:t>22.5.2014.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6C47-E0ED-463D-BB07-FE9D0EECA3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62F7-8E53-43A0-A36B-A0F62B7295D5}" type="datetimeFigureOut">
              <a:rPr lang="hr-HR" smtClean="0"/>
              <a:pPr/>
              <a:t>22.5.2014.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6C47-E0ED-463D-BB07-FE9D0EECA358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62F7-8E53-43A0-A36B-A0F62B7295D5}" type="datetimeFigureOut">
              <a:rPr lang="hr-HR" smtClean="0"/>
              <a:pPr/>
              <a:t>22.5.2014.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6C47-E0ED-463D-BB07-FE9D0EECA3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62F7-8E53-43A0-A36B-A0F62B7295D5}" type="datetimeFigureOut">
              <a:rPr lang="hr-HR" smtClean="0"/>
              <a:pPr/>
              <a:t>22.5.2014.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6C47-E0ED-463D-BB07-FE9D0EECA3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62F7-8E53-43A0-A36B-A0F62B7295D5}" type="datetimeFigureOut">
              <a:rPr lang="hr-HR" smtClean="0"/>
              <a:pPr/>
              <a:t>22.5.2014.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6C47-E0ED-463D-BB07-FE9D0EECA3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62F7-8E53-43A0-A36B-A0F62B7295D5}" type="datetimeFigureOut">
              <a:rPr lang="hr-HR" smtClean="0"/>
              <a:pPr/>
              <a:t>22.5.2014.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6C47-E0ED-463D-BB07-FE9D0EECA3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62F7-8E53-43A0-A36B-A0F62B7295D5}" type="datetimeFigureOut">
              <a:rPr lang="hr-HR" smtClean="0"/>
              <a:pPr/>
              <a:t>22.5.2014.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6C47-E0ED-463D-BB07-FE9D0EECA3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62F7-8E53-43A0-A36B-A0F62B7295D5}" type="datetimeFigureOut">
              <a:rPr lang="hr-HR" smtClean="0"/>
              <a:pPr/>
              <a:t>22.5.2014.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6C47-E0ED-463D-BB07-FE9D0EECA3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62F7-8E53-43A0-A36B-A0F62B7295D5}" type="datetimeFigureOut">
              <a:rPr lang="hr-HR" smtClean="0"/>
              <a:pPr/>
              <a:t>22.5.2014.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6C47-E0ED-463D-BB07-FE9D0EECA3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62F7-8E53-43A0-A36B-A0F62B7295D5}" type="datetimeFigureOut">
              <a:rPr lang="hr-HR" smtClean="0"/>
              <a:pPr/>
              <a:t>22.5.2014.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6C47-E0ED-463D-BB07-FE9D0EECA3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8D462F7-8E53-43A0-A36B-A0F62B7295D5}" type="datetimeFigureOut">
              <a:rPr lang="hr-HR" smtClean="0"/>
              <a:pPr/>
              <a:t>22.5.2014.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EE86C47-E0ED-463D-BB07-FE9D0EECA3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pisi.hr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UPIS U SREDNJU ŠKOLU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Jasna </a:t>
            </a:r>
            <a:r>
              <a:rPr lang="hr-HR" dirty="0" err="1" smtClean="0"/>
              <a:t>Sandalj</a:t>
            </a:r>
            <a:r>
              <a:rPr lang="hr-HR" dirty="0" smtClean="0"/>
              <a:t>, pedagoginja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5467740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Bodovi se ostvaruju u natjecanjima iz znanja iz:</a:t>
            </a:r>
          </a:p>
          <a:p>
            <a:pPr lvl="1"/>
            <a:r>
              <a:rPr lang="hr-HR" dirty="0" smtClean="0"/>
              <a:t>HJ, M, EJ</a:t>
            </a:r>
          </a:p>
          <a:p>
            <a:pPr lvl="1"/>
            <a:r>
              <a:rPr lang="hr-HR" dirty="0" smtClean="0"/>
              <a:t>Dvaju nastavnih predmeta posebno značajnih za upis</a:t>
            </a:r>
          </a:p>
          <a:p>
            <a:pPr lvl="1"/>
            <a:r>
              <a:rPr lang="hr-HR" dirty="0" smtClean="0"/>
              <a:t>Jednog predmeta koji samostalno određuje SŠ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NATJECANJA IZ ZNANJA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>
            <a:normAutofit fontScale="92500" lnSpcReduction="20000"/>
          </a:bodyPr>
          <a:lstStyle/>
          <a:p>
            <a:r>
              <a:rPr lang="hr-HR" b="1" dirty="0" smtClean="0"/>
              <a:t>IZRAVAN UPIS</a:t>
            </a:r>
            <a:endParaRPr lang="hr-HR" dirty="0" smtClean="0"/>
          </a:p>
          <a:p>
            <a:pPr lvl="1"/>
            <a:r>
              <a:rPr lang="hr-HR" b="1" dirty="0" smtClean="0"/>
              <a:t>Prvo, drugo ili treće</a:t>
            </a:r>
            <a:r>
              <a:rPr lang="hr-HR" dirty="0" smtClean="0"/>
              <a:t> osvojeno mjesto kao pojedinac u 5.,6.,7. ili 8. razredu</a:t>
            </a:r>
          </a:p>
          <a:p>
            <a:endParaRPr lang="hr-HR" b="1" dirty="0" smtClean="0"/>
          </a:p>
          <a:p>
            <a:r>
              <a:rPr lang="hr-HR" b="1" dirty="0" smtClean="0"/>
              <a:t>3 BODA</a:t>
            </a:r>
            <a:endParaRPr lang="hr-HR" dirty="0" smtClean="0"/>
          </a:p>
          <a:p>
            <a:pPr lvl="1"/>
            <a:r>
              <a:rPr lang="hr-HR" b="1" dirty="0" smtClean="0"/>
              <a:t>Prvo</a:t>
            </a:r>
            <a:r>
              <a:rPr lang="hr-HR" dirty="0" smtClean="0"/>
              <a:t> osvojeno mjesto kao član skupine u 5.,6.,7. ili 8. razredu</a:t>
            </a:r>
          </a:p>
          <a:p>
            <a:endParaRPr lang="hr-HR" b="1" dirty="0" smtClean="0"/>
          </a:p>
          <a:p>
            <a:r>
              <a:rPr lang="hr-HR" b="1" dirty="0" smtClean="0"/>
              <a:t>2 BODA</a:t>
            </a:r>
            <a:endParaRPr lang="hr-HR" dirty="0" smtClean="0"/>
          </a:p>
          <a:p>
            <a:pPr lvl="1"/>
            <a:r>
              <a:rPr lang="hr-HR" b="1" dirty="0" smtClean="0"/>
              <a:t>Drugo</a:t>
            </a:r>
            <a:r>
              <a:rPr lang="hr-HR" dirty="0" smtClean="0"/>
              <a:t> osvojeno mjesto kao član skupine u 5.,6.,7. Ili 8. razredu</a:t>
            </a:r>
          </a:p>
          <a:p>
            <a:endParaRPr lang="hr-HR" b="1" dirty="0" smtClean="0"/>
          </a:p>
          <a:p>
            <a:r>
              <a:rPr lang="hr-HR" b="1" dirty="0" smtClean="0"/>
              <a:t>1 BOD</a:t>
            </a:r>
            <a:endParaRPr lang="hr-HR" dirty="0" smtClean="0"/>
          </a:p>
          <a:p>
            <a:pPr lvl="1"/>
            <a:r>
              <a:rPr lang="hr-HR" b="1" dirty="0" smtClean="0"/>
              <a:t>Treće</a:t>
            </a:r>
            <a:r>
              <a:rPr lang="hr-HR" dirty="0" smtClean="0"/>
              <a:t> osvojeno mjesto kao član skupine u 5.,6.,7. ili 8. razredu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DRŽAVNA/MEĐUNARODNA NATJECANJA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>
            <a:normAutofit/>
          </a:bodyPr>
          <a:lstStyle/>
          <a:p>
            <a:r>
              <a:rPr lang="hr-HR" dirty="0" smtClean="0"/>
              <a:t>Državna natjecanja </a:t>
            </a:r>
            <a:r>
              <a:rPr lang="hr-HR" dirty="0" err="1" smtClean="0"/>
              <a:t>šk.sportskih</a:t>
            </a:r>
            <a:r>
              <a:rPr lang="hr-HR" dirty="0" smtClean="0"/>
              <a:t> društava koji vodi HŠŠS</a:t>
            </a:r>
          </a:p>
          <a:p>
            <a:r>
              <a:rPr lang="hr-HR" dirty="0" smtClean="0"/>
              <a:t>3 BODA</a:t>
            </a:r>
          </a:p>
          <a:p>
            <a:pPr lvl="1"/>
            <a:r>
              <a:rPr lang="hr-HR" dirty="0" smtClean="0"/>
              <a:t>Prvo mjesto kao članovi ekipe</a:t>
            </a:r>
            <a:br>
              <a:rPr lang="hr-HR" dirty="0" smtClean="0"/>
            </a:br>
            <a:endParaRPr lang="hr-HR" dirty="0" smtClean="0"/>
          </a:p>
          <a:p>
            <a:r>
              <a:rPr lang="hr-HR" dirty="0" smtClean="0"/>
              <a:t>2 BODA</a:t>
            </a:r>
          </a:p>
          <a:p>
            <a:pPr lvl="1"/>
            <a:r>
              <a:rPr lang="hr-HR" dirty="0" smtClean="0"/>
              <a:t>Drugo mjesto kao članovi ekipe</a:t>
            </a:r>
            <a:br>
              <a:rPr lang="hr-HR" dirty="0" smtClean="0"/>
            </a:br>
            <a:endParaRPr lang="hr-HR" dirty="0" smtClean="0"/>
          </a:p>
          <a:p>
            <a:r>
              <a:rPr lang="hr-HR" dirty="0" smtClean="0"/>
              <a:t>1 BOD</a:t>
            </a:r>
          </a:p>
          <a:p>
            <a:pPr lvl="1"/>
            <a:r>
              <a:rPr lang="hr-HR" dirty="0" smtClean="0"/>
              <a:t>Treće mjesto kao članovi ekipe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SPORTSKA NATJECANJA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872067" y="2532037"/>
            <a:ext cx="7408333" cy="2769171"/>
          </a:xfrm>
        </p:spPr>
        <p:txBody>
          <a:bodyPr>
            <a:normAutofit/>
          </a:bodyPr>
          <a:lstStyle/>
          <a:p>
            <a:pPr algn="ctr"/>
            <a:r>
              <a:rPr lang="hr-HR" b="1" dirty="0" smtClean="0"/>
              <a:t>Njih upisuje OŠ na temelju potvrda nadležnih ustanova! Treba donijeti POTVRDE!</a:t>
            </a:r>
          </a:p>
          <a:p>
            <a:pPr algn="ctr"/>
            <a:endParaRPr lang="hr-HR" b="1" dirty="0" smtClean="0"/>
          </a:p>
          <a:p>
            <a:pPr algn="ctr"/>
            <a:r>
              <a:rPr lang="hr-HR" b="1" dirty="0" smtClean="0"/>
              <a:t>Kandidatima se priznaje isključivo jedan (najpovoljniji)!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POSEBNI ELEMENTI VREDNOVANJA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87698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>
            <a:normAutofit/>
          </a:bodyPr>
          <a:lstStyle/>
          <a:p>
            <a:r>
              <a:rPr lang="hr-HR" dirty="0" smtClean="0"/>
              <a:t>Kandidati s </a:t>
            </a:r>
            <a:r>
              <a:rPr lang="hr-HR" b="1" dirty="0" smtClean="0"/>
              <a:t>teškoćama u razvoju </a:t>
            </a:r>
            <a:r>
              <a:rPr lang="hr-HR" dirty="0" smtClean="0"/>
              <a:t>imaju </a:t>
            </a:r>
            <a:r>
              <a:rPr lang="hr-HR" b="1" dirty="0" smtClean="0"/>
              <a:t>pravo izravnog upisa </a:t>
            </a:r>
            <a:r>
              <a:rPr lang="hr-HR" dirty="0" smtClean="0"/>
              <a:t>u jedan od tri programa obrazovanja za koje posjeduju stručno mišljenje službe za profesionalno usmjeravanje Hrvatskoga zavoda za zapošljavanje!</a:t>
            </a:r>
          </a:p>
          <a:p>
            <a:r>
              <a:rPr lang="hr-HR" dirty="0" smtClean="0"/>
              <a:t>Kandidat obvezno prilaže:</a:t>
            </a:r>
          </a:p>
          <a:p>
            <a:pPr lvl="1"/>
            <a:r>
              <a:rPr lang="hr-HR" dirty="0" smtClean="0"/>
              <a:t>Rješenje ureda državne uprave</a:t>
            </a:r>
          </a:p>
          <a:p>
            <a:pPr lvl="1"/>
            <a:r>
              <a:rPr lang="hr-HR" dirty="0" smtClean="0"/>
              <a:t>Stručno mišljenje školskog liječnika</a:t>
            </a:r>
          </a:p>
          <a:p>
            <a:pPr lvl="1"/>
            <a:r>
              <a:rPr lang="hr-HR" dirty="0" smtClean="0"/>
              <a:t>Stručno mišljenje Službe za profesionalno usmjeravanje HZZ-a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/>
          </a:bodyPr>
          <a:lstStyle/>
          <a:p>
            <a:r>
              <a:rPr lang="hr-HR" dirty="0" smtClean="0"/>
              <a:t>Kandidati sa </a:t>
            </a:r>
            <a:r>
              <a:rPr lang="hr-HR" b="1" dirty="0" smtClean="0"/>
              <a:t>zdravstvenim teškoćama </a:t>
            </a:r>
            <a:r>
              <a:rPr lang="hr-HR" dirty="0" smtClean="0"/>
              <a:t>su kandidati koji su OŠ završili po redovitom nastavnom planu i programu, a zdravstvene teškoće im značajno sužavaju mogući izbor SŠ</a:t>
            </a:r>
          </a:p>
          <a:p>
            <a:pPr marL="274320" lvl="1"/>
            <a:r>
              <a:rPr lang="hr-HR" dirty="0" smtClean="0"/>
              <a:t>Dodaje se </a:t>
            </a:r>
            <a:r>
              <a:rPr lang="hr-HR" b="1" dirty="0" smtClean="0"/>
              <a:t>1 BOD </a:t>
            </a:r>
            <a:r>
              <a:rPr lang="hr-HR" dirty="0" smtClean="0"/>
              <a:t>za one programe obrazovanja za koje posjeduju stručno mišljenje Službe za profesionalno usmjeravanje HZZ-a </a:t>
            </a:r>
          </a:p>
          <a:p>
            <a:r>
              <a:rPr lang="hr-HR" dirty="0" smtClean="0"/>
              <a:t>Kandidat obvezno prilaže:</a:t>
            </a:r>
          </a:p>
          <a:p>
            <a:pPr lvl="1"/>
            <a:r>
              <a:rPr lang="hr-HR" dirty="0" smtClean="0"/>
              <a:t>Stručno mišljenje školskog liječnika</a:t>
            </a:r>
          </a:p>
          <a:p>
            <a:pPr lvl="1"/>
            <a:r>
              <a:rPr lang="hr-HR" dirty="0" smtClean="0"/>
              <a:t>Stručno mišljenje Službe za profesionalno usmjeravanje HZZ-a</a:t>
            </a:r>
          </a:p>
          <a:p>
            <a:pPr marL="274320" lvl="1"/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4464496"/>
          </a:xfrm>
        </p:spPr>
        <p:txBody>
          <a:bodyPr>
            <a:normAutofit/>
          </a:bodyPr>
          <a:lstStyle/>
          <a:p>
            <a:r>
              <a:rPr lang="hr-HR" dirty="0" smtClean="0"/>
              <a:t>Dodaje se </a:t>
            </a:r>
            <a:r>
              <a:rPr lang="hr-HR" b="1" dirty="0" smtClean="0"/>
              <a:t>1 BOD </a:t>
            </a:r>
            <a:r>
              <a:rPr lang="hr-HR" dirty="0" smtClean="0"/>
              <a:t>za one kandidate koji su imali otežane uvjete </a:t>
            </a:r>
            <a:r>
              <a:rPr lang="hr-HR" dirty="0"/>
              <a:t>pri ostvarivanju rezultata prilikom osnovnoškolskog </a:t>
            </a:r>
            <a:r>
              <a:rPr lang="hr-HR" dirty="0" smtClean="0"/>
              <a:t>obrazovanja</a:t>
            </a:r>
          </a:p>
          <a:p>
            <a:r>
              <a:rPr lang="hr-HR" dirty="0" smtClean="0"/>
              <a:t>+</a:t>
            </a:r>
            <a:r>
              <a:rPr lang="hr-HR" b="1" dirty="0" smtClean="0"/>
              <a:t>1b</a:t>
            </a:r>
            <a:r>
              <a:rPr lang="hr-HR" dirty="0" smtClean="0"/>
              <a:t> ako kandidat:</a:t>
            </a:r>
          </a:p>
          <a:p>
            <a:pPr lvl="2"/>
            <a:r>
              <a:rPr lang="hr-HR" dirty="0" smtClean="0"/>
              <a:t>Živi uz 1 ili oba rod. s dugotrajnom teškom bolesti</a:t>
            </a:r>
          </a:p>
          <a:p>
            <a:pPr lvl="2"/>
            <a:r>
              <a:rPr lang="hr-HR" dirty="0" smtClean="0"/>
              <a:t>Živi uz dugotrajno nezaposlena oba rod.</a:t>
            </a:r>
          </a:p>
          <a:p>
            <a:pPr lvl="2"/>
            <a:r>
              <a:rPr lang="hr-HR" dirty="0" smtClean="0"/>
              <a:t>Živi uz samohranog rod.</a:t>
            </a:r>
          </a:p>
          <a:p>
            <a:pPr lvl="2"/>
            <a:r>
              <a:rPr lang="hr-HR" dirty="0" smtClean="0"/>
              <a:t>Ako je kandidatu jedan rod. preminuo</a:t>
            </a:r>
          </a:p>
          <a:p>
            <a:pPr lvl="2"/>
            <a:r>
              <a:rPr lang="hr-HR" dirty="0" smtClean="0"/>
              <a:t>Dijete bez rod. Ili bez odgovarajuće </a:t>
            </a:r>
            <a:r>
              <a:rPr lang="hr-HR" dirty="0" err="1" smtClean="0"/>
              <a:t>rod.skrbi</a:t>
            </a:r>
            <a:endParaRPr lang="hr-HR" dirty="0" smtClean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5620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Kandidat je dužan priložiti:</a:t>
            </a:r>
          </a:p>
          <a:p>
            <a:pPr lvl="2"/>
            <a:r>
              <a:rPr lang="hr-HR" dirty="0" smtClean="0"/>
              <a:t>Liječničku potvrdu o dugotrajnoj teškoj bolesti 1 ili oba rod. </a:t>
            </a:r>
          </a:p>
          <a:p>
            <a:pPr lvl="2"/>
            <a:r>
              <a:rPr lang="hr-HR" dirty="0" smtClean="0"/>
              <a:t>Potvrdu o dugotrajnoj nezaposlenosti oba rod. HZZ-a</a:t>
            </a:r>
          </a:p>
          <a:p>
            <a:pPr lvl="2"/>
            <a:r>
              <a:rPr lang="hr-HR" dirty="0" smtClean="0"/>
              <a:t>Potvrdu o korištenju socijalne pomoći; rješenje centra za socijalnu skrb ili nadležnoga tijela o pravu samohranog roditelja u statusu socijalne skrbi izdanih od ovlaštenih službi u zdravstvu, socijalnoj skrbi i za zapošljavanje</a:t>
            </a:r>
          </a:p>
          <a:p>
            <a:pPr lvl="2"/>
            <a:r>
              <a:rPr lang="hr-HR" dirty="0" smtClean="0"/>
              <a:t>Potvrdu o smrti roditelja (preslika smrtovnice)</a:t>
            </a:r>
          </a:p>
          <a:p>
            <a:pPr lvl="2"/>
            <a:r>
              <a:rPr lang="hr-HR" dirty="0" smtClean="0"/>
              <a:t>Potvrdu centra za socijalnu skrb da je kandidat korisnik socijalne skrbi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Za obrazovne programe za koje je određeno utvrđivanje zdravstvene sposobnosti kandidata kao obveza pri upisu u školu uvjet može biti potvrda:</a:t>
            </a:r>
          </a:p>
          <a:p>
            <a:pPr marL="759143" lvl="1" indent="-457200">
              <a:buFont typeface="+mj-lt"/>
              <a:buAutoNum type="arabicPeriod"/>
            </a:pPr>
            <a:r>
              <a:rPr lang="hr-HR" dirty="0" smtClean="0"/>
              <a:t>Školskog liječnika ili</a:t>
            </a:r>
          </a:p>
          <a:p>
            <a:pPr marL="759143" lvl="1" indent="-457200">
              <a:buFont typeface="+mj-lt"/>
              <a:buAutoNum type="arabicPeriod"/>
            </a:pPr>
            <a:r>
              <a:rPr lang="hr-HR" dirty="0" smtClean="0"/>
              <a:t>Liječnička svjedodžba medicine rada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ZDRAVSTVENE KONTRAINDIKACIJE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Upis se utvrđuje na temelju:</a:t>
            </a:r>
          </a:p>
          <a:p>
            <a:pPr lvl="1"/>
            <a:r>
              <a:rPr lang="hr-HR" dirty="0" smtClean="0"/>
              <a:t>Zajedničkog, posebnog i dodatnog elementa vrednovanja</a:t>
            </a:r>
          </a:p>
          <a:p>
            <a:pPr lvl="1"/>
            <a:r>
              <a:rPr lang="hr-HR" dirty="0" smtClean="0"/>
              <a:t>Zdravstvene sposobnosti kandidata u skladu s propisanom potvrdom za određeni obrazovni program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Strukovne </a:t>
            </a:r>
            <a:r>
              <a:rPr lang="hr-HR" dirty="0" err="1" smtClean="0"/>
              <a:t>šk</a:t>
            </a:r>
            <a:r>
              <a:rPr lang="hr-HR" dirty="0" smtClean="0"/>
              <a:t>. u trajanju do 3 g.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Dijelimo ih na :</a:t>
            </a:r>
          </a:p>
          <a:p>
            <a:pPr lvl="2"/>
            <a:r>
              <a:rPr lang="hr-HR" dirty="0" smtClean="0"/>
              <a:t>GIMNAZIJE </a:t>
            </a:r>
          </a:p>
          <a:p>
            <a:pPr lvl="2"/>
            <a:r>
              <a:rPr lang="hr-HR" dirty="0" smtClean="0"/>
              <a:t>STRUKOVNE ŠKOLE </a:t>
            </a:r>
          </a:p>
          <a:p>
            <a:pPr lvl="4"/>
            <a:r>
              <a:rPr lang="hr-HR" dirty="0" smtClean="0"/>
              <a:t>TEHNIČKE – 4g.</a:t>
            </a:r>
          </a:p>
          <a:p>
            <a:pPr lvl="4"/>
            <a:r>
              <a:rPr lang="hr-HR" dirty="0" smtClean="0"/>
              <a:t>INDUSTRIJSKE – 3g.</a:t>
            </a:r>
          </a:p>
          <a:p>
            <a:pPr lvl="4"/>
            <a:r>
              <a:rPr lang="hr-HR" dirty="0" smtClean="0"/>
              <a:t>OBRTNIČKE -3g.</a:t>
            </a:r>
          </a:p>
          <a:p>
            <a:pPr lvl="2"/>
            <a:r>
              <a:rPr lang="hr-HR" dirty="0" smtClean="0"/>
              <a:t>UMJETNIČKE ŠKOLE</a:t>
            </a:r>
          </a:p>
          <a:p>
            <a:pPr lvl="4"/>
            <a:r>
              <a:rPr lang="hr-HR" dirty="0" smtClean="0"/>
              <a:t>LIKOVNE</a:t>
            </a:r>
          </a:p>
          <a:p>
            <a:pPr lvl="4"/>
            <a:r>
              <a:rPr lang="hr-HR" dirty="0" smtClean="0"/>
              <a:t>GLAZBENE</a:t>
            </a:r>
          </a:p>
          <a:p>
            <a:pPr lvl="4"/>
            <a:r>
              <a:rPr lang="hr-HR" dirty="0" smtClean="0"/>
              <a:t>PLESNE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VRSTE SREDNJIH ŠKOLA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4160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Upis se utvrđuje na temelju:</a:t>
            </a:r>
          </a:p>
          <a:p>
            <a:pPr lvl="1"/>
            <a:r>
              <a:rPr lang="hr-HR" dirty="0" smtClean="0"/>
              <a:t>Zajedničkog, posebnog i dodatnog elementa vrednovanja</a:t>
            </a:r>
          </a:p>
          <a:p>
            <a:pPr lvl="1"/>
            <a:r>
              <a:rPr lang="hr-HR" dirty="0" smtClean="0"/>
              <a:t>Zdravstvene sposobnosti kandidata – dokazuje se liječničkom svjedodžbom medicine rada</a:t>
            </a:r>
          </a:p>
          <a:p>
            <a:r>
              <a:rPr lang="hr-HR" dirty="0" smtClean="0"/>
              <a:t>Nakon utvrđene ljestvice poretka kandidati su dužni pri upisu dostaviti školi sklopljen ugovor o naukovanju! – popis licenciranih obrtnika nalaze se na oglasnim pločama područnih obrtničkih komora i SŠ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Vezani obrti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>
            <a:noAutofit/>
          </a:bodyPr>
          <a:lstStyle/>
          <a:p>
            <a:r>
              <a:rPr lang="vi-VN" sz="2000" b="1" dirty="0" smtClean="0"/>
              <a:t>Ljetni upisni rok </a:t>
            </a:r>
          </a:p>
          <a:p>
            <a:r>
              <a:rPr lang="vi-VN" sz="1400" dirty="0" smtClean="0"/>
              <a:t>Početak prijava kandidata u sustav 26. 5. 2014. </a:t>
            </a:r>
          </a:p>
          <a:p>
            <a:r>
              <a:rPr lang="vi-VN" sz="1400" dirty="0" smtClean="0"/>
              <a:t>Početak prijava obrazovnih programa 26. 6. 2014. </a:t>
            </a:r>
          </a:p>
          <a:p>
            <a:r>
              <a:rPr lang="vi-VN" sz="1400" dirty="0" smtClean="0"/>
              <a:t>Završetak prijave obrazovnih programa koji zahtijevaju dodatne provjere 29. 6. 2014. </a:t>
            </a:r>
          </a:p>
          <a:p>
            <a:r>
              <a:rPr lang="vi-VN" sz="1400" dirty="0" smtClean="0"/>
              <a:t>Provođenje dodatnih ispita i provjera te unos rezultata 30. 6. - 4. 7. </a:t>
            </a:r>
          </a:p>
          <a:p>
            <a:r>
              <a:rPr lang="vi-VN" sz="1400" dirty="0" smtClean="0"/>
              <a:t>Rok za dostavu dokumentacije redovitih učenika (stručno mišljenje školskog </a:t>
            </a:r>
            <a:r>
              <a:rPr lang="vi-VN" sz="1400" dirty="0" smtClean="0"/>
              <a:t>liječnika</a:t>
            </a:r>
            <a:r>
              <a:rPr lang="vi-VN" sz="1400" dirty="0" smtClean="0"/>
              <a:t>, stručno mišljenje HZZ-a i ostali dokumenti kojima se ostvaruju dodatna prava za upis) do 1. 7. 2014. </a:t>
            </a:r>
          </a:p>
          <a:p>
            <a:r>
              <a:rPr lang="vi-VN" sz="1400" dirty="0" smtClean="0"/>
              <a:t>Dostava osobnih dokumenata i svjedodžbi za kandidate izvan redovitog sustava obrazovanja RH 26. 5. - 4. 7. </a:t>
            </a:r>
          </a:p>
          <a:p>
            <a:r>
              <a:rPr lang="vi-VN" sz="1400" dirty="0" smtClean="0"/>
              <a:t>Završetak prigovora na unesene osobne podatke, ocjene, natjecanja, rezultate dodatnih provjera i podatke na temelju kojih se ostvaruju dodatna prava za upis </a:t>
            </a:r>
          </a:p>
          <a:p>
            <a:r>
              <a:rPr lang="vi-VN" sz="1400" dirty="0" smtClean="0"/>
              <a:t>Završetak unosa rezultata s popravnih ispita </a:t>
            </a:r>
            <a:endParaRPr lang="hr-HR" sz="1400" dirty="0" smtClean="0"/>
          </a:p>
          <a:p>
            <a:r>
              <a:rPr lang="vi-VN" sz="1400" dirty="0" smtClean="0"/>
              <a:t>Brisanje s lista kandidata koji nisu zadovoljili preduvjete </a:t>
            </a:r>
            <a:r>
              <a:rPr lang="hr-HR" sz="1400" dirty="0" smtClean="0"/>
              <a:t> </a:t>
            </a:r>
            <a:r>
              <a:rPr lang="vi-VN" sz="1400" dirty="0" smtClean="0"/>
              <a:t>7. 7. 2014. </a:t>
            </a:r>
            <a:r>
              <a:rPr lang="hr-HR" sz="2000" dirty="0" smtClean="0"/>
              <a:t/>
            </a:r>
            <a:br>
              <a:rPr lang="hr-HR" sz="2000" dirty="0" smtClean="0"/>
            </a:br>
            <a:endParaRPr lang="vi-VN" sz="2000" dirty="0" smtClean="0"/>
          </a:p>
          <a:p>
            <a:r>
              <a:rPr lang="vi-VN" sz="1400" dirty="0" smtClean="0"/>
              <a:t>Zaključavanje odabira obrazovnih programa </a:t>
            </a:r>
          </a:p>
          <a:p>
            <a:r>
              <a:rPr lang="vi-VN" sz="1400" dirty="0" smtClean="0"/>
              <a:t>Početak ispisa prijavnica 8. 7. 2014</a:t>
            </a:r>
            <a:r>
              <a:rPr lang="vi-VN" sz="2000" dirty="0" smtClean="0"/>
              <a:t>. 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UPISNI ROKOVI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>
            <a:normAutofit fontScale="62500" lnSpcReduction="20000"/>
          </a:bodyPr>
          <a:lstStyle/>
          <a:p>
            <a:r>
              <a:rPr lang="vi-VN" dirty="0" smtClean="0"/>
              <a:t>Krajnji rok za zaprimanje potpisanih prijavnica (učenici donose razrednicima, a ostali kandidati šalju prijavnice Središnjem prijavnom uredu) </a:t>
            </a:r>
          </a:p>
          <a:p>
            <a:r>
              <a:rPr lang="vi-VN" dirty="0" smtClean="0"/>
              <a:t>Brisanje s lista kandidata koji nisu zadovoljili preduvjete ili dostavili prijavnice </a:t>
            </a:r>
          </a:p>
          <a:p>
            <a:r>
              <a:rPr lang="vi-VN" dirty="0" smtClean="0"/>
              <a:t>Krajnji rok za podnošenje zamolbe za promjenom redoslijeda prijavljenih programa na listi prioriteta (ravnateljima osnovnih škola) 10. 7. 2014.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vi-VN" dirty="0" smtClean="0"/>
              <a:t> </a:t>
            </a:r>
          </a:p>
          <a:p>
            <a:r>
              <a:rPr lang="vi-VN" b="1" dirty="0" smtClean="0"/>
              <a:t>Objava konačnih ljestvica poretka 11. 7. 2014. </a:t>
            </a:r>
            <a:r>
              <a:rPr lang="hr-HR" dirty="0" smtClean="0"/>
              <a:t/>
            </a:r>
            <a:br>
              <a:rPr lang="hr-HR" dirty="0" smtClean="0"/>
            </a:br>
            <a:endParaRPr lang="vi-VN" dirty="0" smtClean="0"/>
          </a:p>
          <a:p>
            <a:r>
              <a:rPr lang="vi-VN" dirty="0" smtClean="0"/>
              <a:t>Dostava dokumenata koji su uvjet za upis u određeni program obrazovanja (potvrde školske medicine, liječnička svjedodžba medicine rada, ugovor o naukovanju učenika i ostali dokumenti kojima su ostvarena dodatna prava za upis)</a:t>
            </a:r>
            <a:r>
              <a:rPr lang="hr-HR" dirty="0" smtClean="0"/>
              <a:t> </a:t>
            </a:r>
            <a:r>
              <a:rPr lang="vi-VN" dirty="0" smtClean="0"/>
              <a:t>srednje škole</a:t>
            </a:r>
          </a:p>
          <a:p>
            <a:endParaRPr lang="vi-VN" dirty="0" smtClean="0"/>
          </a:p>
          <a:p>
            <a:r>
              <a:rPr lang="vi-VN" b="1" dirty="0" smtClean="0"/>
              <a:t>Dostava potpisanog obrasca o upisu u I. razred srednje škole (upisnice) u srednju školu u koju se učenik upisao</a:t>
            </a:r>
            <a:r>
              <a:rPr lang="hr-HR" b="1" dirty="0" smtClean="0"/>
              <a:t> 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b="1" dirty="0" smtClean="0"/>
          </a:p>
          <a:p>
            <a:r>
              <a:rPr lang="vi-VN" b="1" dirty="0" smtClean="0"/>
              <a:t>14. - 18. 7.</a:t>
            </a:r>
            <a:r>
              <a:rPr lang="hr-H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2014</a:t>
            </a:r>
            <a:endParaRPr lang="vi-VN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vi-VN" dirty="0" smtClean="0"/>
          </a:p>
          <a:p>
            <a:r>
              <a:rPr lang="vi-VN" dirty="0" smtClean="0"/>
              <a:t>Objava slobodnih mjesta za jesenski rok 23. 7. 2014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6838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5887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6402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625265" y="2967335"/>
            <a:ext cx="1893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KRAJ!</a:t>
            </a:r>
            <a:endParaRPr lang="hr-H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863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872067" y="2675467"/>
            <a:ext cx="7876397" cy="3450696"/>
          </a:xfrm>
        </p:spPr>
        <p:txBody>
          <a:bodyPr>
            <a:normAutofit/>
          </a:bodyPr>
          <a:lstStyle/>
          <a:p>
            <a:r>
              <a:rPr lang="hr-HR" dirty="0" smtClean="0"/>
              <a:t>Upisi se vrše elektroničkim oblikom preko web stranice</a:t>
            </a:r>
          </a:p>
          <a:p>
            <a:pPr marL="0" indent="0" algn="ctr">
              <a:buNone/>
            </a:pPr>
            <a:r>
              <a:rPr lang="hr-HR" sz="3200" b="1" dirty="0" smtClean="0">
                <a:hlinkClick r:id="rId2"/>
              </a:rPr>
              <a:t>www.upisi.hr</a:t>
            </a:r>
            <a:endParaRPr lang="hr-HR" sz="3200" b="1" dirty="0" smtClean="0"/>
          </a:p>
          <a:p>
            <a:endParaRPr lang="hr-HR" b="1" dirty="0" smtClean="0"/>
          </a:p>
          <a:p>
            <a:r>
              <a:rPr lang="hr-HR" b="1" dirty="0" smtClean="0"/>
              <a:t>Obvezno čuvati: </a:t>
            </a:r>
          </a:p>
          <a:p>
            <a:pPr marL="759143" lvl="1" indent="-457200">
              <a:buFont typeface="+mj-lt"/>
              <a:buAutoNum type="arabicPeriod"/>
            </a:pPr>
            <a:r>
              <a:rPr lang="hr-HR" b="1" dirty="0" smtClean="0"/>
              <a:t>KORISNIČKU OZNAKU</a:t>
            </a:r>
            <a:r>
              <a:rPr lang="hr-HR" dirty="0" smtClean="0"/>
              <a:t> </a:t>
            </a:r>
            <a:r>
              <a:rPr lang="hr-HR" sz="1900" dirty="0" smtClean="0"/>
              <a:t>– </a:t>
            </a:r>
            <a:r>
              <a:rPr lang="hr-HR" sz="1800" dirty="0" smtClean="0"/>
              <a:t>dobijemo od administratora imenika škole</a:t>
            </a:r>
            <a:endParaRPr lang="hr-HR" sz="1800" b="1" dirty="0" smtClean="0"/>
          </a:p>
          <a:p>
            <a:pPr marL="759143" lvl="1" indent="-457200">
              <a:buClr>
                <a:srgbClr val="31B6FD"/>
              </a:buClr>
              <a:buFont typeface="+mj-lt"/>
              <a:buAutoNum type="arabicPeriod"/>
            </a:pPr>
            <a:r>
              <a:rPr lang="hr-HR" b="1" dirty="0" smtClean="0"/>
              <a:t>LOZINKU </a:t>
            </a:r>
            <a:r>
              <a:rPr lang="hr-HR" sz="1900" dirty="0" smtClean="0">
                <a:solidFill>
                  <a:srgbClr val="073E87"/>
                </a:solidFill>
              </a:rPr>
              <a:t>– </a:t>
            </a:r>
            <a:r>
              <a:rPr lang="hr-HR" sz="1800" dirty="0">
                <a:solidFill>
                  <a:srgbClr val="073E87"/>
                </a:solidFill>
              </a:rPr>
              <a:t>dobijemo od administratora imenika </a:t>
            </a:r>
            <a:r>
              <a:rPr lang="hr-HR" sz="1800" dirty="0" smtClean="0">
                <a:solidFill>
                  <a:srgbClr val="073E87"/>
                </a:solidFill>
              </a:rPr>
              <a:t>škole</a:t>
            </a:r>
            <a:endParaRPr lang="hr-HR" b="1" dirty="0" smtClean="0"/>
          </a:p>
          <a:p>
            <a:pPr marL="759143" lvl="1" indent="-457200">
              <a:buClr>
                <a:srgbClr val="31B6FD"/>
              </a:buClr>
              <a:buFont typeface="+mj-lt"/>
              <a:buAutoNum type="arabicPeriod"/>
            </a:pPr>
            <a:r>
              <a:rPr lang="hr-HR" b="1" dirty="0" smtClean="0"/>
              <a:t>PIN </a:t>
            </a:r>
            <a:r>
              <a:rPr lang="hr-HR" sz="1900" dirty="0">
                <a:solidFill>
                  <a:srgbClr val="073E87"/>
                </a:solidFill>
              </a:rPr>
              <a:t>– </a:t>
            </a:r>
            <a:r>
              <a:rPr lang="hr-HR" sz="1800" dirty="0">
                <a:solidFill>
                  <a:srgbClr val="073E87"/>
                </a:solidFill>
              </a:rPr>
              <a:t>dobijemo </a:t>
            </a:r>
            <a:r>
              <a:rPr lang="hr-HR" sz="1800" dirty="0" smtClean="0">
                <a:solidFill>
                  <a:srgbClr val="073E87"/>
                </a:solidFill>
              </a:rPr>
              <a:t>na mobitel kada se prvi put registriramo na stranici www.upisi.hr</a:t>
            </a:r>
            <a:endParaRPr lang="hr-HR" sz="1800" b="1" dirty="0">
              <a:solidFill>
                <a:srgbClr val="073E87"/>
              </a:solidFill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SE UPISATI?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89286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200" dirty="0" smtClean="0"/>
              <a:t>Možemo se prijaviti za upis u najviše </a:t>
            </a:r>
            <a:br>
              <a:rPr lang="hr-HR" sz="3200" dirty="0" smtClean="0"/>
            </a:br>
            <a:r>
              <a:rPr lang="hr-HR" sz="3200" b="1" dirty="0" smtClean="0"/>
              <a:t>6 obrazovnih programa</a:t>
            </a:r>
            <a:r>
              <a:rPr lang="hr-HR" sz="3200" dirty="0" smtClean="0"/>
              <a:t>!</a:t>
            </a:r>
          </a:p>
          <a:p>
            <a:pPr algn="ctr"/>
            <a:endParaRPr lang="hr-HR" sz="3200" dirty="0" smtClean="0"/>
          </a:p>
          <a:p>
            <a:pPr algn="ctr"/>
            <a:r>
              <a:rPr lang="hr-HR" sz="3200" dirty="0" smtClean="0"/>
              <a:t>Škole biramo po prioritetu!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54862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Za strukovne škole u trajanju manjem od 3 g.</a:t>
            </a:r>
          </a:p>
          <a:p>
            <a:r>
              <a:rPr lang="hr-HR" dirty="0" smtClean="0"/>
              <a:t>Prosjeci SVIH zaključnih ocjena svih nastavnih predmeta na 2 decimale od 5.-8. razreda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ZAJEDNIČKI ELEMENTI VREDNOVANJA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7980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Za strukovne škole i vezane obrte u trajanju najmanje 3 g.</a:t>
            </a:r>
          </a:p>
          <a:p>
            <a:r>
              <a:rPr lang="hr-HR" dirty="0" smtClean="0"/>
              <a:t>Prosjeci SVIH zaključnih ocjena svih nastavnih predmeta na 2 decimale od 5.-8. razreda</a:t>
            </a:r>
          </a:p>
          <a:p>
            <a:r>
              <a:rPr lang="hr-HR" dirty="0" smtClean="0"/>
              <a:t>Zaključne ocjene iz HJ,M,EJ na kraju 7. i 8.raz. 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b="1" dirty="0" smtClean="0"/>
              <a:t>Za gimnazije, strukovne škole u trajanju najmanje 4 g.</a:t>
            </a:r>
          </a:p>
          <a:p>
            <a:r>
              <a:rPr lang="hr-HR" dirty="0" smtClean="0"/>
              <a:t>Prosjeci SVIH zaključnih ocjena svih nastavnih predmeta na 2 decimale od 5.-8. razreda</a:t>
            </a:r>
          </a:p>
          <a:p>
            <a:r>
              <a:rPr lang="hr-HR" dirty="0" smtClean="0"/>
              <a:t>Zaključne ocjene iz HJ,M,EJ na kraju 7. i 8.raz. Te triju predmeta važnih za nastavak obrazovanja u pojedinim SŠ od kojih su dva propisana “Popisom predmeta posebno važnih za upis”, a jedan samostalno određuje SŠ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5400" b="1" dirty="0" smtClean="0"/>
              <a:t>NEMA GA!</a:t>
            </a:r>
            <a:endParaRPr lang="hr-HR" sz="5400" b="1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MINIMALNI BODOVNI PRAG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01967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Dodatni element čine </a:t>
            </a:r>
            <a:r>
              <a:rPr lang="hr-HR" b="1" dirty="0" smtClean="0"/>
              <a:t>sposobnosti</a:t>
            </a:r>
            <a:r>
              <a:rPr lang="hr-HR" dirty="0" smtClean="0"/>
              <a:t> i </a:t>
            </a:r>
            <a:r>
              <a:rPr lang="hr-HR" b="1" dirty="0" smtClean="0"/>
              <a:t>darovitosti</a:t>
            </a:r>
            <a:r>
              <a:rPr lang="hr-HR" dirty="0" smtClean="0"/>
              <a:t> učenika!</a:t>
            </a:r>
          </a:p>
          <a:p>
            <a:r>
              <a:rPr lang="hr-HR" dirty="0" smtClean="0"/>
              <a:t>Dokazuju se i vrednuju na osnovi:</a:t>
            </a:r>
          </a:p>
          <a:p>
            <a:pPr lvl="1"/>
            <a:r>
              <a:rPr lang="hr-HR" dirty="0" smtClean="0"/>
              <a:t>provjere posebnih vještina i sposobnosti</a:t>
            </a:r>
          </a:p>
          <a:p>
            <a:pPr lvl="1"/>
            <a:r>
              <a:rPr lang="hr-HR" dirty="0" smtClean="0"/>
              <a:t>postignutih rezultata na natjecanjima u znanju</a:t>
            </a:r>
          </a:p>
          <a:p>
            <a:pPr lvl="1"/>
            <a:r>
              <a:rPr lang="hr-HR" dirty="0" smtClean="0"/>
              <a:t>postignutih rezultata na natjecanjima školskih sportskih društava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DODATNI ELEMENTI VREDNOVANJA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lni oblik">
  <a:themeElements>
    <a:clrScheme name="Valni oblik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lni oblik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lni oblik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968</TotalTime>
  <Words>992</Words>
  <Application>Microsoft Office PowerPoint</Application>
  <PresentationFormat>Prikaz na zaslonu (4:3)</PresentationFormat>
  <Paragraphs>131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26</vt:i4>
      </vt:variant>
    </vt:vector>
  </HeadingPairs>
  <TitlesOfParts>
    <vt:vector size="27" baseType="lpstr">
      <vt:lpstr>Valni oblik</vt:lpstr>
      <vt:lpstr>UPIS U SREDNJU ŠKOLU</vt:lpstr>
      <vt:lpstr>VRSTE SREDNJIH ŠKOLA</vt:lpstr>
      <vt:lpstr>KAKO SE UPISATI?</vt:lpstr>
      <vt:lpstr>Slajd 4</vt:lpstr>
      <vt:lpstr>ZAJEDNIČKI ELEMENTI VREDNOVANJA</vt:lpstr>
      <vt:lpstr>Slajd 6</vt:lpstr>
      <vt:lpstr>Slajd 7</vt:lpstr>
      <vt:lpstr>MINIMALNI BODOVNI PRAG</vt:lpstr>
      <vt:lpstr>DODATNI ELEMENTI VREDNOVANJA</vt:lpstr>
      <vt:lpstr>NATJECANJA IZ ZNANJA</vt:lpstr>
      <vt:lpstr>DRŽAVNA/MEĐUNARODNA NATJECANJA</vt:lpstr>
      <vt:lpstr>SPORTSKA NATJECANJA</vt:lpstr>
      <vt:lpstr>POSEBNI ELEMENTI VREDNOVANJA</vt:lpstr>
      <vt:lpstr>Slajd 14</vt:lpstr>
      <vt:lpstr>Slajd 15</vt:lpstr>
      <vt:lpstr>Slajd 16</vt:lpstr>
      <vt:lpstr>Slajd 17</vt:lpstr>
      <vt:lpstr>ZDRAVSTVENE KONTRAINDIKACIJE</vt:lpstr>
      <vt:lpstr>Strukovne šk. u trajanju do 3 g.</vt:lpstr>
      <vt:lpstr>Vezani obrti</vt:lpstr>
      <vt:lpstr>UPISNI ROKOVI</vt:lpstr>
      <vt:lpstr>Slajd 22</vt:lpstr>
      <vt:lpstr>Slajd 23</vt:lpstr>
      <vt:lpstr>Slajd 24</vt:lpstr>
      <vt:lpstr>Slajd 25</vt:lpstr>
      <vt:lpstr>Slajd 26</vt:lpstr>
    </vt:vector>
  </TitlesOfParts>
  <Company>OS Turnic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UPIS U SREDNJU ŠKOLU</dc:title>
  <dc:creator>Jasna</dc:creator>
  <cp:lastModifiedBy>Jasna</cp:lastModifiedBy>
  <cp:revision>53</cp:revision>
  <dcterms:created xsi:type="dcterms:W3CDTF">2013-12-02T15:58:23Z</dcterms:created>
  <dcterms:modified xsi:type="dcterms:W3CDTF">2014-05-22T16:11:54Z</dcterms:modified>
</cp:coreProperties>
</file>