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75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6" r:id="rId22"/>
    <p:sldId id="283" r:id="rId23"/>
    <p:sldId id="285" r:id="rId24"/>
    <p:sldId id="277" r:id="rId25"/>
    <p:sldId id="278" r:id="rId26"/>
    <p:sldId id="284" r:id="rId27"/>
    <p:sldId id="279" r:id="rId28"/>
    <p:sldId id="280" r:id="rId29"/>
    <p:sldId id="281" r:id="rId30"/>
    <p:sldId id="282" r:id="rId31"/>
    <p:sldId id="286" r:id="rId32"/>
    <p:sldId id="287" r:id="rId33"/>
    <p:sldId id="288" r:id="rId34"/>
    <p:sldId id="289" r:id="rId35"/>
    <p:sldId id="290" r:id="rId36"/>
    <p:sldId id="295" r:id="rId37"/>
    <p:sldId id="296" r:id="rId38"/>
    <p:sldId id="291" r:id="rId39"/>
    <p:sldId id="292" r:id="rId40"/>
    <p:sldId id="293" r:id="rId41"/>
    <p:sldId id="294" r:id="rId42"/>
    <p:sldId id="297" r:id="rId4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33103-72A4-4E7C-B076-96DAC4CF6565}" type="datetimeFigureOut">
              <a:rPr lang="hr-HR" smtClean="0"/>
              <a:pPr/>
              <a:t>29.9.2014.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E32917-E689-4FEA-88F3-9C04BE277E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33103-72A4-4E7C-B076-96DAC4CF6565}" type="datetimeFigureOut">
              <a:rPr lang="hr-HR" smtClean="0"/>
              <a:pPr/>
              <a:t>29.9.2014.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2917-E689-4FEA-88F3-9C04BE277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2E32917-E689-4FEA-88F3-9C04BE277E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33103-72A4-4E7C-B076-96DAC4CF6565}" type="datetimeFigureOut">
              <a:rPr lang="hr-HR" smtClean="0"/>
              <a:pPr/>
              <a:t>29.9.2014.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33103-72A4-4E7C-B076-96DAC4CF6565}" type="datetimeFigureOut">
              <a:rPr lang="hr-HR" smtClean="0"/>
              <a:pPr/>
              <a:t>29.9.2014.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2E32917-E689-4FEA-88F3-9C04BE277E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u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33103-72A4-4E7C-B076-96DAC4CF6565}" type="datetimeFigureOut">
              <a:rPr lang="hr-HR" smtClean="0"/>
              <a:pPr/>
              <a:t>29.9.2014.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E32917-E689-4FEA-88F3-9C04BE277E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C233103-72A4-4E7C-B076-96DAC4CF6565}" type="datetimeFigureOut">
              <a:rPr lang="hr-HR" smtClean="0"/>
              <a:pPr/>
              <a:t>29.9.2014.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2917-E689-4FEA-88F3-9C04BE277E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33103-72A4-4E7C-B076-96DAC4CF6565}" type="datetimeFigureOut">
              <a:rPr lang="hr-HR" smtClean="0"/>
              <a:pPr/>
              <a:t>29.9.2014.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Rezervirano mjesto sadržaja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sadržaja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2E32917-E689-4FEA-88F3-9C04BE277E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33103-72A4-4E7C-B076-96DAC4CF6565}" type="datetimeFigureOut">
              <a:rPr lang="hr-HR" smtClean="0"/>
              <a:pPr/>
              <a:t>29.9.2014.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2E32917-E689-4FEA-88F3-9C04BE277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u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u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33103-72A4-4E7C-B076-96DAC4CF6565}" type="datetimeFigureOut">
              <a:rPr lang="hr-HR" smtClean="0"/>
              <a:pPr/>
              <a:t>29.9.2014.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E32917-E689-4FEA-88F3-9C04BE277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u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zervirano mjesto sadržaja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E32917-E689-4FEA-88F3-9C04BE277E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33103-72A4-4E7C-B076-96DAC4CF6565}" type="datetimeFigureOut">
              <a:rPr lang="hr-HR" smtClean="0"/>
              <a:pPr/>
              <a:t>29.9.2014.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ni povez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2E32917-E689-4FEA-88F3-9C04BE277E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C233103-72A4-4E7C-B076-96DAC4CF6565}" type="datetimeFigureOut">
              <a:rPr lang="hr-HR" smtClean="0"/>
              <a:pPr/>
              <a:t>29.9.2014.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C233103-72A4-4E7C-B076-96DAC4CF6565}" type="datetimeFigureOut">
              <a:rPr lang="hr-HR" smtClean="0"/>
              <a:pPr/>
              <a:t>29.9.2014.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E32917-E689-4FEA-88F3-9C04BE277E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Pripovijetke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Vjenceslav Novak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Prostor, vrijeme, okolnosti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Zagreb</a:t>
            </a:r>
          </a:p>
          <a:p>
            <a:r>
              <a:rPr lang="hr-HR" dirty="0" smtClean="0"/>
              <a:t>kraj 19. i početak 20. st.</a:t>
            </a:r>
          </a:p>
          <a:p>
            <a:r>
              <a:rPr lang="hr-HR" dirty="0" smtClean="0"/>
              <a:t>vrijeme širenja Zagreba, prvih industrija, doseljavanja novog stanovništva</a:t>
            </a:r>
          </a:p>
          <a:p>
            <a:r>
              <a:rPr lang="hr-HR" dirty="0" smtClean="0"/>
              <a:t>bijeda, siromaštvo, zaostalost, zarazne bolesti, nepismenost, alkoholizam </a:t>
            </a:r>
          </a:p>
          <a:p>
            <a:r>
              <a:rPr lang="hr-HR" dirty="0" smtClean="0"/>
              <a:t>ozračje nezadovoljstva, straha od gladi, očaja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Likovi: Jakov </a:t>
            </a:r>
            <a:r>
              <a:rPr lang="hr-HR" dirty="0" err="1" smtClean="0"/>
              <a:t>Kosović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r-H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 - </a:t>
            </a:r>
            <a:r>
              <a:rPr lang="hr-HR" dirty="0" smtClean="0"/>
              <a:t>mlad, inteligentan, dobar đak, matematičar, dobra srca</a:t>
            </a:r>
          </a:p>
          <a:p>
            <a:pPr>
              <a:buNone/>
            </a:pPr>
            <a:r>
              <a:rPr lang="hr-HR" dirty="0" smtClean="0"/>
              <a:t> - ambiciozan, želi se odmaknuti od sela i postići nešto više u životu  </a:t>
            </a:r>
          </a:p>
          <a:p>
            <a:pPr>
              <a:buNone/>
            </a:pPr>
            <a:r>
              <a:rPr lang="hr-HR" dirty="0" smtClean="0"/>
              <a:t> - ostvaruje prijateljstvo s Pavličevićem u kojem pronalazi srodnu dušu</a:t>
            </a:r>
          </a:p>
          <a:p>
            <a:pPr>
              <a:buNone/>
            </a:pPr>
            <a:r>
              <a:rPr lang="hr-HR" dirty="0" smtClean="0"/>
              <a:t> - pun ljubavi i poštovanja prema roditeljima, posebno majci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Pavličević mu </a:t>
            </a:r>
            <a:r>
              <a:rPr lang="hr-HR" i="1" dirty="0" smtClean="0"/>
              <a:t>otvara oči </a:t>
            </a:r>
            <a:r>
              <a:rPr lang="hr-HR" dirty="0" smtClean="0"/>
              <a:t>po pitanju društvene nepravde</a:t>
            </a:r>
          </a:p>
          <a:p>
            <a:r>
              <a:rPr lang="hr-HR" dirty="0" smtClean="0"/>
              <a:t>razočaran kada se osvjedoči o društvenu nepravdu</a:t>
            </a:r>
          </a:p>
          <a:p>
            <a:r>
              <a:rPr lang="hr-HR" dirty="0" smtClean="0"/>
              <a:t>milosrdan, ne osuđuje Artura, nalazi samilosti i za njega</a:t>
            </a:r>
          </a:p>
          <a:p>
            <a:r>
              <a:rPr lang="hr-HR" dirty="0" smtClean="0"/>
              <a:t>u trenutcima gladi i iscrpljenosti sjeća se toplog ognjišta rodnog doma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Artur Krajačić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mladić iz imućne obitelji kojemu su </a:t>
            </a:r>
            <a:r>
              <a:rPr lang="hr-HR" i="1" dirty="0" smtClean="0"/>
              <a:t>sva vrata otvorena</a:t>
            </a:r>
          </a:p>
          <a:p>
            <a:r>
              <a:rPr lang="hr-HR" dirty="0" smtClean="0"/>
              <a:t>dobar i vrijedan đak</a:t>
            </a:r>
          </a:p>
          <a:p>
            <a:r>
              <a:rPr lang="hr-HR" dirty="0" smtClean="0"/>
              <a:t>uživa u svim blagodatima velikoga grada (predavanjima, kazalištima, izlascima)</a:t>
            </a:r>
          </a:p>
          <a:p>
            <a:r>
              <a:rPr lang="hr-HR" dirty="0" smtClean="0"/>
              <a:t>osjeća čežnju za domom</a:t>
            </a:r>
          </a:p>
          <a:p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dobra i milostiva srca, muči ga grižnja savjesti zbog </a:t>
            </a:r>
            <a:r>
              <a:rPr lang="hr-HR" dirty="0" err="1" smtClean="0"/>
              <a:t>Pavličevićevih</a:t>
            </a:r>
            <a:r>
              <a:rPr lang="hr-HR" dirty="0" smtClean="0"/>
              <a:t> riječi</a:t>
            </a:r>
          </a:p>
          <a:p>
            <a:r>
              <a:rPr lang="hr-HR" dirty="0" smtClean="0"/>
              <a:t>odlučuje se suprotstaviti ocu</a:t>
            </a:r>
          </a:p>
          <a:p>
            <a:r>
              <a:rPr lang="hr-HR" dirty="0" smtClean="0"/>
              <a:t>kraj pripovijetke daje naslutiti da će Artur postati, silom prilika, poput oca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Jerko Pavličević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Jakovljev sustanar, teško živi i uglavnom gladuje</a:t>
            </a:r>
          </a:p>
          <a:p>
            <a:r>
              <a:rPr lang="hr-HR" dirty="0" smtClean="0"/>
              <a:t>intelektualac, vizionar, pun je plemenitih ideala</a:t>
            </a:r>
          </a:p>
          <a:p>
            <a:r>
              <a:rPr lang="hr-HR" dirty="0" smtClean="0"/>
              <a:t>čita Bibliju, uzor mu je Isus Krist (na kojega i fizički podsjeća)</a:t>
            </a:r>
          </a:p>
          <a:p>
            <a:r>
              <a:rPr lang="hr-HR" dirty="0" smtClean="0"/>
              <a:t>svjestan je društvene nepravde protiv koje se želi boriti</a:t>
            </a:r>
          </a:p>
          <a:p>
            <a:r>
              <a:rPr lang="hr-HR" dirty="0" smtClean="0"/>
              <a:t>pronalazi humora u svojoj teškoj svakodnevnici</a:t>
            </a:r>
          </a:p>
          <a:p>
            <a:r>
              <a:rPr lang="hr-HR" dirty="0" smtClean="0"/>
              <a:t> pun je duha, hrabri Jakova u najtežim trenutcima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dijeli sve što ima s Jakovom</a:t>
            </a:r>
          </a:p>
          <a:p>
            <a:r>
              <a:rPr lang="hr-HR" dirty="0" smtClean="0"/>
              <a:t>posebno nježne osjećaje gaji prema majci svjestan koliko se žrtvuje radi njega</a:t>
            </a:r>
          </a:p>
          <a:p>
            <a:r>
              <a:rPr lang="hr-HR" dirty="0" smtClean="0"/>
              <a:t>osuđuje Arturovog oca i žestoko napada Artura, želi probuditi njegovu savjest i osvijestiti ga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Jakovljev otac - Arturov otac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Jakovljev otac se ne nada stipendiji te se strpljivo miri sa svojom sudbinom naviknut na udarce života</a:t>
            </a:r>
          </a:p>
          <a:p>
            <a:r>
              <a:rPr lang="hr-HR" dirty="0" smtClean="0"/>
              <a:t>Arturov otac misli da mu sve što ima i pripada, a da sirotinja i ne zaslužuje bolje te ne preispituje svoje postupke; oštro se obrušava na Artura kada ovaj pokuša prepustiti stipendiju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i="1" dirty="0" smtClean="0"/>
              <a:t>Činilo se Jakovu da gleda svoga više od skrbi i nevolje nego od starosti pognutoga oca u šupljim opancima, u platnenim gaćama, u otrcanoj platnenoj maji skrpanoj suknenim krpama, pod iznošenom vojničkom kabanicom i pustenim </a:t>
            </a:r>
            <a:r>
              <a:rPr lang="hr-HR" i="1" dirty="0" err="1" smtClean="0"/>
              <a:t>škriljakom</a:t>
            </a:r>
            <a:r>
              <a:rPr lang="hr-HR" i="1" dirty="0" smtClean="0"/>
              <a:t> što ga je kupio još negdje pred osam godina kad se posljednje dijete krstilo - gleda ga takova, a pored njega stoji Arturov otac, ugojen gospodin, načelnik grada, u odijelu francuskog kroja, s teškim zlatnim lancem na </a:t>
            </a:r>
            <a:r>
              <a:rPr lang="hr-HR" i="1" dirty="0" err="1" smtClean="0"/>
              <a:t>prisluku</a:t>
            </a:r>
            <a:r>
              <a:rPr lang="hr-HR" i="1" dirty="0" smtClean="0"/>
              <a:t> i s punim prstima </a:t>
            </a:r>
            <a:r>
              <a:rPr lang="hr-HR" i="1" dirty="0" err="1" smtClean="0"/>
              <a:t>prstenja..</a:t>
            </a:r>
            <a:r>
              <a:rPr lang="hr-HR" i="1" dirty="0" smtClean="0"/>
              <a:t>. Gleda ih obojicu: njegov otac s tvrdim crtama lica pružio je na </a:t>
            </a:r>
            <a:r>
              <a:rPr lang="hr-HR" i="1" dirty="0" err="1" smtClean="0"/>
              <a:t>ponuku</a:t>
            </a:r>
            <a:r>
              <a:rPr lang="hr-HR" i="1" dirty="0" smtClean="0"/>
              <a:t> sinovlju svoju žilavu ruku onamo gdje dijele potporu - a uza nj je pružio i Arturov otac svoju bijelu, fino ugojenu ruku, i oba, posežući za istom milostinjom, mole: - Udijelite meni!</a:t>
            </a:r>
            <a:endParaRPr lang="hr-H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Jezik i stil svih triju pripovjedaka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priličan broj arhaizama (zastarjelih riječi)</a:t>
            </a:r>
          </a:p>
          <a:p>
            <a:r>
              <a:rPr lang="hr-HR" dirty="0" smtClean="0"/>
              <a:t>jednostavan rječnik, prevladavaju riječi iz radničkoga okruženja, rečenica je često neuglađena poput teškoga života samih likova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Vjenceslav Novak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1700808"/>
            <a:ext cx="2664296" cy="351490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Nezasitnost i bijeda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Vrsta djela</a:t>
            </a:r>
          </a:p>
          <a:p>
            <a:pPr>
              <a:buNone/>
            </a:pPr>
            <a:r>
              <a:rPr lang="hr-HR" dirty="0" smtClean="0"/>
              <a:t>- socijalna pripovijetka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Tema djela</a:t>
            </a:r>
          </a:p>
          <a:p>
            <a:r>
              <a:rPr lang="hr-HR" dirty="0" smtClean="0"/>
              <a:t>školovanje i bolovanje studenta Đure</a:t>
            </a:r>
          </a:p>
          <a:p>
            <a:r>
              <a:rPr lang="hr-HR" dirty="0" smtClean="0"/>
              <a:t>bijeda i siromaštvo đaka i radnika u gradu</a:t>
            </a:r>
          </a:p>
          <a:p>
            <a:r>
              <a:rPr lang="hr-HR" dirty="0" smtClean="0"/>
              <a:t>gradski život na prijelazu 19. u 20. st. - bijeda, siromaštvo, zarazne bolesti (tuberkuloza) i smrt</a:t>
            </a:r>
          </a:p>
          <a:p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Problemsko-idejni sloj djela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nepravedno dodjeljivanje stipendija bogatim učenicima</a:t>
            </a:r>
          </a:p>
          <a:p>
            <a:r>
              <a:rPr lang="hr-HR" dirty="0" smtClean="0"/>
              <a:t>sirotinja nema pravo na adekvatno obrazovanje i zdravstvenu skrb </a:t>
            </a:r>
          </a:p>
          <a:p>
            <a:r>
              <a:rPr lang="hr-HR" dirty="0" smtClean="0"/>
              <a:t>sirotinja se ne usudi tražiti svoja prava, a bogataši smatraju da im sva prava i povlastice pripadaju</a:t>
            </a:r>
          </a:p>
          <a:p>
            <a:r>
              <a:rPr lang="hr-HR" dirty="0" smtClean="0"/>
              <a:t>licemjerje bogataša (žale </a:t>
            </a:r>
            <a:r>
              <a:rPr lang="hr-HR" dirty="0" err="1" smtClean="0"/>
              <a:t>Đurinu</a:t>
            </a:r>
            <a:r>
              <a:rPr lang="hr-HR" dirty="0" smtClean="0"/>
              <a:t> majku, ali joj ne žele pomoći, smatraju da sirotinja nije sposobna ni voljeti ni tugovati kao bogataši)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 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i="1" dirty="0" smtClean="0"/>
              <a:t>Da je svaki od ovih savjetnika, od kojih mnogi i vrlo imućni bijahu, samo malen darak pružio u ime onoga što savjetuje, mogla bi bila udova mati poslati sina i u gorski kraj i k moru. Ljudi su darežljivi sa svojim savjetima, koji često puta samo ogorče onoga komu ih podjeljuju. A da su samo sićušni dio darežljivi s novcem, koliko sa savjetima, nestalo bi po bijede sa svijeta. </a:t>
            </a:r>
            <a:r>
              <a:rPr lang="hr-HR" dirty="0" smtClean="0"/>
              <a:t>(str. 53.)</a:t>
            </a:r>
            <a:endParaRPr lang="hr-H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i="1" dirty="0" smtClean="0"/>
              <a:t>Ne smijete si opet utvarati da ona bogzna koliko trpi. Ovakva </a:t>
            </a:r>
            <a:r>
              <a:rPr lang="hr-HR" i="1" dirty="0" err="1" smtClean="0"/>
              <a:t>ubogarija</a:t>
            </a:r>
            <a:r>
              <a:rPr lang="hr-HR" i="1" dirty="0" smtClean="0"/>
              <a:t> naučena je od ranih nogu na svako zlo, pa otvrdne i pretrpjet će vam svega. Valjda je to kod nas koja…</a:t>
            </a:r>
            <a:endParaRPr lang="hr-H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žrtva majke udovice koja čini nemoguće kako bi nahranila i obrazovala svoj dijete</a:t>
            </a:r>
          </a:p>
          <a:p>
            <a:r>
              <a:rPr lang="hr-HR" dirty="0" smtClean="0"/>
              <a:t>problem alkoholizma među sirotinjom (</a:t>
            </a:r>
            <a:r>
              <a:rPr lang="hr-HR" dirty="0" err="1" smtClean="0"/>
              <a:t>Đurin</a:t>
            </a:r>
            <a:r>
              <a:rPr lang="hr-HR" dirty="0" smtClean="0"/>
              <a:t> otac)</a:t>
            </a:r>
          </a:p>
          <a:p>
            <a:r>
              <a:rPr lang="hr-HR" dirty="0" smtClean="0"/>
              <a:t>problem tuberkuloze kao ‘’sijača smrti’’</a:t>
            </a:r>
          </a:p>
          <a:p>
            <a:r>
              <a:rPr lang="hr-HR" dirty="0" smtClean="0"/>
              <a:t>pesimističan (fatalistički) doživljaj stvarnosti – bogati su osuđeni na uspjeh, a siromašni na neuspjeh </a:t>
            </a:r>
          </a:p>
          <a:p>
            <a:pPr>
              <a:buNone/>
            </a:pPr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Đuro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 - dobar, pametan, veseo, brižan, naivan</a:t>
            </a:r>
          </a:p>
          <a:p>
            <a:pPr>
              <a:buNone/>
            </a:pPr>
            <a:r>
              <a:rPr lang="hr-HR" dirty="0" smtClean="0"/>
              <a:t> - voli majku, ne želi je ražalostiti </a:t>
            </a:r>
          </a:p>
          <a:p>
            <a:pPr>
              <a:buNone/>
            </a:pPr>
            <a:r>
              <a:rPr lang="hr-HR" dirty="0" smtClean="0"/>
              <a:t> - željan znanja i učenja </a:t>
            </a:r>
          </a:p>
          <a:p>
            <a:pPr>
              <a:buNone/>
            </a:pPr>
            <a:r>
              <a:rPr lang="hr-HR" dirty="0" smtClean="0"/>
              <a:t> - skroman (ne želi da se majka drugima hvali radi njegovih dobrih ocjena) </a:t>
            </a:r>
          </a:p>
          <a:p>
            <a:pPr>
              <a:buNone/>
            </a:pPr>
            <a:r>
              <a:rPr lang="hr-HR" dirty="0" smtClean="0"/>
              <a:t> - </a:t>
            </a:r>
            <a:r>
              <a:rPr lang="hr-HR" dirty="0" err="1" smtClean="0"/>
              <a:t>perfekcionist</a:t>
            </a:r>
            <a:r>
              <a:rPr lang="hr-HR" dirty="0" smtClean="0"/>
              <a:t> (želi sve najbolje ocjene)</a:t>
            </a:r>
          </a:p>
          <a:p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i="1" dirty="0" smtClean="0"/>
              <a:t>On nije nikada pomišljao koliko ljubi svoju majku; ona večernja molitva, u kojoj je spominjaše, bila je samo dužnost. Ali u ovakvim zgodama ćutio bi živo da ga ova jedina žena nosi svega na svom srcu i u svakoj iskrici svoga života; ćutio bi one neraskidive veze što ih spajaju u dva bića s jednakim željama o međusobnoj sreći…</a:t>
            </a:r>
            <a:endParaRPr lang="hr-H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err="1" smtClean="0"/>
              <a:t>Đurina</a:t>
            </a:r>
            <a:r>
              <a:rPr lang="hr-HR" dirty="0" smtClean="0"/>
              <a:t> majka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- požrtvovna, milostiva (ne želi naplatiti od sirotinje)</a:t>
            </a:r>
          </a:p>
          <a:p>
            <a:pPr>
              <a:buNone/>
            </a:pPr>
            <a:r>
              <a:rPr lang="hr-HR" dirty="0" smtClean="0"/>
              <a:t> - svjesna je društvene nepravde, ali neobrazovana</a:t>
            </a:r>
          </a:p>
          <a:p>
            <a:pPr>
              <a:buNone/>
            </a:pPr>
            <a:r>
              <a:rPr lang="hr-HR" dirty="0" smtClean="0"/>
              <a:t> - svjesna je da joj sin ima sposobnosti i priželjkuje mu svijetlu budućnost (oficira ili svećenika)</a:t>
            </a:r>
          </a:p>
          <a:p>
            <a:pPr>
              <a:buNone/>
            </a:pPr>
            <a:r>
              <a:rPr lang="hr-HR" dirty="0" smtClean="0"/>
              <a:t> -  voli sina, brine se za njega, bdije nad njim</a:t>
            </a:r>
          </a:p>
          <a:p>
            <a:pPr>
              <a:buNone/>
            </a:pPr>
            <a:r>
              <a:rPr lang="hr-HR" dirty="0" smtClean="0"/>
              <a:t> - skrbi mu za knjige i odijelo, odlazi s njim tražiti stan u Zagreb</a:t>
            </a:r>
          </a:p>
          <a:p>
            <a:pPr>
              <a:buNone/>
            </a:pPr>
            <a:r>
              <a:rPr lang="hr-HR" dirty="0" smtClean="0"/>
              <a:t> - tuguje u tišini nakon njegove smrti s neizmjernim bolom u srcu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r-HR" i="1" dirty="0" smtClean="0"/>
              <a:t>Ali mati je na ovo mislila, i te misli mnogi je put </a:t>
            </a:r>
            <a:r>
              <a:rPr lang="hr-HR" i="1" dirty="0" err="1" smtClean="0"/>
              <a:t>razbodriše</a:t>
            </a:r>
            <a:r>
              <a:rPr lang="hr-HR" i="1" dirty="0" smtClean="0"/>
              <a:t> sred noći kad joj je trudno tijelo trebalo jošte najslađeg sna. Ovako ga je uza se prehranjivala, knjige, a gdjekad i po koji komad odijela, dobio bi u školi. Ali kako onda kad bude trebalo plaćati stan, hranu, knjige i odijelo – a čime?</a:t>
            </a:r>
          </a:p>
          <a:p>
            <a:r>
              <a:rPr lang="hr-HR" i="1" dirty="0" smtClean="0"/>
              <a:t>I nakon trudnih kombinacija izračuna da bi ipak, ako uskrati sebi ovo i ono, mogla mjesečno otkinuti kojih deset ili dvadeset forinta. Ah, neka mu ih, jer tko bi mu, zaboga, mogao uskratiti tu želju za naukom, kad u njoj živi sav. </a:t>
            </a:r>
            <a:r>
              <a:rPr lang="hr-HR" dirty="0" smtClean="0"/>
              <a:t>(45. str.)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r-HR" i="1" dirty="0" smtClean="0"/>
              <a:t>Premda je </a:t>
            </a:r>
            <a:r>
              <a:rPr lang="hr-HR" i="1" dirty="0" err="1" smtClean="0"/>
              <a:t>stipendij</a:t>
            </a:r>
            <a:r>
              <a:rPr lang="hr-HR" i="1" dirty="0" smtClean="0"/>
              <a:t> bio raspisan za siromašna i dobra učenika ove općine, opet ga je dobio učenik koji nije bio ni siromašan ni dobar. Sinu udove pralje pripadahu oba pridjeva, pa mu vratiše molbu. – Pa mati se nije puno tužila na ovo. Siromašni i neuki puk ne poznaje svojih prava, pa će slegnuti ramenima kada mu ih mimoiđu, osobito s gospodske strane. A ni u javnost ne iznosi se rado </a:t>
            </a:r>
            <a:r>
              <a:rPr lang="hr-HR" i="1" dirty="0" err="1" smtClean="0"/>
              <a:t>ovakovo</a:t>
            </a:r>
            <a:r>
              <a:rPr lang="hr-HR" i="1" dirty="0" smtClean="0"/>
              <a:t> što; barem ne radi same stvari (svatko se boji zamjere!) nego najviše ako je bila posrijedi osobna ili politička mržnja.</a:t>
            </a:r>
            <a:endParaRPr lang="hr-H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Vjenceslav Novak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r</a:t>
            </a:r>
            <a:r>
              <a:rPr lang="hr-HR" dirty="0" smtClean="0"/>
              <a:t>ođen 1859. g. u Senju</a:t>
            </a:r>
          </a:p>
          <a:p>
            <a:r>
              <a:rPr lang="hr-HR" dirty="0"/>
              <a:t>g</a:t>
            </a:r>
            <a:r>
              <a:rPr lang="hr-HR" dirty="0" smtClean="0"/>
              <a:t>imnaziju pohađao u Senju i Gospiću </a:t>
            </a:r>
          </a:p>
          <a:p>
            <a:r>
              <a:rPr lang="hr-HR" dirty="0"/>
              <a:t>u</a:t>
            </a:r>
            <a:r>
              <a:rPr lang="hr-HR" dirty="0" smtClean="0"/>
              <a:t>čiteljsku školu pohađao u Zagrebu, muzičke studije u Pragu</a:t>
            </a:r>
          </a:p>
          <a:p>
            <a:r>
              <a:rPr lang="hr-HR" dirty="0"/>
              <a:t>u</a:t>
            </a:r>
            <a:r>
              <a:rPr lang="hr-HR" dirty="0" smtClean="0"/>
              <a:t> svojim djelima slika probleme društvenih nepravdi i nevolja koje pogađaju seljake, sirotinju, siromašne intelektualce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i="1" dirty="0" smtClean="0"/>
              <a:t>Kad je na nebu planula prva zvijezda i grobljem nastao mir, prene se sirota mati. Sad joj se vratila svijest, a sa sviješću nedogledna njezina tuga i bol. Čas je grlila križ, a onda ukopa prste u vlažnu zemlju, nasloni na grob lice i jecaše tiho i bez nade: “Đurica…moja srećo…”</a:t>
            </a:r>
            <a:endParaRPr lang="hr-H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 velegradskog podzemlja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socijalna pripovijetka</a:t>
            </a:r>
          </a:p>
          <a:p>
            <a:r>
              <a:rPr lang="hr-HR" dirty="0" smtClean="0"/>
              <a:t>uokvirena pripovijetka ili pripovijetka s okvirom</a:t>
            </a:r>
          </a:p>
          <a:p>
            <a:pPr>
              <a:buNone/>
            </a:pPr>
            <a:r>
              <a:rPr lang="hr-HR" dirty="0" smtClean="0"/>
              <a:t>( pripovijetka započinje i završava s </a:t>
            </a:r>
            <a:r>
              <a:rPr lang="hr-HR" dirty="0" err="1" smtClean="0"/>
              <a:t>Mikom</a:t>
            </a:r>
            <a:r>
              <a:rPr lang="hr-HR" dirty="0" smtClean="0"/>
              <a:t> na klupi)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Tema pripovijetke i glavne ideje u djelu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r-HR" dirty="0" smtClean="0"/>
              <a:t>težak život radnika i pijančevanje koje dovodi do zločina, bijeda i neimaština njihovih obitelji te surovost života</a:t>
            </a:r>
          </a:p>
          <a:p>
            <a:pPr>
              <a:buFontTx/>
              <a:buChar char="-"/>
            </a:pPr>
            <a:r>
              <a:rPr lang="hr-HR" dirty="0" smtClean="0"/>
              <a:t>siromašnim piljarima (</a:t>
            </a:r>
            <a:r>
              <a:rPr lang="hr-HR" dirty="0" err="1" smtClean="0"/>
              <a:t>Miki</a:t>
            </a:r>
            <a:r>
              <a:rPr lang="hr-HR" dirty="0" smtClean="0"/>
              <a:t> i </a:t>
            </a:r>
            <a:r>
              <a:rPr lang="hr-HR" dirty="0" err="1" smtClean="0"/>
              <a:t>Jankiću</a:t>
            </a:r>
            <a:r>
              <a:rPr lang="hr-HR" dirty="0" smtClean="0"/>
              <a:t>) </a:t>
            </a:r>
            <a:r>
              <a:rPr lang="hr-HR" dirty="0" err="1" smtClean="0"/>
              <a:t>suprostavljen</a:t>
            </a:r>
            <a:r>
              <a:rPr lang="hr-HR" dirty="0" smtClean="0"/>
              <a:t> je sloj bogatijih građana (gospodina iz gostionice i </a:t>
            </a:r>
            <a:r>
              <a:rPr lang="hr-HR" dirty="0" err="1" smtClean="0"/>
              <a:t>Mikinog</a:t>
            </a:r>
            <a:r>
              <a:rPr lang="hr-HR" dirty="0" smtClean="0"/>
              <a:t> susjeda) koji svojim ponašanjem još više produbljuju jaz između društvenih slojeva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r-HR" dirty="0" smtClean="0"/>
              <a:t>problem nezaposlenosti, alkoholizma, nasilja u obitelji i zločina</a:t>
            </a:r>
          </a:p>
          <a:p>
            <a:pPr>
              <a:buFontTx/>
              <a:buChar char="-"/>
            </a:pPr>
            <a:r>
              <a:rPr lang="hr-HR" dirty="0" smtClean="0"/>
              <a:t>bijeda radnika izaziva teške posljedice 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Likovi: </a:t>
            </a:r>
            <a:r>
              <a:rPr lang="hr-HR" dirty="0" err="1" smtClean="0"/>
              <a:t>Mika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radnik, pilar, slabo obrazovan</a:t>
            </a:r>
          </a:p>
          <a:p>
            <a:r>
              <a:rPr lang="hr-HR" dirty="0" smtClean="0"/>
              <a:t>kako bi zaboravio svakodnevne teškoće i probleme, bijeg pronalazi u piću</a:t>
            </a:r>
          </a:p>
          <a:p>
            <a:r>
              <a:rPr lang="hr-HR" dirty="0" smtClean="0"/>
              <a:t>alkohol ga čini agresivnim pa često pribjegava nasilju</a:t>
            </a:r>
          </a:p>
          <a:p>
            <a:r>
              <a:rPr lang="hr-HR" dirty="0" smtClean="0"/>
              <a:t>u duši je </a:t>
            </a:r>
            <a:r>
              <a:rPr lang="hr-HR" dirty="0" err="1" smtClean="0"/>
              <a:t>Mika</a:t>
            </a:r>
            <a:r>
              <a:rPr lang="hr-HR" dirty="0" smtClean="0"/>
              <a:t> nježan čovjek koji se bori za svakodnevni opstanak svoje obitelji</a:t>
            </a:r>
          </a:p>
          <a:p>
            <a:r>
              <a:rPr lang="hr-HR" dirty="0" smtClean="0"/>
              <a:t>svjestan je svoje mane, ali nema snage ni sposobnosti othrvati joj se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voli svoju obitelj, no nikad ne pokazuje osjećaje, smatra to nepriličnim</a:t>
            </a:r>
          </a:p>
          <a:p>
            <a:r>
              <a:rPr lang="hr-HR" dirty="0" err="1" smtClean="0"/>
              <a:t>Mika</a:t>
            </a:r>
            <a:r>
              <a:rPr lang="hr-HR" dirty="0" smtClean="0"/>
              <a:t> je i sam žrtva nasilnog i prijekog oca</a:t>
            </a:r>
          </a:p>
          <a:p>
            <a:r>
              <a:rPr lang="hr-HR" dirty="0" smtClean="0"/>
              <a:t>bijeda i alkoholizam dovode ga do zločina </a:t>
            </a:r>
          </a:p>
          <a:p>
            <a:r>
              <a:rPr lang="hr-HR" dirty="0" smtClean="0"/>
              <a:t>ubio je vlastitu kćer</a:t>
            </a:r>
          </a:p>
          <a:p>
            <a:r>
              <a:rPr lang="hr-HR" dirty="0" smtClean="0"/>
              <a:t> trijezan zgrožen je grižnjom i stidom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i="1" dirty="0" smtClean="0"/>
              <a:t>I što su neki radnici i žene molile da pusti </a:t>
            </a:r>
            <a:r>
              <a:rPr lang="hr-HR" i="1" dirty="0" err="1" smtClean="0"/>
              <a:t>Miku</a:t>
            </a:r>
            <a:r>
              <a:rPr lang="hr-HR" i="1" dirty="0" smtClean="0"/>
              <a:t>, to je otac jače udarao kao da hoće da se pohvali kako on postupa sa svojom djecom.</a:t>
            </a:r>
          </a:p>
          <a:p>
            <a:endParaRPr lang="hr-HR" i="1" dirty="0" smtClean="0"/>
          </a:p>
          <a:p>
            <a:r>
              <a:rPr lang="hr-HR" i="1" dirty="0" smtClean="0"/>
              <a:t>Htio je da je zovne, ali tome se opro u njem onaj čovjek koji nije dao ni sada da se pred ženom prizna grešnikom koji je upoznao svoju krivnju i kaje se za nju.</a:t>
            </a:r>
          </a:p>
          <a:p>
            <a:endParaRPr lang="hr-HR" i="1" dirty="0" smtClean="0"/>
          </a:p>
          <a:p>
            <a:r>
              <a:rPr lang="hr-HR" i="1" dirty="0" smtClean="0"/>
              <a:t>Surov sam, dašto da sam surov…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i="1" dirty="0" smtClean="0"/>
              <a:t>Zar smo mi okuženi ako smo siromašni? …</a:t>
            </a:r>
          </a:p>
          <a:p>
            <a:r>
              <a:rPr lang="hr-HR" i="1" dirty="0" smtClean="0"/>
              <a:t>Odnio vrag i siromaštvo! Svi govore i uče da siromaštvo nije sramota, a bježe od tebe kad si siromašan, da ti je oko srca i gore nego da si sramotan…</a:t>
            </a:r>
          </a:p>
          <a:p>
            <a:r>
              <a:rPr lang="hr-HR" dirty="0" smtClean="0"/>
              <a:t>…</a:t>
            </a:r>
            <a:r>
              <a:rPr lang="hr-HR" i="1" dirty="0" smtClean="0"/>
              <a:t>sad mu se najednom učinilo da je sasvim prirodno što su se gornji stanari iz svjetla sa strahom i s odvratnošću bojali doći u doticaj bilo s čime iz njegova tamnoga, neveseloga i </a:t>
            </a:r>
            <a:r>
              <a:rPr lang="hr-HR" i="1" dirty="0" err="1" smtClean="0"/>
              <a:t>sveđ</a:t>
            </a:r>
            <a:r>
              <a:rPr lang="hr-HR" i="1" dirty="0" smtClean="0"/>
              <a:t> vlagom zaudarajućeg stana</a:t>
            </a:r>
            <a:r>
              <a:rPr lang="hr-HR" dirty="0" smtClean="0"/>
              <a:t>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Ambijent i atmosfera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ambijent u kojem je smještena radnja je mračan, taman, vlažan ili zadimljen (gostionica) </a:t>
            </a:r>
          </a:p>
          <a:p>
            <a:r>
              <a:rPr lang="hr-HR" dirty="0" smtClean="0"/>
              <a:t>atmosfera je to očaja, nezadovoljstva, straha od gladi, bojazni za budućnost 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Jankić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u svemu sličan </a:t>
            </a:r>
            <a:r>
              <a:rPr lang="hr-HR" dirty="0" err="1" smtClean="0"/>
              <a:t>Miki</a:t>
            </a:r>
            <a:r>
              <a:rPr lang="hr-HR" dirty="0" smtClean="0"/>
              <a:t> (brojna obitelj, alkohol, svađe sa ženom …)</a:t>
            </a:r>
          </a:p>
          <a:p>
            <a:r>
              <a:rPr lang="hr-HR" dirty="0" smtClean="0"/>
              <a:t>kroz lik </a:t>
            </a:r>
            <a:r>
              <a:rPr lang="hr-HR" dirty="0" err="1" smtClean="0"/>
              <a:t>Jankića</a:t>
            </a:r>
            <a:r>
              <a:rPr lang="hr-HR" dirty="0" smtClean="0"/>
              <a:t> pisac nam otkriva život najsiromašnijeg sloja ondašnjeg stanovništva – neukih, nezaštićenih radnika te njihove poglede na život</a:t>
            </a:r>
          </a:p>
          <a:p>
            <a:r>
              <a:rPr lang="hr-HR" dirty="0" smtClean="0"/>
              <a:t>ni </a:t>
            </a:r>
            <a:r>
              <a:rPr lang="hr-HR" dirty="0" err="1" smtClean="0"/>
              <a:t>Jankić</a:t>
            </a:r>
            <a:r>
              <a:rPr lang="hr-HR" dirty="0" smtClean="0"/>
              <a:t> </a:t>
            </a:r>
            <a:r>
              <a:rPr lang="hr-HR" dirty="0" err="1" smtClean="0"/>
              <a:t>ni</a:t>
            </a:r>
            <a:r>
              <a:rPr lang="hr-HR" dirty="0" smtClean="0"/>
              <a:t> </a:t>
            </a:r>
            <a:r>
              <a:rPr lang="hr-HR" dirty="0" err="1" smtClean="0"/>
              <a:t>Mika</a:t>
            </a:r>
            <a:r>
              <a:rPr lang="hr-HR" dirty="0" smtClean="0"/>
              <a:t> ne razumiju prave uzroke svoga siromaštva: prenaseljenost gradova i nezainteresiranost države za probleme sirotinje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Poznatija djela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Posljednji </a:t>
            </a:r>
            <a:r>
              <a:rPr lang="hr-HR" dirty="0" err="1" smtClean="0"/>
              <a:t>Stipančići</a:t>
            </a:r>
            <a:r>
              <a:rPr lang="hr-HR" dirty="0" smtClean="0"/>
              <a:t>, </a:t>
            </a:r>
          </a:p>
          <a:p>
            <a:pPr>
              <a:buNone/>
            </a:pPr>
            <a:r>
              <a:rPr lang="hr-HR" dirty="0" smtClean="0"/>
              <a:t>Tito </a:t>
            </a:r>
            <a:r>
              <a:rPr lang="hr-HR" dirty="0" err="1" smtClean="0"/>
              <a:t>Dorčić</a:t>
            </a:r>
            <a:r>
              <a:rPr lang="hr-HR" dirty="0" smtClean="0"/>
              <a:t>, </a:t>
            </a:r>
          </a:p>
          <a:p>
            <a:pPr>
              <a:buNone/>
            </a:pPr>
            <a:r>
              <a:rPr lang="hr-HR" dirty="0" smtClean="0"/>
              <a:t>Iz velegradskog podzemlja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i="1" dirty="0" smtClean="0"/>
              <a:t>A što on miješa sebe s nama! Ja sam danas u podne bio u njegovoj kuhinji, a s ognjišta se puši i širi svakojaki miris. Njegova je gospođa došla u kuhinju i dala kuharici bocu vina da je stavi u mlaku vodu jer da je vino hladno… A </a:t>
            </a:r>
            <a:r>
              <a:rPr lang="hr-HR" i="1" dirty="0" err="1" smtClean="0"/>
              <a:t>jai</a:t>
            </a:r>
            <a:r>
              <a:rPr lang="hr-HR" i="1" dirty="0" smtClean="0"/>
              <a:t> ti smo, </a:t>
            </a:r>
            <a:r>
              <a:rPr lang="hr-HR" i="1" dirty="0" err="1" smtClean="0"/>
              <a:t>Mika</a:t>
            </a:r>
            <a:r>
              <a:rPr lang="hr-HR" i="1" dirty="0" smtClean="0"/>
              <a:t>, od jutros raspilili, rascijepali i poslagali hvat cjepanica, a založili smo u podne svaki komad suhog kruha.</a:t>
            </a:r>
            <a:endParaRPr lang="hr-H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Lucija (</a:t>
            </a:r>
            <a:r>
              <a:rPr lang="hr-HR" dirty="0" err="1" smtClean="0"/>
              <a:t>Mikina</a:t>
            </a:r>
            <a:r>
              <a:rPr lang="hr-HR" dirty="0" smtClean="0"/>
              <a:t> žena)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patnica, žrtva</a:t>
            </a:r>
          </a:p>
          <a:p>
            <a:r>
              <a:rPr lang="hr-HR" dirty="0" smtClean="0"/>
              <a:t>odlučna da sačuva obitelj</a:t>
            </a:r>
          </a:p>
          <a:p>
            <a:r>
              <a:rPr lang="hr-HR" dirty="0" smtClean="0"/>
              <a:t>pokušava utjecati na muža da bude odgovorniji prema obitelji (to čini vikom i kritiziranjem), no kada ga vidi na klupi shvaća njegov očaj, pruža mu potporu, tješi ga i vraća mu nadu u život prevladavajući bol za izgubljenim djetetom</a:t>
            </a:r>
          </a:p>
          <a:p>
            <a:r>
              <a:rPr lang="hr-HR" dirty="0" smtClean="0"/>
              <a:t>snažna majka i supruga, ali se miri sa sudbinom i prihvaća je jer vjeruje da se ona ne da promijeniti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hr-HR" i="1" dirty="0" smtClean="0"/>
              <a:t>Ubio si dijete! Gori si od psa! Pas čuva svoje štene, a ti si ono siroče izbio na mrtvo ime. ..Divljače! </a:t>
            </a:r>
            <a:r>
              <a:rPr lang="hr-HR" i="1" dirty="0" err="1" smtClean="0"/>
              <a:t>Pogledajder</a:t>
            </a:r>
            <a:r>
              <a:rPr lang="hr-HR" i="1" dirty="0" smtClean="0"/>
              <a:t> je samo. Treba da vidiš svoje djelo. Ali što je to tebi, kad srca nemaš! Surov si kao konj.</a:t>
            </a:r>
          </a:p>
          <a:p>
            <a:r>
              <a:rPr lang="hr-HR" i="1" dirty="0" smtClean="0"/>
              <a:t>Ja, </a:t>
            </a:r>
            <a:r>
              <a:rPr lang="hr-HR" i="1" dirty="0" err="1" smtClean="0"/>
              <a:t>Mika</a:t>
            </a:r>
            <a:r>
              <a:rPr lang="hr-HR" i="1" dirty="0" smtClean="0"/>
              <a:t>, bez tebe ne idem. Jer ja tebe poznam. Dobar si ti čovjek…ti skrbiš za svoju djecu… Evici sam našla u krevetu škatulju bombona pa sam pomislila: Evo kako on nju voli i misli na nju… Dobar si ti, ali za piće nisi. Tebi piće uzme pamet, pa ne znaš što radiš… Dođi, </a:t>
            </a:r>
            <a:r>
              <a:rPr lang="hr-HR" i="1" dirty="0" err="1" smtClean="0"/>
              <a:t>Mika</a:t>
            </a:r>
            <a:r>
              <a:rPr lang="hr-HR" i="1" dirty="0" smtClean="0"/>
              <a:t> moj, dođi… Bit će nam svima lakše kad ti budeš s nama, a i tebi će biti lakše, vidjet ćeš.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 glib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Vrsta djela:</a:t>
            </a:r>
          </a:p>
          <a:p>
            <a:r>
              <a:rPr lang="hr-HR" dirty="0" smtClean="0"/>
              <a:t>pripovijetka</a:t>
            </a:r>
          </a:p>
          <a:p>
            <a:r>
              <a:rPr lang="hr-HR" dirty="0" smtClean="0"/>
              <a:t>pisac na realističan način progovara o društvenim problemima</a:t>
            </a:r>
          </a:p>
          <a:p>
            <a:r>
              <a:rPr lang="hr-HR" dirty="0" smtClean="0"/>
              <a:t>u pripovijetki pratimo kako glavni likovi proživljavaju svoje nedaće pa kažemo da je ona socijalno-psihološka </a:t>
            </a:r>
          </a:p>
          <a:p>
            <a:r>
              <a:rPr lang="hr-HR" dirty="0" smtClean="0"/>
              <a:t>navodi nas da iskreno suosjećamo s likovima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Tema djela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školovanje mladoga Ličanina Jakova </a:t>
            </a:r>
            <a:r>
              <a:rPr lang="hr-HR" dirty="0" err="1" smtClean="0"/>
              <a:t>Kosovića</a:t>
            </a:r>
            <a:r>
              <a:rPr lang="hr-HR" dirty="0" smtClean="0"/>
              <a:t>, njegov odlazak u Zagreb i iščekivanje stipendije</a:t>
            </a:r>
          </a:p>
          <a:p>
            <a:r>
              <a:rPr lang="hr-HR" dirty="0" smtClean="0"/>
              <a:t>siromaštvo i društvena nepravda prema seoskim đacima skromna porijekla</a:t>
            </a:r>
          </a:p>
          <a:p>
            <a:r>
              <a:rPr lang="hr-HR" dirty="0" smtClean="0"/>
              <a:t>korupcija, pogodovanje bogatima i njihova povlaštenost u društvu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Idejni sloj djela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svojim beskrupuloznim i bahatim ponašanjem bogataši još više produbljuju netrpeljivost između ta dva društvena sloja</a:t>
            </a:r>
          </a:p>
          <a:p>
            <a:r>
              <a:rPr lang="hr-HR" dirty="0" smtClean="0"/>
              <a:t>pisac upućuje kritiku društvu</a:t>
            </a:r>
          </a:p>
          <a:p>
            <a:r>
              <a:rPr lang="hr-HR" dirty="0" smtClean="0"/>
              <a:t>kroz lik Pavličevića posebno kritizira lažni kršćanski moral (ljude koji idu na Misu i slušaju Evanđelje, ali ne žive po njemu)</a:t>
            </a:r>
          </a:p>
          <a:p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prisutno je pesimistično viđenje društvene stvarnosti</a:t>
            </a:r>
          </a:p>
          <a:p>
            <a:r>
              <a:rPr lang="hr-HR" dirty="0" smtClean="0"/>
              <a:t>čini se da su društveni slojevi nepomirljivi jer nam Novak ne ostavlja velike nade u to da će Artur postati bolji čovjek od svoga oca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Kompozicija pripovijetke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err="1" smtClean="0"/>
              <a:t>tzv</a:t>
            </a:r>
            <a:r>
              <a:rPr lang="hr-HR" dirty="0" smtClean="0"/>
              <a:t>. </a:t>
            </a:r>
            <a:r>
              <a:rPr lang="hr-HR" i="1" dirty="0" smtClean="0"/>
              <a:t>uokvirena pripovijetka</a:t>
            </a:r>
          </a:p>
          <a:p>
            <a:r>
              <a:rPr lang="hr-HR" dirty="0" smtClean="0"/>
              <a:t>na samom početku pratimo lik Artura kroz čiju priču upoznajemo Jakova da bi pripovijetka na kraju ponovno završila s Arturom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đanski">
  <a:themeElements>
    <a:clrScheme name="Građan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Građan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rađan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751</TotalTime>
  <Words>2233</Words>
  <Application>Microsoft Office PowerPoint</Application>
  <PresentationFormat>Prikaz na zaslonu (4:3)</PresentationFormat>
  <Paragraphs>154</Paragraphs>
  <Slides>42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42</vt:i4>
      </vt:variant>
    </vt:vector>
  </HeadingPairs>
  <TitlesOfParts>
    <vt:vector size="43" baseType="lpstr">
      <vt:lpstr>Građanski</vt:lpstr>
      <vt:lpstr>Vjenceslav Novak</vt:lpstr>
      <vt:lpstr>Slajd 2</vt:lpstr>
      <vt:lpstr>Vjenceslav Novak</vt:lpstr>
      <vt:lpstr>Poznatija djela</vt:lpstr>
      <vt:lpstr>U glib</vt:lpstr>
      <vt:lpstr>Tema djela</vt:lpstr>
      <vt:lpstr>Idejni sloj djela</vt:lpstr>
      <vt:lpstr>Slajd 8</vt:lpstr>
      <vt:lpstr>Kompozicija pripovijetke</vt:lpstr>
      <vt:lpstr>Prostor, vrijeme, okolnosti</vt:lpstr>
      <vt:lpstr>Likovi: Jakov Kosović</vt:lpstr>
      <vt:lpstr>Slajd 12</vt:lpstr>
      <vt:lpstr>Artur Krajačić</vt:lpstr>
      <vt:lpstr>Slajd 14</vt:lpstr>
      <vt:lpstr>Jerko Pavličević</vt:lpstr>
      <vt:lpstr>Slajd 16</vt:lpstr>
      <vt:lpstr>Jakovljev otac - Arturov otac</vt:lpstr>
      <vt:lpstr>Slajd 18</vt:lpstr>
      <vt:lpstr>Jezik i stil svih triju pripovjedaka</vt:lpstr>
      <vt:lpstr>Nezasitnost i bijeda</vt:lpstr>
      <vt:lpstr>Problemsko-idejni sloj djela</vt:lpstr>
      <vt:lpstr>Slajd 22</vt:lpstr>
      <vt:lpstr>Slajd 23</vt:lpstr>
      <vt:lpstr>Slajd 24</vt:lpstr>
      <vt:lpstr>Đuro</vt:lpstr>
      <vt:lpstr>Slajd 26</vt:lpstr>
      <vt:lpstr>        Đurina majka</vt:lpstr>
      <vt:lpstr>Slajd 28</vt:lpstr>
      <vt:lpstr>Slajd 29</vt:lpstr>
      <vt:lpstr>Slajd 30</vt:lpstr>
      <vt:lpstr>Iz velegradskog podzemlja</vt:lpstr>
      <vt:lpstr>Tema pripovijetke i glavne ideje u djelu</vt:lpstr>
      <vt:lpstr>Slajd 33</vt:lpstr>
      <vt:lpstr>Likovi: Mika</vt:lpstr>
      <vt:lpstr>Slajd 35</vt:lpstr>
      <vt:lpstr>Slajd 36</vt:lpstr>
      <vt:lpstr>Slajd 37</vt:lpstr>
      <vt:lpstr>Ambijent i atmosfera</vt:lpstr>
      <vt:lpstr>Jankić</vt:lpstr>
      <vt:lpstr>Slajd 40</vt:lpstr>
      <vt:lpstr>Lucija (Mikina žena)</vt:lpstr>
      <vt:lpstr>Slajd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Vjenceslav Novak</dc:title>
  <dc:creator>Lovro Šverko</dc:creator>
  <cp:lastModifiedBy>Lovro Šverko</cp:lastModifiedBy>
  <cp:revision>51</cp:revision>
  <dcterms:created xsi:type="dcterms:W3CDTF">2014-09-27T06:25:59Z</dcterms:created>
  <dcterms:modified xsi:type="dcterms:W3CDTF">2014-09-29T20:08:28Z</dcterms:modified>
</cp:coreProperties>
</file>