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7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8" autoAdjust="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6B673A-C598-408F-AE96-F8AB3E2E01BA}" type="datetimeFigureOut">
              <a:rPr lang="hr-HR" smtClean="0"/>
              <a:pPr/>
              <a:t>23.10.2014.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CDC101-EE3D-4D94-849D-C24A1F2937F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Vladimir Nazor</a:t>
            </a:r>
            <a:br>
              <a:rPr lang="hr-HR" dirty="0" smtClean="0"/>
            </a:br>
            <a:r>
              <a:rPr lang="hr-HR" i="1" dirty="0" smtClean="0"/>
              <a:t>Voda</a:t>
            </a:r>
            <a:endParaRPr lang="hr-HR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i="1" dirty="0" smtClean="0"/>
              <a:t>Dobrom čovjeku kap vode je ocean, a zlom je ocean kap vode… 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</a:rPr>
              <a:t>govorna karakterizacija likova</a:t>
            </a:r>
          </a:p>
          <a:p>
            <a:pPr>
              <a:buNone/>
            </a:pPr>
            <a:r>
              <a:rPr lang="hr-HR" dirty="0" smtClean="0"/>
              <a:t>	Vlado i njegova obitelj govore književnim jezikom jer su obrazovaniji i uljuđeniji, dok svjetina govori mjesnim govorom.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</a:t>
            </a:r>
            <a:r>
              <a:rPr lang="hr-HR" b="1" dirty="0" smtClean="0">
                <a:solidFill>
                  <a:srgbClr val="00B0F0"/>
                </a:solidFill>
              </a:rPr>
              <a:t>	rodno mjesto pisca, </a:t>
            </a:r>
            <a:r>
              <a:rPr lang="hr-HR" b="1" dirty="0" err="1" smtClean="0">
                <a:solidFill>
                  <a:srgbClr val="00B0F0"/>
                </a:solidFill>
              </a:rPr>
              <a:t>Velo</a:t>
            </a:r>
            <a:r>
              <a:rPr lang="hr-HR" b="1" dirty="0" smtClean="0">
                <a:solidFill>
                  <a:srgbClr val="00B0F0"/>
                </a:solidFill>
              </a:rPr>
              <a:t> Selo na otoku Braču</a:t>
            </a:r>
          </a:p>
          <a:p>
            <a:pPr algn="just">
              <a:buNone/>
            </a:pPr>
            <a:r>
              <a:rPr lang="hr-HR" dirty="0" smtClean="0"/>
              <a:t>-	mediteransko selo s kamenim kućama, bunarima, polja vinograda, maslinici, suhozidi, smokve, magarci, itd.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Mjesto radnje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1886. g (godina kad se dječak Vladimir Nazor trebao preseliti na daljnje školovanje u Split)</a:t>
            </a:r>
          </a:p>
          <a:p>
            <a:pPr>
              <a:buNone/>
            </a:pP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/>
              <a:t>	</a:t>
            </a:r>
            <a:r>
              <a:rPr lang="hr-HR" b="1" dirty="0" smtClean="0">
                <a:solidFill>
                  <a:srgbClr val="00B0F0"/>
                </a:solidFill>
              </a:rPr>
              <a:t>Vrijeme same radnje: </a:t>
            </a:r>
          </a:p>
          <a:p>
            <a:pPr>
              <a:buNone/>
            </a:pPr>
            <a:r>
              <a:rPr lang="hr-HR" dirty="0" smtClean="0"/>
              <a:t>traje koliko i čekanje vode – jedan dan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Vrijeme radnje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12 kraćih poglavlja</a:t>
            </a:r>
          </a:p>
          <a:p>
            <a:r>
              <a:rPr lang="hr-HR" b="1" dirty="0">
                <a:solidFill>
                  <a:srgbClr val="00B0F0"/>
                </a:solidFill>
              </a:rPr>
              <a:t>t</a:t>
            </a:r>
            <a:r>
              <a:rPr lang="hr-HR" b="1" dirty="0" smtClean="0">
                <a:solidFill>
                  <a:srgbClr val="00B0F0"/>
                </a:solidFill>
              </a:rPr>
              <a:t>ri veće kompozicijske cjeline</a:t>
            </a:r>
          </a:p>
          <a:p>
            <a:pPr marL="514350" indent="-514350">
              <a:buAutoNum type="alphaLcParenR"/>
            </a:pPr>
            <a:r>
              <a:rPr lang="hr-HR" dirty="0"/>
              <a:t>s</a:t>
            </a:r>
            <a:r>
              <a:rPr lang="hr-HR" dirty="0" smtClean="0"/>
              <a:t>uša</a:t>
            </a:r>
          </a:p>
          <a:p>
            <a:pPr marL="514350" indent="-514350">
              <a:buAutoNum type="alphaLcParenR"/>
            </a:pPr>
            <a:r>
              <a:rPr lang="hr-HR" dirty="0"/>
              <a:t>d</a:t>
            </a:r>
            <a:r>
              <a:rPr lang="hr-HR" dirty="0" smtClean="0"/>
              <a:t>olazak broda </a:t>
            </a:r>
          </a:p>
          <a:p>
            <a:pPr marL="514350" indent="-514350">
              <a:buAutoNum type="alphaLcParenR"/>
            </a:pPr>
            <a:r>
              <a:rPr lang="hr-HR" dirty="0" smtClean="0"/>
              <a:t>nevrijeme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Kompozicija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err="1" smtClean="0"/>
              <a:t>Fabularni</a:t>
            </a:r>
            <a:r>
              <a:rPr lang="hr-HR" dirty="0" smtClean="0"/>
              <a:t> </a:t>
            </a:r>
            <a:r>
              <a:rPr lang="hr-HR" dirty="0" smtClean="0"/>
              <a:t>tijek je isprekidan </a:t>
            </a:r>
            <a:r>
              <a:rPr lang="hr-HR" b="1" dirty="0" smtClean="0">
                <a:solidFill>
                  <a:srgbClr val="00B0F0"/>
                </a:solidFill>
              </a:rPr>
              <a:t>dramatičnim obratima:</a:t>
            </a:r>
          </a:p>
          <a:p>
            <a:pPr marL="514350" indent="-514350">
              <a:buAutoNum type="alphaLcParenR"/>
            </a:pPr>
            <a:r>
              <a:rPr lang="hr-HR" dirty="0"/>
              <a:t>p</a:t>
            </a:r>
            <a:r>
              <a:rPr lang="hr-HR" dirty="0" smtClean="0"/>
              <a:t>rovalu u </a:t>
            </a:r>
            <a:r>
              <a:rPr lang="hr-HR" dirty="0" err="1" smtClean="0"/>
              <a:t>Konšiljerovu</a:t>
            </a:r>
            <a:r>
              <a:rPr lang="hr-HR" dirty="0" smtClean="0"/>
              <a:t> kuću prekida iznenadni dolazak broda s vodom</a:t>
            </a:r>
          </a:p>
          <a:p>
            <a:pPr marL="514350" indent="-514350">
              <a:buAutoNum type="alphaLcParenR"/>
            </a:pPr>
            <a:r>
              <a:rPr lang="hr-HR" dirty="0"/>
              <a:t>o</a:t>
            </a:r>
            <a:r>
              <a:rPr lang="hr-HR" dirty="0" smtClean="0"/>
              <a:t>pskrbu s vodom prekida razularena gomila koja buši cijevi</a:t>
            </a:r>
          </a:p>
          <a:p>
            <a:pPr marL="514350" indent="-514350">
              <a:buAutoNum type="alphaLcParenR"/>
            </a:pPr>
            <a:r>
              <a:rPr lang="hr-HR" dirty="0"/>
              <a:t>n</a:t>
            </a:r>
            <a:r>
              <a:rPr lang="hr-HR" dirty="0" smtClean="0"/>
              <a:t>ajava </a:t>
            </a:r>
            <a:r>
              <a:rPr lang="hr-HR" dirty="0" smtClean="0"/>
              <a:t>oluje.</a:t>
            </a: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 - </a:t>
            </a:r>
            <a:r>
              <a:rPr lang="hr-HR" dirty="0" smtClean="0"/>
              <a:t>ovi </a:t>
            </a:r>
            <a:r>
              <a:rPr lang="hr-HR" dirty="0" smtClean="0"/>
              <a:t>obrati doprinose </a:t>
            </a:r>
            <a:r>
              <a:rPr lang="hr-HR" b="1" dirty="0" smtClean="0">
                <a:solidFill>
                  <a:srgbClr val="00B0F0"/>
                </a:solidFill>
              </a:rPr>
              <a:t>dinamičnosti fabule</a:t>
            </a:r>
          </a:p>
          <a:p>
            <a:pPr marL="514350" indent="-51435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Dramatični obrati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sjećajan, radoznao, sanjar, ima dar za zapažanje detalja, promjena u prirodi i osobinama drugih ljudi</a:t>
            </a:r>
          </a:p>
          <a:p>
            <a:r>
              <a:rPr lang="hr-HR" dirty="0"/>
              <a:t>d</a:t>
            </a:r>
            <a:r>
              <a:rPr lang="hr-HR" dirty="0" smtClean="0"/>
              <a:t>odatno je obrazovan jer mu je otac ugledan i obrazovan čovjek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Vlado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najplemenitiji lik ove pripovijetke</a:t>
            </a:r>
          </a:p>
          <a:p>
            <a:r>
              <a:rPr lang="hr-HR" dirty="0"/>
              <a:t>b</a:t>
            </a:r>
            <a:r>
              <a:rPr lang="hr-HR" dirty="0" smtClean="0"/>
              <a:t>rižan, muževan, razborit, plemenit, za Vladu, pa čak i za seljane, on predstavlja uzor i autoritet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Otac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Pun ljubavi, topline, prisnosti, razumijevanja, suosjećanja, otac je ponosan na sina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Odnos: otac - dječak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eoski deran</a:t>
            </a:r>
          </a:p>
          <a:p>
            <a:r>
              <a:rPr lang="hr-HR" dirty="0"/>
              <a:t>l</a:t>
            </a:r>
            <a:r>
              <a:rPr lang="hr-HR" dirty="0" smtClean="0"/>
              <a:t>ošega karaktera, kradljivac, nepošten, vara, prijeti, podcjenjuje drugu djecu, nagovara ih na loša djela, svadljiv</a:t>
            </a:r>
          </a:p>
          <a:p>
            <a:r>
              <a:rPr lang="hr-HR" dirty="0"/>
              <a:t>o</a:t>
            </a:r>
            <a:r>
              <a:rPr lang="hr-HR" dirty="0" smtClean="0"/>
              <a:t>dgojno zapušteni dječak koji loše djeluje na ostalu djecu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Košće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ispaćena teškim životom, glađu i žeđu ne razmišlja racionalno, povodljiva je, strahuje za vlastiti život, djeluje nagonski i zato je vrlo opasna sama za sebe, njome je lako manipulirati (</a:t>
            </a:r>
            <a:r>
              <a:rPr lang="hr-HR" dirty="0" err="1" smtClean="0"/>
              <a:t>Košće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Svjetina – </a:t>
            </a:r>
            <a:r>
              <a:rPr lang="hr-HR" dirty="0" smtClean="0">
                <a:solidFill>
                  <a:srgbClr val="00B0F0"/>
                </a:solidFill>
              </a:rPr>
              <a:t>kolektivni lik </a:t>
            </a:r>
            <a:br>
              <a:rPr lang="hr-HR" dirty="0" smtClean="0">
                <a:solidFill>
                  <a:srgbClr val="00B0F0"/>
                </a:solidFill>
              </a:rPr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Nazor dob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3328468" cy="452596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 descr="Voda pripovijet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916832"/>
            <a:ext cx="4917336" cy="3689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Kontrast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SVJETINA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r-HR" dirty="0" smtClean="0"/>
              <a:t>OTAC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ponaša se nerazumno</a:t>
            </a:r>
          </a:p>
          <a:p>
            <a:r>
              <a:rPr lang="hr-HR" dirty="0" smtClean="0"/>
              <a:t>djeluje nagonski</a:t>
            </a:r>
          </a:p>
          <a:p>
            <a:r>
              <a:rPr lang="hr-HR" dirty="0" smtClean="0"/>
              <a:t>govori na dijalektu</a:t>
            </a:r>
          </a:p>
          <a:p>
            <a:r>
              <a:rPr lang="hr-HR" dirty="0" smtClean="0"/>
              <a:t>neobrazovana, neuljuđena</a:t>
            </a:r>
          </a:p>
          <a:p>
            <a:r>
              <a:rPr lang="hr-HR" dirty="0" err="1" smtClean="0"/>
              <a:t>Košće</a:t>
            </a:r>
            <a:r>
              <a:rPr lang="hr-HR" dirty="0" smtClean="0"/>
              <a:t> 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ponaša se razumno</a:t>
            </a:r>
          </a:p>
          <a:p>
            <a:r>
              <a:rPr lang="hr-HR" dirty="0" smtClean="0"/>
              <a:t>smiruje svjetinu da ne dođe do tragedije</a:t>
            </a:r>
          </a:p>
          <a:p>
            <a:r>
              <a:rPr lang="hr-HR" dirty="0" smtClean="0"/>
              <a:t>govori književnim jezikom</a:t>
            </a:r>
          </a:p>
          <a:p>
            <a:r>
              <a:rPr lang="hr-HR" dirty="0" smtClean="0"/>
              <a:t>obrazovan, uljuđen</a:t>
            </a:r>
          </a:p>
          <a:p>
            <a:r>
              <a:rPr lang="hr-HR" dirty="0" smtClean="0"/>
              <a:t> Vlado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otac je u pripovijetki suprotstavljen svjetini, a Vlado </a:t>
            </a:r>
            <a:r>
              <a:rPr lang="hr-HR" dirty="0" err="1" smtClean="0"/>
              <a:t>Košći</a:t>
            </a:r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rođen 1876. u </a:t>
            </a:r>
            <a:r>
              <a:rPr lang="hr-HR" dirty="0" err="1" smtClean="0"/>
              <a:t>Postirama</a:t>
            </a:r>
            <a:r>
              <a:rPr lang="hr-HR" dirty="0" smtClean="0"/>
              <a:t> na Braču</a:t>
            </a:r>
          </a:p>
          <a:p>
            <a:r>
              <a:rPr lang="hr-HR" dirty="0" smtClean="0"/>
              <a:t>djetinjstvo provodi na Braču, a gimnaziju pohađa u Splitu</a:t>
            </a:r>
          </a:p>
          <a:p>
            <a:r>
              <a:rPr lang="hr-HR" dirty="0" smtClean="0"/>
              <a:t>studirao prirodne znanosti u </a:t>
            </a:r>
            <a:r>
              <a:rPr lang="hr-HR" dirty="0" err="1" smtClean="0"/>
              <a:t>Grazu</a:t>
            </a:r>
            <a:r>
              <a:rPr lang="hr-HR" dirty="0" smtClean="0"/>
              <a:t> i Zagrebu</a:t>
            </a:r>
          </a:p>
          <a:p>
            <a:r>
              <a:rPr lang="hr-HR" dirty="0" smtClean="0"/>
              <a:t>radio kao srednjoškolski profesor po cijeloj Hrvatskoj (čak i na </a:t>
            </a:r>
            <a:r>
              <a:rPr lang="hr-HR" dirty="0" err="1" smtClean="0"/>
              <a:t>Kastvu</a:t>
            </a:r>
            <a:r>
              <a:rPr lang="hr-HR" dirty="0" smtClean="0"/>
              <a:t>)</a:t>
            </a:r>
          </a:p>
          <a:p>
            <a:r>
              <a:rPr lang="hr-HR" dirty="0" smtClean="0"/>
              <a:t>sudjelovao u NOB-u</a:t>
            </a:r>
          </a:p>
          <a:p>
            <a:r>
              <a:rPr lang="hr-HR" dirty="0" smtClean="0"/>
              <a:t>obnašao visoke političke dužnosti nakon Drugog svjetskog rata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Vladimir Nazor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jedan od naših najpoznatijih i najplodnijih književnika</a:t>
            </a:r>
          </a:p>
          <a:p>
            <a:r>
              <a:rPr lang="hr-HR" dirty="0" smtClean="0"/>
              <a:t>pisao pjesme, pripovijetke, romane, epove, putopise, dnevnike, dječje igrokaze</a:t>
            </a:r>
          </a:p>
          <a:p>
            <a:r>
              <a:rPr lang="hr-HR" i="1" dirty="0" smtClean="0"/>
              <a:t>Hrvatski kraljevi, Intima, Pjesni </a:t>
            </a:r>
            <a:r>
              <a:rPr lang="hr-HR" i="1" dirty="0" err="1" smtClean="0"/>
              <a:t>ljuvene</a:t>
            </a:r>
            <a:r>
              <a:rPr lang="hr-HR" i="1" dirty="0" smtClean="0"/>
              <a:t>, Slavenske legende, Pastir </a:t>
            </a:r>
            <a:r>
              <a:rPr lang="hr-HR" i="1" dirty="0" err="1" smtClean="0"/>
              <a:t>Loda</a:t>
            </a:r>
            <a:r>
              <a:rPr lang="hr-HR" i="1" dirty="0" smtClean="0"/>
              <a:t>, Veli </a:t>
            </a:r>
            <a:r>
              <a:rPr lang="hr-HR" i="1" dirty="0" err="1" smtClean="0"/>
              <a:t>Jože</a:t>
            </a:r>
            <a:r>
              <a:rPr lang="hr-HR" i="1" dirty="0" smtClean="0"/>
              <a:t>, Priče s </a:t>
            </a:r>
            <a:r>
              <a:rPr lang="hr-HR" i="1" dirty="0" err="1" smtClean="0"/>
              <a:t>ostrva</a:t>
            </a:r>
            <a:r>
              <a:rPr lang="hr-HR" i="1" dirty="0" smtClean="0"/>
              <a:t>, iz grada i sa planina …</a:t>
            </a:r>
            <a:endParaRPr lang="hr-HR" i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Značajnija djela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K</a:t>
            </a:r>
            <a:r>
              <a:rPr lang="hr-HR" dirty="0" smtClean="0"/>
              <a:t>njiževni rod: </a:t>
            </a:r>
          </a:p>
          <a:p>
            <a:pPr>
              <a:buNone/>
            </a:pPr>
            <a:r>
              <a:rPr lang="hr-HR" b="1" dirty="0">
                <a:solidFill>
                  <a:srgbClr val="00B0F0"/>
                </a:solidFill>
              </a:rPr>
              <a:t>e</a:t>
            </a:r>
            <a:r>
              <a:rPr lang="hr-HR" b="1" dirty="0" smtClean="0">
                <a:solidFill>
                  <a:srgbClr val="00B0F0"/>
                </a:solidFill>
              </a:rPr>
              <a:t>pika</a:t>
            </a:r>
          </a:p>
          <a:p>
            <a:pPr>
              <a:buNone/>
            </a:pPr>
            <a:r>
              <a:rPr lang="hr-HR" dirty="0" smtClean="0"/>
              <a:t>Epska vrsta:</a:t>
            </a:r>
          </a:p>
          <a:p>
            <a:pPr>
              <a:buNone/>
            </a:pPr>
            <a:r>
              <a:rPr lang="hr-HR" b="1" dirty="0">
                <a:solidFill>
                  <a:srgbClr val="00B0F0"/>
                </a:solidFill>
              </a:rPr>
              <a:t>a</a:t>
            </a:r>
            <a:r>
              <a:rPr lang="hr-HR" b="1" dirty="0" smtClean="0">
                <a:solidFill>
                  <a:srgbClr val="00B0F0"/>
                </a:solidFill>
              </a:rPr>
              <a:t>utobiografska pripovijetka</a:t>
            </a:r>
          </a:p>
          <a:p>
            <a:pPr>
              <a:buNone/>
            </a:pPr>
            <a:r>
              <a:rPr lang="hr-HR" dirty="0" smtClean="0"/>
              <a:t>(prožimanje onoga što je pisac uistinu proživio i njegove mašte)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Pripovjedač:</a:t>
            </a:r>
          </a:p>
          <a:p>
            <a:pPr>
              <a:buNone/>
            </a:pPr>
            <a:r>
              <a:rPr lang="hr-HR" b="1" dirty="0" smtClean="0">
                <a:solidFill>
                  <a:srgbClr val="00B0F0"/>
                </a:solidFill>
              </a:rPr>
              <a:t>u 1. osobi jednine</a:t>
            </a:r>
          </a:p>
          <a:p>
            <a:pPr>
              <a:buNone/>
            </a:pPr>
            <a:r>
              <a:rPr lang="hr-HR" dirty="0" smtClean="0"/>
              <a:t>(subjektivni ton pripovijedanja, a pripovjedač je ujedno i sudionik zbivanja)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I</a:t>
            </a:r>
            <a:r>
              <a:rPr lang="hr-HR" dirty="0" smtClean="0"/>
              <a:t>sprepliću se dvije teme:</a:t>
            </a:r>
          </a:p>
          <a:p>
            <a:pPr marL="514350" indent="-514350">
              <a:buAutoNum type="arabicPeriod"/>
            </a:pPr>
            <a:r>
              <a:rPr lang="hr-HR" dirty="0" smtClean="0"/>
              <a:t>suša koja muči zemlju i ljude</a:t>
            </a:r>
          </a:p>
          <a:p>
            <a:pPr marL="514350" indent="-514350">
              <a:buAutoNum type="arabicPeriod"/>
            </a:pPr>
            <a:r>
              <a:rPr lang="hr-HR" dirty="0"/>
              <a:t>s</a:t>
            </a:r>
            <a:r>
              <a:rPr lang="hr-HR" dirty="0" smtClean="0"/>
              <a:t>trepnja Vladinog oca da zbog suše i slabog uroda vinograda neće moći poslati sina na školovanje u grad </a:t>
            </a:r>
          </a:p>
          <a:p>
            <a:pPr marL="514350" indent="-51435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i ideja djela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00B0F0"/>
                </a:solidFill>
              </a:rPr>
              <a:t>i</a:t>
            </a:r>
            <a:r>
              <a:rPr lang="hr-HR" b="1" dirty="0" smtClean="0">
                <a:solidFill>
                  <a:srgbClr val="00B0F0"/>
                </a:solidFill>
              </a:rPr>
              <a:t>roničan obrat</a:t>
            </a:r>
            <a:r>
              <a:rPr lang="hr-HR" dirty="0" smtClean="0"/>
              <a:t>: </a:t>
            </a:r>
          </a:p>
          <a:p>
            <a:r>
              <a:rPr lang="hr-HR" dirty="0" smtClean="0"/>
              <a:t>spasonosna voda postaje razorna zbog svoje količine te na kraju ipak upropaštava vinograde i maslinike</a:t>
            </a:r>
          </a:p>
          <a:p>
            <a:r>
              <a:rPr lang="hr-HR" dirty="0" smtClean="0"/>
              <a:t>poplava utječe na </a:t>
            </a:r>
            <a:r>
              <a:rPr lang="hr-HR" b="1" dirty="0" smtClean="0">
                <a:solidFill>
                  <a:srgbClr val="00B0F0"/>
                </a:solidFill>
              </a:rPr>
              <a:t>sudbinu dječaka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	učvršćen je odnos oca i sina, a otac ipak odlučuje da će poslati sina na školovanje u grad kako ne bi postao poput divlje, bezumne svjetine  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ripovijetka je pisana </a:t>
            </a:r>
            <a:r>
              <a:rPr lang="hr-HR" b="1" dirty="0" smtClean="0">
                <a:solidFill>
                  <a:srgbClr val="00B0F0"/>
                </a:solidFill>
              </a:rPr>
              <a:t>književnim jezikom</a:t>
            </a:r>
            <a:r>
              <a:rPr lang="hr-HR" dirty="0" smtClean="0"/>
              <a:t>, ali je prisutan i </a:t>
            </a:r>
            <a:r>
              <a:rPr lang="hr-HR" b="1" dirty="0" smtClean="0">
                <a:solidFill>
                  <a:srgbClr val="00B0F0"/>
                </a:solidFill>
              </a:rPr>
              <a:t>brački čakavski govor </a:t>
            </a:r>
            <a:r>
              <a:rPr lang="hr-HR" dirty="0" smtClean="0"/>
              <a:t>u dijalozima bračkih seljaka</a:t>
            </a:r>
          </a:p>
          <a:p>
            <a:r>
              <a:rPr lang="hr-HR" dirty="0" smtClean="0"/>
              <a:t>dijalekt u književnom djelu doprinosi </a:t>
            </a:r>
            <a:r>
              <a:rPr lang="hr-HR" b="1" dirty="0" smtClean="0">
                <a:solidFill>
                  <a:srgbClr val="00B0F0"/>
                </a:solidFill>
              </a:rPr>
              <a:t>uvjerljivosti likova</a:t>
            </a:r>
            <a:r>
              <a:rPr lang="hr-HR" dirty="0" smtClean="0"/>
              <a:t> i mjesta radnje (čitatelju dočarava </a:t>
            </a:r>
            <a:r>
              <a:rPr lang="hr-HR" b="1" dirty="0" smtClean="0">
                <a:solidFill>
                  <a:srgbClr val="00B0F0"/>
                </a:solidFill>
              </a:rPr>
              <a:t>ugođaj</a:t>
            </a:r>
            <a:r>
              <a:rPr lang="hr-HR" dirty="0" smtClean="0"/>
              <a:t> života na otoku)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Jezik i stil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490</Words>
  <Application>Microsoft Office PowerPoint</Application>
  <PresentationFormat>Prikaz na zaslonu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Gomilanje</vt:lpstr>
      <vt:lpstr>Vladimir Nazor Voda</vt:lpstr>
      <vt:lpstr>Slajd 2</vt:lpstr>
      <vt:lpstr>Vladimir Nazor</vt:lpstr>
      <vt:lpstr>Značajnija djela</vt:lpstr>
      <vt:lpstr>Slajd 5</vt:lpstr>
      <vt:lpstr>Slajd 6</vt:lpstr>
      <vt:lpstr>Tema i ideja djela</vt:lpstr>
      <vt:lpstr>Slajd 8</vt:lpstr>
      <vt:lpstr>Jezik i stil</vt:lpstr>
      <vt:lpstr>Slajd 10</vt:lpstr>
      <vt:lpstr>Mjesto radnje</vt:lpstr>
      <vt:lpstr>Vrijeme radnje</vt:lpstr>
      <vt:lpstr>Kompozicija</vt:lpstr>
      <vt:lpstr>Dramatični obrati</vt:lpstr>
      <vt:lpstr>Vlado</vt:lpstr>
      <vt:lpstr>Otac</vt:lpstr>
      <vt:lpstr>Odnos: otac - dječak</vt:lpstr>
      <vt:lpstr>Košće</vt:lpstr>
      <vt:lpstr>Svjetina – kolektivni lik  </vt:lpstr>
      <vt:lpstr>Kontrast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Lovro Šverko</dc:creator>
  <cp:lastModifiedBy>Lovro Šverko</cp:lastModifiedBy>
  <cp:revision>19</cp:revision>
  <dcterms:created xsi:type="dcterms:W3CDTF">2014-10-18T05:16:49Z</dcterms:created>
  <dcterms:modified xsi:type="dcterms:W3CDTF">2014-10-23T20:52:40Z</dcterms:modified>
</cp:coreProperties>
</file>