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1BC-BBBB-4098-BA1B-A21E388DE4A6}" type="datetimeFigureOut">
              <a:rPr lang="sr-Latn-CS" smtClean="0"/>
              <a:t>13.11.2014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DB43-4802-4500-AA9C-CACF6F4D03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1BC-BBBB-4098-BA1B-A21E388DE4A6}" type="datetimeFigureOut">
              <a:rPr lang="sr-Latn-CS" smtClean="0"/>
              <a:t>13.11.2014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DB43-4802-4500-AA9C-CACF6F4D03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1BC-BBBB-4098-BA1B-A21E388DE4A6}" type="datetimeFigureOut">
              <a:rPr lang="sr-Latn-CS" smtClean="0"/>
              <a:t>13.11.2014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DB43-4802-4500-AA9C-CACF6F4D03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1BC-BBBB-4098-BA1B-A21E388DE4A6}" type="datetimeFigureOut">
              <a:rPr lang="sr-Latn-CS" smtClean="0"/>
              <a:t>13.11.2014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DB43-4802-4500-AA9C-CACF6F4D03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1BC-BBBB-4098-BA1B-A21E388DE4A6}" type="datetimeFigureOut">
              <a:rPr lang="sr-Latn-CS" smtClean="0"/>
              <a:t>13.11.2014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DB43-4802-4500-AA9C-CACF6F4D03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1BC-BBBB-4098-BA1B-A21E388DE4A6}" type="datetimeFigureOut">
              <a:rPr lang="sr-Latn-CS" smtClean="0"/>
              <a:t>13.11.2014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DB43-4802-4500-AA9C-CACF6F4D03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1BC-BBBB-4098-BA1B-A21E388DE4A6}" type="datetimeFigureOut">
              <a:rPr lang="sr-Latn-CS" smtClean="0"/>
              <a:t>13.11.2014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DB43-4802-4500-AA9C-CACF6F4D03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1BC-BBBB-4098-BA1B-A21E388DE4A6}" type="datetimeFigureOut">
              <a:rPr lang="sr-Latn-CS" smtClean="0"/>
              <a:t>13.11.2014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DB43-4802-4500-AA9C-CACF6F4D03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1BC-BBBB-4098-BA1B-A21E388DE4A6}" type="datetimeFigureOut">
              <a:rPr lang="sr-Latn-CS" smtClean="0"/>
              <a:t>13.11.2014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DB43-4802-4500-AA9C-CACF6F4D03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1BC-BBBB-4098-BA1B-A21E388DE4A6}" type="datetimeFigureOut">
              <a:rPr lang="sr-Latn-CS" smtClean="0"/>
              <a:t>13.11.2014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DB43-4802-4500-AA9C-CACF6F4D03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1BC-BBBB-4098-BA1B-A21E388DE4A6}" type="datetimeFigureOut">
              <a:rPr lang="sr-Latn-CS" smtClean="0"/>
              <a:t>13.11.2014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DB43-4802-4500-AA9C-CACF6F4D03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621BC-BBBB-4098-BA1B-A21E388DE4A6}" type="datetimeFigureOut">
              <a:rPr lang="sr-Latn-CS" smtClean="0"/>
              <a:t>13.11.2014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BDB43-4802-4500-AA9C-CACF6F4D034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Kastav" TargetMode="External"/><Relationship Id="rId13" Type="http://schemas.openxmlformats.org/officeDocument/2006/relationships/hyperlink" Target="http://hr.wikipedia.org/wiki/Opatija" TargetMode="External"/><Relationship Id="rId3" Type="http://schemas.openxmlformats.org/officeDocument/2006/relationships/hyperlink" Target="http://hr.wikipedia.org/wiki/Bakar_(grad)" TargetMode="External"/><Relationship Id="rId7" Type="http://schemas.openxmlformats.org/officeDocument/2006/relationships/hyperlink" Target="http://hr.wikipedia.org/wiki/Delnice" TargetMode="External"/><Relationship Id="rId12" Type="http://schemas.openxmlformats.org/officeDocument/2006/relationships/hyperlink" Target="http://hr.wikipedia.org/wiki/Novi_Vinodolski" TargetMode="External"/><Relationship Id="rId2" Type="http://schemas.openxmlformats.org/officeDocument/2006/relationships/hyperlink" Target="http://hr.wikipedia.org/wiki/Rije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r.wikipedia.org/wiki/%C4%8Cabar" TargetMode="External"/><Relationship Id="rId11" Type="http://schemas.openxmlformats.org/officeDocument/2006/relationships/hyperlink" Target="http://hr.wikipedia.org/wiki/Mali_Lo%C5%A1inj" TargetMode="External"/><Relationship Id="rId5" Type="http://schemas.openxmlformats.org/officeDocument/2006/relationships/hyperlink" Target="http://hr.wikipedia.org/wiki/Crikvenica" TargetMode="External"/><Relationship Id="rId15" Type="http://schemas.openxmlformats.org/officeDocument/2006/relationships/hyperlink" Target="http://hr.wikipedia.org/wiki/Vrbovsko" TargetMode="External"/><Relationship Id="rId10" Type="http://schemas.openxmlformats.org/officeDocument/2006/relationships/hyperlink" Target="http://hr.wikipedia.org/wiki/Krk_(grad)" TargetMode="External"/><Relationship Id="rId4" Type="http://schemas.openxmlformats.org/officeDocument/2006/relationships/hyperlink" Target="http://hr.wikipedia.org/wiki/Cres_(grad)" TargetMode="External"/><Relationship Id="rId9" Type="http://schemas.openxmlformats.org/officeDocument/2006/relationships/hyperlink" Target="http://hr.wikipedia.org/wiki/Kraljevica" TargetMode="External"/><Relationship Id="rId14" Type="http://schemas.openxmlformats.org/officeDocument/2006/relationships/hyperlink" Target="http://hr.wikipedia.org/wiki/Rab_(grad)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/>
          <a:lstStyle/>
          <a:p>
            <a:r>
              <a:rPr lang="hr-HR" dirty="0" smtClean="0"/>
              <a:t>Primorsko – goranska županija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pgž gr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706906"/>
            <a:ext cx="4273677" cy="51510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fala bogu ca san fijuma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jek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-214337"/>
            <a:ext cx="4798489" cy="7161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Rijeka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Najveća hrvatska luka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Srednjoeuropski i mediteranski grad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Kontakt Sredozemlja i Srednje Europe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Razvijena industrija, brodogradnja, trgovina, promet, pomorstvo, usluge i druge djelatnosti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Jedan od najrazvijenijih hrvatskih gradova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pati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84" y="0"/>
            <a:ext cx="9651535" cy="72386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Opatija –  jedno od vodećih turističkih mjesta Hrvatske</a:t>
            </a:r>
            <a:endParaRPr lang="hr-H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Crikvenica</a:t>
            </a:r>
            <a:endParaRPr lang="hr-HR" dirty="0"/>
          </a:p>
        </p:txBody>
      </p:sp>
      <p:pic>
        <p:nvPicPr>
          <p:cNvPr id="4" name="Content Placeholder 3" descr="crikveni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4993" y="1428736"/>
            <a:ext cx="9232611" cy="349172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Otok Krk</a:t>
            </a:r>
            <a:endParaRPr lang="hr-HR" dirty="0"/>
          </a:p>
        </p:txBody>
      </p:sp>
      <p:pic>
        <p:nvPicPr>
          <p:cNvPr id="4" name="Content Placeholder 3" descr="krk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14843" y="1928802"/>
            <a:ext cx="9758843" cy="421484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86402" y="1928802"/>
            <a:ext cx="10068149" cy="49291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Otok Cres – prema novim mjerenjima najveći jadranski otok. Oko 3000 stanovnika na 410 km četvornih. Slabo naseljen.</a:t>
            </a:r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šin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716211" cy="72966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Lošinj</a:t>
            </a:r>
            <a:endParaRPr lang="hr-H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Rab</a:t>
            </a:r>
            <a:endParaRPr lang="hr-HR" dirty="0"/>
          </a:p>
        </p:txBody>
      </p:sp>
      <p:pic>
        <p:nvPicPr>
          <p:cNvPr id="4" name="Content Placeholder 3" descr="ra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09740"/>
            <a:ext cx="10548778" cy="574826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i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9343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Unije</a:t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hr-HR" dirty="0" smtClean="0"/>
              <a:t>Susak</a:t>
            </a:r>
            <a:endParaRPr lang="hr-HR" dirty="0"/>
          </a:p>
        </p:txBody>
      </p:sp>
      <p:pic>
        <p:nvPicPr>
          <p:cNvPr id="4" name="Content Placeholder 3" descr="sus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78243"/>
            <a:ext cx="9144000" cy="605562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Smještena na zapadu Hrvatske</a:t>
            </a:r>
            <a:endParaRPr lang="hr-HR" dirty="0"/>
          </a:p>
        </p:txBody>
      </p:sp>
      <p:pic>
        <p:nvPicPr>
          <p:cNvPr id="4" name="Content Placeholder 3" descr="pgž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509" y="1357298"/>
            <a:ext cx="7029267" cy="531439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lov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9751470" cy="635795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Ilovik</a:t>
            </a:r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Gorski kotar – zeleno srce Hrvatske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pgž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4324" y="1071547"/>
            <a:ext cx="9258324" cy="578645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lni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470" y="857232"/>
            <a:ext cx="8001024" cy="60007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Delnice – najviše gradsko naselje u Hrvatskoj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čab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22872" cy="691715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Čabar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rbovsk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0112" y="0"/>
            <a:ext cx="9484112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Vrbovsko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3600" dirty="0" smtClean="0">
                <a:ea typeface="Dotum" pitchFamily="34" charset="-127"/>
              </a:rPr>
              <a:t>Priobalj</a:t>
            </a:r>
            <a:r>
              <a:rPr lang="hr-HR" sz="3600" dirty="0" smtClean="0">
                <a:ea typeface="Dotum" pitchFamily="34" charset="-127"/>
              </a:rPr>
              <a:t>e</a:t>
            </a:r>
            <a:r>
              <a:rPr lang="vi-VN" sz="3600" dirty="0" smtClean="0">
                <a:ea typeface="Dotum" pitchFamily="34" charset="-127"/>
              </a:rPr>
              <a:t> (</a:t>
            </a:r>
            <a:r>
              <a:rPr lang="vi-VN" sz="3600" dirty="0">
                <a:ea typeface="Dotum" pitchFamily="34" charset="-127"/>
              </a:rPr>
              <a:t>oko 34 </a:t>
            </a:r>
            <a:r>
              <a:rPr lang="hr-HR" sz="3600" dirty="0" smtClean="0">
                <a:ea typeface="Dotum" pitchFamily="34" charset="-127"/>
              </a:rPr>
              <a:t>posto</a:t>
            </a:r>
            <a:r>
              <a:rPr lang="vi-VN" sz="3600" dirty="0" smtClean="0">
                <a:ea typeface="Dotum" pitchFamily="34" charset="-127"/>
              </a:rPr>
              <a:t> </a:t>
            </a:r>
            <a:r>
              <a:rPr lang="vi-VN" sz="3600" dirty="0">
                <a:ea typeface="Dotum" pitchFamily="34" charset="-127"/>
              </a:rPr>
              <a:t>teritorija </a:t>
            </a:r>
            <a:r>
              <a:rPr lang="hr-HR" sz="3600" dirty="0" smtClean="0">
                <a:ea typeface="Dotum" pitchFamily="34" charset="-127"/>
              </a:rPr>
              <a:t>ž</a:t>
            </a:r>
            <a:r>
              <a:rPr lang="vi-VN" sz="3600" dirty="0" smtClean="0">
                <a:ea typeface="Dotum" pitchFamily="34" charset="-127"/>
              </a:rPr>
              <a:t>upanije</a:t>
            </a:r>
            <a:r>
              <a:rPr lang="vi-VN" sz="3600" dirty="0">
                <a:ea typeface="Dotum" pitchFamily="34" charset="-127"/>
              </a:rPr>
              <a:t>);</a:t>
            </a:r>
          </a:p>
          <a:p>
            <a:r>
              <a:rPr lang="hr-HR" sz="3600" dirty="0" smtClean="0">
                <a:ea typeface="Dotum" pitchFamily="34" charset="-127"/>
              </a:rPr>
              <a:t>O</a:t>
            </a:r>
            <a:r>
              <a:rPr lang="vi-VN" sz="3600" dirty="0" smtClean="0">
                <a:ea typeface="Dotum" pitchFamily="34" charset="-127"/>
              </a:rPr>
              <a:t>to</a:t>
            </a:r>
            <a:r>
              <a:rPr lang="hr-HR" sz="3600" dirty="0" err="1" smtClean="0">
                <a:ea typeface="Dotum" pitchFamily="34" charset="-127"/>
              </a:rPr>
              <a:t>ci</a:t>
            </a:r>
            <a:r>
              <a:rPr lang="vi-VN" sz="3600" dirty="0" smtClean="0">
                <a:ea typeface="Dotum" pitchFamily="34" charset="-127"/>
              </a:rPr>
              <a:t> </a:t>
            </a:r>
            <a:r>
              <a:rPr lang="vi-VN" sz="3600" dirty="0">
                <a:ea typeface="Dotum" pitchFamily="34" charset="-127"/>
              </a:rPr>
              <a:t>(oko </a:t>
            </a:r>
            <a:r>
              <a:rPr lang="vi-VN" sz="3600" dirty="0" smtClean="0">
                <a:ea typeface="Dotum" pitchFamily="34" charset="-127"/>
              </a:rPr>
              <a:t>29</a:t>
            </a:r>
            <a:r>
              <a:rPr lang="hr-HR" sz="3600" dirty="0" smtClean="0">
                <a:ea typeface="Dotum" pitchFamily="34" charset="-127"/>
              </a:rPr>
              <a:t> posto</a:t>
            </a:r>
            <a:r>
              <a:rPr lang="vi-VN" sz="3600" dirty="0" smtClean="0">
                <a:ea typeface="Dotum" pitchFamily="34" charset="-127"/>
              </a:rPr>
              <a:t> </a:t>
            </a:r>
            <a:r>
              <a:rPr lang="hr-HR" sz="3600" dirty="0" smtClean="0">
                <a:ea typeface="Dotum" pitchFamily="34" charset="-127"/>
              </a:rPr>
              <a:t>površine</a:t>
            </a:r>
            <a:r>
              <a:rPr lang="vi-VN" sz="3600" dirty="0" smtClean="0">
                <a:ea typeface="Dotum" pitchFamily="34" charset="-127"/>
              </a:rPr>
              <a:t>)</a:t>
            </a:r>
            <a:r>
              <a:rPr lang="vi-VN" sz="3600" dirty="0">
                <a:ea typeface="Dotum" pitchFamily="34" charset="-127"/>
              </a:rPr>
              <a:t> ;</a:t>
            </a:r>
          </a:p>
          <a:p>
            <a:r>
              <a:rPr lang="vi-VN" sz="3600" dirty="0" smtClean="0">
                <a:ea typeface="Dotum" pitchFamily="34" charset="-127"/>
              </a:rPr>
              <a:t>Gor</a:t>
            </a:r>
            <a:r>
              <a:rPr lang="hr-HR" sz="3600" dirty="0" err="1" smtClean="0">
                <a:ea typeface="Dotum" pitchFamily="34" charset="-127"/>
              </a:rPr>
              <a:t>ski</a:t>
            </a:r>
            <a:r>
              <a:rPr lang="hr-HR" sz="3600" dirty="0" smtClean="0">
                <a:ea typeface="Dotum" pitchFamily="34" charset="-127"/>
              </a:rPr>
              <a:t> kotar</a:t>
            </a:r>
            <a:r>
              <a:rPr lang="vi-VN" sz="3600" dirty="0">
                <a:ea typeface="Dotum" pitchFamily="34" charset="-127"/>
              </a:rPr>
              <a:t> (oko </a:t>
            </a:r>
            <a:r>
              <a:rPr lang="vi-VN" sz="3600" dirty="0" smtClean="0">
                <a:ea typeface="Dotum" pitchFamily="34" charset="-127"/>
              </a:rPr>
              <a:t>3</a:t>
            </a:r>
            <a:r>
              <a:rPr lang="hr-HR" sz="3600" dirty="0" smtClean="0">
                <a:ea typeface="Dotum" pitchFamily="34" charset="-127"/>
              </a:rPr>
              <a:t>7 posto)</a:t>
            </a:r>
            <a:endParaRPr lang="vi-VN" sz="3600" dirty="0">
              <a:ea typeface="Dotum" pitchFamily="34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Površina: </a:t>
            </a:r>
            <a:r>
              <a:rPr lang="hr-HR" dirty="0"/>
              <a:t>3.582 km</a:t>
            </a:r>
            <a:r>
              <a:rPr lang="hr-HR" baseline="30000" dirty="0"/>
              <a:t>2</a:t>
            </a:r>
            <a:r>
              <a:rPr lang="hr-HR" dirty="0"/>
              <a:t> </a:t>
            </a:r>
            <a:r>
              <a:rPr lang="hr-HR" dirty="0" smtClean="0"/>
              <a:t>(oko 6,3 posto površine Hrvatske.</a:t>
            </a:r>
            <a:endParaRPr lang="hr-HR" dirty="0"/>
          </a:p>
        </p:txBody>
      </p:sp>
      <p:pic>
        <p:nvPicPr>
          <p:cNvPr id="4" name="Content Placeholder 3" descr="pgž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531" y="1500174"/>
            <a:ext cx="3675171" cy="541604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gž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5792"/>
            <a:ext cx="9429782" cy="628652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Vapnenačka podloga – krški reljefni oblici</a:t>
            </a:r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gž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4"/>
            <a:ext cx="9144000" cy="6856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214686"/>
            <a:ext cx="8229600" cy="4525963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Učka (1401 m.n.v) na zapadu županije</a:t>
            </a:r>
          </a:p>
          <a:p>
            <a:r>
              <a:rPr lang="hr-H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Gorski kotar - Risnjak </a:t>
            </a:r>
            <a:r>
              <a:rPr lang="vi-V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(1528 </a:t>
            </a:r>
            <a:r>
              <a:rPr lang="vi-V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m) i </a:t>
            </a:r>
            <a:r>
              <a:rPr lang="hr-H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Snježnik</a:t>
            </a:r>
            <a:r>
              <a:rPr lang="vi-V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(1506 m), a u </a:t>
            </a:r>
            <a:r>
              <a:rPr lang="vi-V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jugoistočnom</a:t>
            </a:r>
            <a:r>
              <a:rPr lang="hr-H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Bjelolasica </a:t>
            </a:r>
            <a:r>
              <a:rPr lang="vi-V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(1534 </a:t>
            </a:r>
            <a:r>
              <a:rPr lang="vi-V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m) </a:t>
            </a:r>
            <a:r>
              <a:rPr lang="vi-V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hr-H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Viševica</a:t>
            </a:r>
            <a:r>
              <a:rPr lang="vi-V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(1428 m). Između njih proteže se niža središnja zona dolinama rijeka </a:t>
            </a:r>
            <a:r>
              <a:rPr lang="hr-H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Dobre</a:t>
            </a:r>
            <a:r>
              <a:rPr lang="vi-V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vi-V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hr-H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Kupe</a:t>
            </a:r>
            <a:r>
              <a:rPr lang="vi-VN" dirty="0"/>
              <a:t> </a:t>
            </a:r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Broj stanovnika: 296 195 (oko 7% Hr)</a:t>
            </a:r>
            <a:endParaRPr lang="hr-HR" dirty="0"/>
          </a:p>
        </p:txBody>
      </p:sp>
      <p:pic>
        <p:nvPicPr>
          <p:cNvPr id="8" name="Content Placeholder 7" descr="pgž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7511" y="1214422"/>
            <a:ext cx="3656489" cy="2590013"/>
          </a:xfrm>
        </p:spPr>
      </p:pic>
      <p:pic>
        <p:nvPicPr>
          <p:cNvPr id="9" name="Picture 8" descr="pgž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014" y="3786191"/>
            <a:ext cx="2754986" cy="3071810"/>
          </a:xfrm>
          <a:prstGeom prst="rect">
            <a:avLst/>
          </a:prstGeom>
        </p:spPr>
      </p:pic>
      <p:pic>
        <p:nvPicPr>
          <p:cNvPr id="10" name="Picture 9" descr="pgž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357562"/>
            <a:ext cx="5214944" cy="3662050"/>
          </a:xfrm>
          <a:prstGeom prst="rect">
            <a:avLst/>
          </a:prstGeom>
        </p:spPr>
      </p:pic>
      <p:pic>
        <p:nvPicPr>
          <p:cNvPr id="11" name="Picture 10" descr="pgž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7349"/>
            <a:ext cx="2285984" cy="3090651"/>
          </a:xfrm>
          <a:prstGeom prst="rect">
            <a:avLst/>
          </a:prstGeom>
        </p:spPr>
      </p:pic>
      <p:pic>
        <p:nvPicPr>
          <p:cNvPr id="12" name="Picture 11" descr="pgž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348" y="928670"/>
            <a:ext cx="4844058" cy="29270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Gradovi na području županije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 smtClean="0">
                <a:hlinkClick r:id="rId2" tooltip="Rijeka"/>
              </a:rPr>
              <a:t>Administrativno središte - Rijeka</a:t>
            </a:r>
            <a:endParaRPr lang="hr-HR" dirty="0"/>
          </a:p>
          <a:p>
            <a:r>
              <a:rPr lang="hr-HR" dirty="0" smtClean="0">
                <a:hlinkClick r:id="rId3" tooltip="Bakar (grad)"/>
              </a:rPr>
              <a:t>Bakar</a:t>
            </a:r>
            <a:endParaRPr lang="hr-HR" dirty="0"/>
          </a:p>
          <a:p>
            <a:r>
              <a:rPr lang="hr-HR" dirty="0" smtClean="0">
                <a:hlinkClick r:id="rId4" tooltip="Cres (grad)"/>
              </a:rPr>
              <a:t>Cres</a:t>
            </a:r>
            <a:endParaRPr lang="hr-HR" dirty="0"/>
          </a:p>
          <a:p>
            <a:r>
              <a:rPr lang="hr-HR" dirty="0" smtClean="0">
                <a:hlinkClick r:id="rId5" tooltip="Crikvenica"/>
              </a:rPr>
              <a:t>Crikvenica</a:t>
            </a:r>
            <a:endParaRPr lang="hr-HR" dirty="0"/>
          </a:p>
          <a:p>
            <a:r>
              <a:rPr lang="hr-HR" dirty="0" smtClean="0">
                <a:hlinkClick r:id="rId6" tooltip="Čabar"/>
              </a:rPr>
              <a:t>Čabar</a:t>
            </a:r>
            <a:endParaRPr lang="hr-HR" dirty="0"/>
          </a:p>
          <a:p>
            <a:r>
              <a:rPr lang="hr-HR" dirty="0" smtClean="0">
                <a:hlinkClick r:id="rId7" tooltip="Delnice"/>
              </a:rPr>
              <a:t>Delnice</a:t>
            </a:r>
            <a:endParaRPr lang="hr-HR" dirty="0"/>
          </a:p>
          <a:p>
            <a:r>
              <a:rPr lang="hr-HR" dirty="0" smtClean="0">
                <a:hlinkClick r:id="rId8" tooltip="Kastav"/>
              </a:rPr>
              <a:t>Kastav</a:t>
            </a:r>
            <a:endParaRPr lang="hr-HR" dirty="0"/>
          </a:p>
          <a:p>
            <a:r>
              <a:rPr lang="hr-HR" dirty="0" smtClean="0">
                <a:hlinkClick r:id="rId9" tooltip="Kraljevica"/>
              </a:rPr>
              <a:t>Kraljevica</a:t>
            </a:r>
            <a:endParaRPr lang="hr-HR" dirty="0"/>
          </a:p>
          <a:p>
            <a:r>
              <a:rPr lang="hr-HR" dirty="0" smtClean="0">
                <a:hlinkClick r:id="rId10" tooltip="Krk (grad)"/>
              </a:rPr>
              <a:t>Krk</a:t>
            </a:r>
            <a:endParaRPr lang="hr-HR" dirty="0"/>
          </a:p>
          <a:p>
            <a:r>
              <a:rPr lang="hr-HR" dirty="0" smtClean="0">
                <a:hlinkClick r:id="rId11" tooltip="Mali Lošinj"/>
              </a:rPr>
              <a:t>Mali </a:t>
            </a:r>
            <a:r>
              <a:rPr lang="hr-HR" dirty="0">
                <a:hlinkClick r:id="rId11" tooltip="Mali Lošinj"/>
              </a:rPr>
              <a:t>Lošinj</a:t>
            </a:r>
            <a:endParaRPr lang="hr-HR" dirty="0"/>
          </a:p>
          <a:p>
            <a:r>
              <a:rPr lang="hr-HR" dirty="0" smtClean="0">
                <a:hlinkClick r:id="rId12" tooltip="Novi Vinodolski"/>
              </a:rPr>
              <a:t>Novi </a:t>
            </a:r>
            <a:r>
              <a:rPr lang="hr-HR" dirty="0">
                <a:hlinkClick r:id="rId12" tooltip="Novi Vinodolski"/>
              </a:rPr>
              <a:t>Vinodolski</a:t>
            </a:r>
            <a:endParaRPr lang="hr-HR" dirty="0"/>
          </a:p>
          <a:p>
            <a:r>
              <a:rPr lang="hr-HR" dirty="0" smtClean="0">
                <a:hlinkClick r:id="rId13" tooltip="Opatija"/>
              </a:rPr>
              <a:t>Opatija</a:t>
            </a:r>
            <a:endParaRPr lang="hr-HR" dirty="0"/>
          </a:p>
          <a:p>
            <a:r>
              <a:rPr lang="hr-HR" dirty="0" smtClean="0">
                <a:hlinkClick r:id="rId14" tooltip="Rab (grad)"/>
              </a:rPr>
              <a:t>Rab</a:t>
            </a:r>
            <a:endParaRPr lang="hr-HR" dirty="0"/>
          </a:p>
          <a:p>
            <a:r>
              <a:rPr lang="hr-HR" dirty="0" smtClean="0">
                <a:hlinkClick r:id="rId15" tooltip="Vrbovsko"/>
              </a:rPr>
              <a:t>Vrbovsko</a:t>
            </a:r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ije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31521"/>
            <a:ext cx="9144000" cy="61264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Rijeka – oko 128 000 stanovnika</a:t>
            </a:r>
            <a:br>
              <a:rPr lang="hr-HR" dirty="0" smtClean="0"/>
            </a:br>
            <a:r>
              <a:rPr lang="hr-HR" dirty="0" smtClean="0"/>
              <a:t>Šire gradsko područje – 220 000 st.</a:t>
            </a:r>
            <a:endParaRPr lang="hr-H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165</Words>
  <Application>Microsoft Office PowerPoint</Application>
  <PresentationFormat>Prikaz na zaslonu (4:3)</PresentationFormat>
  <Paragraphs>45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Office Theme</vt:lpstr>
      <vt:lpstr>Primorsko – goranska županija</vt:lpstr>
      <vt:lpstr>Smještena na zapadu Hrvatske</vt:lpstr>
      <vt:lpstr>PowerPointova prezentacija</vt:lpstr>
      <vt:lpstr>Površina: 3.582 km2 (oko 6,3 posto površine Hrvatske.</vt:lpstr>
      <vt:lpstr>Vapnenačka podloga – krški reljefni oblici</vt:lpstr>
      <vt:lpstr>PowerPointova prezentacija</vt:lpstr>
      <vt:lpstr>Broj stanovnika: 296 195 (oko 7% Hr)</vt:lpstr>
      <vt:lpstr>Gradovi na području županije</vt:lpstr>
      <vt:lpstr>Rijeka – oko 128 000 stanovnika Šire gradsko područje – 220 000 st.</vt:lpstr>
      <vt:lpstr>PowerPointova prezentacija</vt:lpstr>
      <vt:lpstr>Rijeka</vt:lpstr>
      <vt:lpstr>Opatija –  jedno od vodećih turističkih mjesta Hrvatske</vt:lpstr>
      <vt:lpstr>Crikvenica</vt:lpstr>
      <vt:lpstr>Otok Krk</vt:lpstr>
      <vt:lpstr>Otok Cres – prema novim mjerenjima najveći jadranski otok. Oko 3000 stanovnika na 410 km četvornih. Slabo naseljen.</vt:lpstr>
      <vt:lpstr>Lošinj</vt:lpstr>
      <vt:lpstr>Rab</vt:lpstr>
      <vt:lpstr>Unije </vt:lpstr>
      <vt:lpstr>Susak</vt:lpstr>
      <vt:lpstr>Ilovik</vt:lpstr>
      <vt:lpstr>Gorski kotar – zeleno srce Hrvatske</vt:lpstr>
      <vt:lpstr>Delnice – najviše gradsko naselje u Hrvatskoj</vt:lpstr>
      <vt:lpstr>Čabar</vt:lpstr>
      <vt:lpstr>Vrbovsko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Primorsko – goranska županija</dc:title>
  <dc:creator>Davor Gorgeous</dc:creator>
  <cp:lastModifiedBy>korisnik1</cp:lastModifiedBy>
  <cp:revision>12</cp:revision>
  <dcterms:created xsi:type="dcterms:W3CDTF">2014-11-12T16:19:26Z</dcterms:created>
  <dcterms:modified xsi:type="dcterms:W3CDTF">2014-11-13T09:55:59Z</dcterms:modified>
</cp:coreProperties>
</file>