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3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11FE-A005-4DD4-8AF1-78CA0787A5AE}" type="datetimeFigureOut">
              <a:rPr lang="hr-HR" smtClean="0"/>
              <a:t>23.11.2014.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B78FD-12E1-4A72-9073-F90544610E4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11FE-A005-4DD4-8AF1-78CA0787A5AE}" type="datetimeFigureOut">
              <a:rPr lang="hr-HR" smtClean="0"/>
              <a:t>23.11.2014.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B78FD-12E1-4A72-9073-F90544610E4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11FE-A005-4DD4-8AF1-78CA0787A5AE}" type="datetimeFigureOut">
              <a:rPr lang="hr-HR" smtClean="0"/>
              <a:t>23.11.2014.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B78FD-12E1-4A72-9073-F90544610E4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11FE-A005-4DD4-8AF1-78CA0787A5AE}" type="datetimeFigureOut">
              <a:rPr lang="hr-HR" smtClean="0"/>
              <a:t>23.11.2014.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B78FD-12E1-4A72-9073-F90544610E4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11FE-A005-4DD4-8AF1-78CA0787A5AE}" type="datetimeFigureOut">
              <a:rPr lang="hr-HR" smtClean="0"/>
              <a:t>23.11.2014.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B78FD-12E1-4A72-9073-F90544610E4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11FE-A005-4DD4-8AF1-78CA0787A5AE}" type="datetimeFigureOut">
              <a:rPr lang="hr-HR" smtClean="0"/>
              <a:t>23.11.2014.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B78FD-12E1-4A72-9073-F90544610E4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11FE-A005-4DD4-8AF1-78CA0787A5AE}" type="datetimeFigureOut">
              <a:rPr lang="hr-HR" smtClean="0"/>
              <a:t>23.11.2014.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B78FD-12E1-4A72-9073-F90544610E4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11FE-A005-4DD4-8AF1-78CA0787A5AE}" type="datetimeFigureOut">
              <a:rPr lang="hr-HR" smtClean="0"/>
              <a:t>23.11.2014.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B78FD-12E1-4A72-9073-F90544610E4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11FE-A005-4DD4-8AF1-78CA0787A5AE}" type="datetimeFigureOut">
              <a:rPr lang="hr-HR" smtClean="0"/>
              <a:t>23.11.2014.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B78FD-12E1-4A72-9073-F90544610E4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11FE-A005-4DD4-8AF1-78CA0787A5AE}" type="datetimeFigureOut">
              <a:rPr lang="hr-HR" smtClean="0"/>
              <a:t>23.11.2014.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B78FD-12E1-4A72-9073-F90544610E4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11FE-A005-4DD4-8AF1-78CA0787A5AE}" type="datetimeFigureOut">
              <a:rPr lang="hr-HR" smtClean="0"/>
              <a:t>23.11.2014.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B78FD-12E1-4A72-9073-F90544610E4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711FE-A005-4DD4-8AF1-78CA0787A5AE}" type="datetimeFigureOut">
              <a:rPr lang="hr-HR" smtClean="0"/>
              <a:t>23.11.2014.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B78FD-12E1-4A72-9073-F90544610E46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rmAutofit/>
          </a:bodyPr>
          <a:lstStyle/>
          <a:p>
            <a:r>
              <a:rPr lang="hr-HR" sz="6600" dirty="0" smtClean="0">
                <a:solidFill>
                  <a:srgbClr val="C00000"/>
                </a:solidFill>
              </a:rPr>
              <a:t>Gustav </a:t>
            </a:r>
            <a:r>
              <a:rPr lang="hr-HR" sz="6600" dirty="0" err="1" smtClean="0">
                <a:solidFill>
                  <a:srgbClr val="C00000"/>
                </a:solidFill>
              </a:rPr>
              <a:t>Schwab</a:t>
            </a:r>
            <a:endParaRPr lang="hr-HR" sz="6600" dirty="0">
              <a:solidFill>
                <a:srgbClr val="C0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1728192"/>
          </a:xfrm>
        </p:spPr>
        <p:txBody>
          <a:bodyPr>
            <a:normAutofit fontScale="62500" lnSpcReduction="20000"/>
          </a:bodyPr>
          <a:lstStyle/>
          <a:p>
            <a:endParaRPr lang="hr-HR" dirty="0" smtClean="0"/>
          </a:p>
          <a:p>
            <a:r>
              <a:rPr lang="hr-HR" sz="5800" dirty="0" smtClean="0">
                <a:solidFill>
                  <a:srgbClr val="C00000"/>
                </a:solidFill>
              </a:rPr>
              <a:t>Najljepše priče klasične starine</a:t>
            </a:r>
          </a:p>
          <a:p>
            <a:r>
              <a:rPr lang="hr-HR" dirty="0" smtClean="0"/>
              <a:t>27. studeni 2014.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Ideja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Prometej</a:t>
            </a:r>
            <a:r>
              <a:rPr lang="hr-HR" dirty="0"/>
              <a:t> je simbol </a:t>
            </a:r>
            <a:r>
              <a:rPr lang="hr-HR" b="1" dirty="0">
                <a:solidFill>
                  <a:srgbClr val="C00000"/>
                </a:solidFill>
              </a:rPr>
              <a:t>vječne potrage za znanjem te simbol čovjekove pobune i otpora prema tiraniji. </a:t>
            </a:r>
          </a:p>
          <a:p>
            <a:r>
              <a:rPr lang="hr-HR" dirty="0"/>
              <a:t>On je razapet između ljudi kojima daje vatru i bogova čije je zapovijedi prekršio. U tome je njegova </a:t>
            </a:r>
            <a:r>
              <a:rPr lang="hr-HR" b="1" dirty="0">
                <a:solidFill>
                  <a:srgbClr val="C00000"/>
                </a:solidFill>
              </a:rPr>
              <a:t>herojska vrlina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err="1" smtClean="0"/>
              <a:t>Perzej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" name="Rezervirano mjesto sadržaja 3" descr="perze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340768"/>
            <a:ext cx="381133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Perzej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Tema: </a:t>
            </a:r>
            <a:r>
              <a:rPr lang="hr-HR" dirty="0" err="1"/>
              <a:t>Perzej</a:t>
            </a:r>
            <a:r>
              <a:rPr lang="hr-HR" dirty="0"/>
              <a:t> odlazi u svijet i čini herojska </a:t>
            </a:r>
            <a:r>
              <a:rPr lang="hr-HR" dirty="0" smtClean="0"/>
              <a:t>djela</a:t>
            </a:r>
            <a:endParaRPr lang="hr-HR" dirty="0"/>
          </a:p>
          <a:p>
            <a:r>
              <a:rPr lang="hr-HR" b="1" dirty="0"/>
              <a:t>Likovi</a:t>
            </a:r>
            <a:r>
              <a:rPr lang="hr-HR" dirty="0"/>
              <a:t>: </a:t>
            </a:r>
            <a:r>
              <a:rPr lang="hr-HR" dirty="0" err="1"/>
              <a:t>Perzej</a:t>
            </a:r>
            <a:r>
              <a:rPr lang="hr-HR" dirty="0"/>
              <a:t>, </a:t>
            </a:r>
            <a:r>
              <a:rPr lang="hr-HR" dirty="0" err="1"/>
              <a:t>Akrizija</a:t>
            </a:r>
            <a:r>
              <a:rPr lang="hr-HR" dirty="0"/>
              <a:t>, </a:t>
            </a:r>
            <a:r>
              <a:rPr lang="hr-HR" dirty="0" err="1"/>
              <a:t>Danaja</a:t>
            </a:r>
            <a:r>
              <a:rPr lang="hr-HR" dirty="0"/>
              <a:t>, </a:t>
            </a:r>
            <a:r>
              <a:rPr lang="hr-HR" dirty="0" err="1"/>
              <a:t>Diktije</a:t>
            </a:r>
            <a:r>
              <a:rPr lang="hr-HR" dirty="0"/>
              <a:t>, </a:t>
            </a:r>
            <a:r>
              <a:rPr lang="hr-HR" dirty="0" err="1"/>
              <a:t>Poliktet</a:t>
            </a:r>
            <a:r>
              <a:rPr lang="hr-HR" dirty="0"/>
              <a:t>, Meduza, </a:t>
            </a:r>
            <a:r>
              <a:rPr lang="hr-HR" dirty="0" err="1"/>
              <a:t>Forkije</a:t>
            </a:r>
            <a:r>
              <a:rPr lang="hr-HR" dirty="0"/>
              <a:t>, Greje (</a:t>
            </a:r>
            <a:r>
              <a:rPr lang="hr-HR" dirty="0" err="1"/>
              <a:t>Satarice</a:t>
            </a:r>
            <a:r>
              <a:rPr lang="hr-HR" dirty="0"/>
              <a:t>), Nimfe, </a:t>
            </a:r>
            <a:r>
              <a:rPr lang="hr-HR" dirty="0" err="1"/>
              <a:t>Atlant</a:t>
            </a:r>
            <a:r>
              <a:rPr lang="hr-HR" dirty="0"/>
              <a:t>, </a:t>
            </a:r>
            <a:r>
              <a:rPr lang="hr-HR" dirty="0" err="1"/>
              <a:t>Kefej</a:t>
            </a:r>
            <a:r>
              <a:rPr lang="hr-HR" dirty="0"/>
              <a:t>, </a:t>
            </a:r>
            <a:r>
              <a:rPr lang="hr-HR" dirty="0" err="1"/>
              <a:t>Andromeda</a:t>
            </a:r>
            <a:r>
              <a:rPr lang="hr-HR" dirty="0"/>
              <a:t>, </a:t>
            </a:r>
            <a:r>
              <a:rPr lang="hr-HR" dirty="0" err="1"/>
              <a:t>Nerejide</a:t>
            </a:r>
            <a:r>
              <a:rPr lang="hr-HR" dirty="0"/>
              <a:t>, Posejdon, </a:t>
            </a:r>
            <a:r>
              <a:rPr lang="hr-HR" dirty="0" err="1"/>
              <a:t>Finej</a:t>
            </a:r>
            <a:endParaRPr lang="hr-HR" dirty="0"/>
          </a:p>
          <a:p>
            <a:r>
              <a:rPr lang="hr-HR" b="1" dirty="0" err="1"/>
              <a:t>Perzej</a:t>
            </a:r>
            <a:r>
              <a:rPr lang="hr-HR" b="1" dirty="0"/>
              <a:t>: </a:t>
            </a:r>
            <a:r>
              <a:rPr lang="hr-HR" dirty="0"/>
              <a:t>znatiželjan, odlučan, hrabar, odvažan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Kompozicija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b="1" dirty="0" smtClean="0"/>
              <a:t>uvod</a:t>
            </a:r>
            <a:r>
              <a:rPr lang="hr-HR" dirty="0"/>
              <a:t>: </a:t>
            </a:r>
            <a:r>
              <a:rPr lang="hr-HR" dirty="0" err="1"/>
              <a:t>Akrizija</a:t>
            </a:r>
            <a:r>
              <a:rPr lang="hr-HR" dirty="0"/>
              <a:t> baca </a:t>
            </a:r>
            <a:r>
              <a:rPr lang="hr-HR" dirty="0" err="1"/>
              <a:t>Perzeja</a:t>
            </a:r>
            <a:r>
              <a:rPr lang="hr-HR" dirty="0"/>
              <a:t> u more</a:t>
            </a:r>
          </a:p>
          <a:p>
            <a:r>
              <a:rPr lang="hr-HR" b="1" dirty="0"/>
              <a:t>zaplet</a:t>
            </a:r>
            <a:r>
              <a:rPr lang="hr-HR" dirty="0"/>
              <a:t>: </a:t>
            </a:r>
            <a:r>
              <a:rPr lang="hr-HR" dirty="0" err="1"/>
              <a:t>Perzej</a:t>
            </a:r>
            <a:r>
              <a:rPr lang="hr-HR" dirty="0"/>
              <a:t> odlazi u svijet</a:t>
            </a:r>
          </a:p>
          <a:p>
            <a:r>
              <a:rPr lang="hr-HR" b="1" dirty="0"/>
              <a:t>radnja u usponu</a:t>
            </a:r>
            <a:r>
              <a:rPr lang="hr-HR" dirty="0"/>
              <a:t>: </a:t>
            </a:r>
            <a:r>
              <a:rPr lang="hr-HR" dirty="0" err="1"/>
              <a:t>Perzej</a:t>
            </a:r>
            <a:r>
              <a:rPr lang="hr-HR" dirty="0"/>
              <a:t> svladava Greje i Meduzu</a:t>
            </a:r>
          </a:p>
          <a:p>
            <a:r>
              <a:rPr lang="hr-HR" b="1" dirty="0"/>
              <a:t>vrhunac: </a:t>
            </a:r>
            <a:r>
              <a:rPr lang="hr-HR" dirty="0"/>
              <a:t>obračun s </a:t>
            </a:r>
            <a:r>
              <a:rPr lang="hr-HR" dirty="0" err="1"/>
              <a:t>Atlantom</a:t>
            </a:r>
            <a:r>
              <a:rPr lang="hr-HR" dirty="0"/>
              <a:t> i spašavanje </a:t>
            </a:r>
            <a:r>
              <a:rPr lang="hr-HR" dirty="0" err="1"/>
              <a:t>Andromede</a:t>
            </a:r>
            <a:endParaRPr lang="hr-HR" dirty="0"/>
          </a:p>
          <a:p>
            <a:r>
              <a:rPr lang="hr-HR" b="1" dirty="0"/>
              <a:t>rasplet</a:t>
            </a:r>
            <a:r>
              <a:rPr lang="hr-HR" dirty="0"/>
              <a:t>: svadba </a:t>
            </a:r>
            <a:r>
              <a:rPr lang="hr-HR" dirty="0" err="1"/>
              <a:t>Perzeja</a:t>
            </a:r>
            <a:r>
              <a:rPr lang="hr-HR" dirty="0"/>
              <a:t> i </a:t>
            </a:r>
            <a:r>
              <a:rPr lang="hr-HR" dirty="0" err="1"/>
              <a:t>Andromede</a:t>
            </a:r>
            <a:r>
              <a:rPr lang="hr-HR" dirty="0"/>
              <a:t>, obračun s </a:t>
            </a:r>
            <a:r>
              <a:rPr lang="hr-HR" dirty="0" err="1"/>
              <a:t>Finejem</a:t>
            </a:r>
            <a:endParaRPr lang="hr-HR" dirty="0"/>
          </a:p>
          <a:p>
            <a:r>
              <a:rPr lang="hr-HR" b="1" dirty="0"/>
              <a:t>epilog: </a:t>
            </a:r>
            <a:r>
              <a:rPr lang="hr-HR" dirty="0"/>
              <a:t>nehotično ubija djeda </a:t>
            </a:r>
            <a:r>
              <a:rPr lang="hr-HR" dirty="0" err="1"/>
              <a:t>Akrizija</a:t>
            </a:r>
            <a:r>
              <a:rPr lang="hr-HR" dirty="0"/>
              <a:t> te postaje kralj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Ideja:</a:t>
            </a:r>
            <a:r>
              <a:rPr lang="hr-HR" dirty="0"/>
              <a:t> </a:t>
            </a:r>
          </a:p>
          <a:p>
            <a:r>
              <a:rPr lang="hr-HR" dirty="0"/>
              <a:t>Čovjek treba, poput </a:t>
            </a:r>
            <a:r>
              <a:rPr lang="hr-HR" dirty="0" err="1"/>
              <a:t>Perzeja</a:t>
            </a:r>
            <a:r>
              <a:rPr lang="hr-HR" dirty="0"/>
              <a:t>, </a:t>
            </a:r>
            <a:r>
              <a:rPr lang="hr-HR" b="1" dirty="0">
                <a:solidFill>
                  <a:srgbClr val="C00000"/>
                </a:solidFill>
              </a:rPr>
              <a:t>težiti uvijek višim ciljevima, treba upoznati svijet, a sreća prati hrabre, odlučne i uporne.</a:t>
            </a:r>
          </a:p>
          <a:p>
            <a:r>
              <a:rPr lang="hr-HR" dirty="0"/>
              <a:t>Volja bogova, kao i u </a:t>
            </a:r>
            <a:r>
              <a:rPr lang="hr-HR" i="1" dirty="0" err="1"/>
              <a:t>Perzeju</a:t>
            </a:r>
            <a:r>
              <a:rPr lang="hr-HR" dirty="0"/>
              <a:t>, morala se </a:t>
            </a:r>
            <a:r>
              <a:rPr lang="hr-HR" dirty="0" err="1" smtClean="0"/>
              <a:t>ispoštovati</a:t>
            </a:r>
            <a:r>
              <a:rPr lang="hr-HR" dirty="0" smtClean="0"/>
              <a:t> </a:t>
            </a:r>
            <a:r>
              <a:rPr lang="hr-HR" dirty="0"/>
              <a:t>te </a:t>
            </a:r>
            <a:r>
              <a:rPr lang="hr-HR" dirty="0" err="1"/>
              <a:t>Akrizije</a:t>
            </a:r>
            <a:r>
              <a:rPr lang="hr-HR" dirty="0"/>
              <a:t> nije mogao umaći sudbini (proročanstvu</a:t>
            </a:r>
            <a:r>
              <a:rPr lang="hr-HR" dirty="0" smtClean="0"/>
              <a:t>).</a:t>
            </a:r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Dedal i </a:t>
            </a:r>
            <a:r>
              <a:rPr lang="hr-HR" dirty="0" err="1" smtClean="0"/>
              <a:t>Ikar</a:t>
            </a:r>
            <a:endParaRPr lang="hr-HR" dirty="0"/>
          </a:p>
        </p:txBody>
      </p:sp>
      <p:pic>
        <p:nvPicPr>
          <p:cNvPr id="4" name="Rezervirano mjesto sadržaja 3" descr="Dedal i Ik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2587" y="2234406"/>
            <a:ext cx="5838825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Dedal i </a:t>
            </a:r>
            <a:r>
              <a:rPr lang="hr-HR" dirty="0" err="1" smtClean="0"/>
              <a:t>Ikar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Tema:</a:t>
            </a:r>
            <a:r>
              <a:rPr lang="hr-HR" dirty="0"/>
              <a:t> Dedal ubija </a:t>
            </a:r>
            <a:r>
              <a:rPr lang="hr-HR" dirty="0" err="1"/>
              <a:t>Talosa</a:t>
            </a:r>
            <a:r>
              <a:rPr lang="hr-HR" dirty="0"/>
              <a:t> te bježi na Kretu gdje ga sustiže kazna bogova za </a:t>
            </a:r>
            <a:r>
              <a:rPr lang="hr-HR" dirty="0" err="1"/>
              <a:t>Talosovo</a:t>
            </a:r>
            <a:r>
              <a:rPr lang="hr-HR" dirty="0"/>
              <a:t> ubojstvo</a:t>
            </a:r>
          </a:p>
          <a:p>
            <a:r>
              <a:rPr lang="hr-HR" b="1" dirty="0"/>
              <a:t>Likovi</a:t>
            </a:r>
            <a:r>
              <a:rPr lang="hr-HR" dirty="0"/>
              <a:t>: Dedal, </a:t>
            </a:r>
            <a:r>
              <a:rPr lang="hr-HR" dirty="0" err="1"/>
              <a:t>Talos</a:t>
            </a:r>
            <a:r>
              <a:rPr lang="hr-HR" dirty="0"/>
              <a:t>, </a:t>
            </a:r>
            <a:r>
              <a:rPr lang="hr-HR" dirty="0" err="1"/>
              <a:t>Minos</a:t>
            </a:r>
            <a:r>
              <a:rPr lang="hr-HR" dirty="0"/>
              <a:t>, Minotaur, </a:t>
            </a:r>
            <a:r>
              <a:rPr lang="hr-HR" dirty="0" err="1"/>
              <a:t>Ikar</a:t>
            </a:r>
            <a:r>
              <a:rPr lang="hr-HR" dirty="0"/>
              <a:t>, </a:t>
            </a:r>
            <a:r>
              <a:rPr lang="hr-HR" dirty="0" err="1" smtClean="0"/>
              <a:t>Kokal</a:t>
            </a:r>
            <a:endParaRPr lang="hr-HR" dirty="0"/>
          </a:p>
          <a:p>
            <a:r>
              <a:rPr lang="hr-HR" b="1" dirty="0"/>
              <a:t>Dedal:</a:t>
            </a:r>
            <a:r>
              <a:rPr lang="hr-HR" dirty="0"/>
              <a:t> poznati umjetnik i izumiteljski genije, zavidan i ljubomoran, ubija </a:t>
            </a:r>
            <a:r>
              <a:rPr lang="hr-HR" dirty="0" err="1"/>
              <a:t>Talosa</a:t>
            </a:r>
            <a:r>
              <a:rPr lang="hr-HR" dirty="0"/>
              <a:t>, voli sina, pokušava pobjeći </a:t>
            </a:r>
            <a:r>
              <a:rPr lang="hr-HR" dirty="0" err="1"/>
              <a:t>Minosu</a:t>
            </a:r>
            <a:r>
              <a:rPr lang="hr-HR" dirty="0"/>
              <a:t> s Krete; ostaje slavan, ali nesretan.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Kompozicija</a:t>
            </a:r>
            <a:r>
              <a:rPr lang="hr-HR" dirty="0"/>
              <a:t>: 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uvod</a:t>
            </a:r>
            <a:r>
              <a:rPr lang="hr-HR" dirty="0"/>
              <a:t>: Dedal umjetnik i izumitelj</a:t>
            </a:r>
          </a:p>
          <a:p>
            <a:r>
              <a:rPr lang="hr-HR" b="1" dirty="0"/>
              <a:t>zaplet</a:t>
            </a:r>
            <a:r>
              <a:rPr lang="hr-HR" dirty="0"/>
              <a:t>: ubojstvo </a:t>
            </a:r>
            <a:r>
              <a:rPr lang="hr-HR" dirty="0" err="1"/>
              <a:t>Talosa</a:t>
            </a:r>
            <a:endParaRPr lang="hr-HR" dirty="0"/>
          </a:p>
          <a:p>
            <a:r>
              <a:rPr lang="hr-HR" b="1" dirty="0"/>
              <a:t>radnja u usponu</a:t>
            </a:r>
            <a:r>
              <a:rPr lang="hr-HR" dirty="0"/>
              <a:t>: Dedalov bijeg i utočište na Kreti</a:t>
            </a:r>
          </a:p>
          <a:p>
            <a:r>
              <a:rPr lang="hr-HR" b="1" dirty="0"/>
              <a:t>vrhunac</a:t>
            </a:r>
            <a:r>
              <a:rPr lang="hr-HR" dirty="0"/>
              <a:t>: </a:t>
            </a:r>
            <a:r>
              <a:rPr lang="hr-HR" dirty="0" err="1"/>
              <a:t>Ikarov</a:t>
            </a:r>
            <a:r>
              <a:rPr lang="hr-HR" dirty="0"/>
              <a:t> i Dedalov let</a:t>
            </a:r>
          </a:p>
          <a:p>
            <a:r>
              <a:rPr lang="hr-HR" b="1" dirty="0"/>
              <a:t>rasplet: </a:t>
            </a:r>
            <a:r>
              <a:rPr lang="hr-HR" dirty="0" err="1"/>
              <a:t>Ikarova</a:t>
            </a:r>
            <a:r>
              <a:rPr lang="hr-HR" dirty="0"/>
              <a:t> smrt i </a:t>
            </a:r>
            <a:r>
              <a:rPr lang="hr-HR" dirty="0" err="1"/>
              <a:t>Kokalova</a:t>
            </a:r>
            <a:r>
              <a:rPr lang="hr-HR" dirty="0"/>
              <a:t> zaštita</a:t>
            </a:r>
          </a:p>
          <a:p>
            <a:r>
              <a:rPr lang="hr-HR" b="1" dirty="0"/>
              <a:t>epilog</a:t>
            </a:r>
            <a:r>
              <a:rPr lang="hr-HR" dirty="0"/>
              <a:t>: Dedalova slava i nesreća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Ideja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Grčki </a:t>
            </a:r>
            <a:r>
              <a:rPr lang="hr-HR" dirty="0"/>
              <a:t>bogovi nisu voljeli kada bi se ljudi drznuli postići više nego što ih pripada. </a:t>
            </a:r>
            <a:endParaRPr lang="hr-HR" dirty="0" smtClean="0"/>
          </a:p>
          <a:p>
            <a:r>
              <a:rPr lang="hr-HR" dirty="0" smtClean="0"/>
              <a:t>Želja </a:t>
            </a:r>
            <a:r>
              <a:rPr lang="hr-HR" dirty="0"/>
              <a:t>da može letjeti je u očima bogova, osim </a:t>
            </a:r>
            <a:r>
              <a:rPr lang="hr-HR" dirty="0" err="1"/>
              <a:t>Talosova</a:t>
            </a:r>
            <a:r>
              <a:rPr lang="hr-HR" dirty="0"/>
              <a:t> ubojstva, Dedalov najveći </a:t>
            </a:r>
            <a:r>
              <a:rPr lang="hr-HR" dirty="0" smtClean="0"/>
              <a:t>grijeh.</a:t>
            </a:r>
          </a:p>
          <a:p>
            <a:r>
              <a:rPr lang="hr-HR" dirty="0" smtClean="0">
                <a:solidFill>
                  <a:srgbClr val="C00000"/>
                </a:solidFill>
              </a:rPr>
              <a:t>Prema </a:t>
            </a:r>
            <a:r>
              <a:rPr lang="hr-HR" dirty="0">
                <a:solidFill>
                  <a:srgbClr val="C00000"/>
                </a:solidFill>
              </a:rPr>
              <a:t>shvaćanju antičkih Grka, ljudi bi trebali biti zadovoljni s onim što imaju, a ne težiti onome što ne mogu imati.</a:t>
            </a:r>
            <a:r>
              <a:rPr lang="hr-HR" dirty="0"/>
              <a:t> </a:t>
            </a:r>
            <a:endParaRPr lang="hr-HR" dirty="0" smtClean="0"/>
          </a:p>
          <a:p>
            <a:r>
              <a:rPr lang="hr-HR" dirty="0" smtClean="0"/>
              <a:t>Veliki </a:t>
            </a:r>
            <a:r>
              <a:rPr lang="hr-HR" dirty="0"/>
              <a:t>genije i izumitelj ne razmišlja o posljedicama vlastitoga izuma i zbog toga je strogo kažnjen.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Tantal</a:t>
            </a:r>
            <a:endParaRPr lang="hr-HR" dirty="0"/>
          </a:p>
        </p:txBody>
      </p:sp>
      <p:pic>
        <p:nvPicPr>
          <p:cNvPr id="4" name="Rezervirano mjesto sadržaja 3" descr="Tantal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556792"/>
            <a:ext cx="4221480" cy="3950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švab naslovn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2847975" cy="452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gustav-schwab-najljepse-price-klasicne-starine-slika-176281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276872"/>
            <a:ext cx="4341584" cy="3257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Tema:</a:t>
            </a:r>
            <a:r>
              <a:rPr lang="hr-HR" dirty="0"/>
              <a:t> Tantal iz obijesti i pohlepe ubija vlastitog sina i zato biva kažnjen</a:t>
            </a:r>
          </a:p>
          <a:p>
            <a:r>
              <a:rPr lang="hr-HR" b="1" dirty="0"/>
              <a:t>Likovi:</a:t>
            </a:r>
            <a:r>
              <a:rPr lang="hr-HR" dirty="0"/>
              <a:t> Tantal, Zeus, </a:t>
            </a:r>
            <a:r>
              <a:rPr lang="hr-HR" dirty="0" err="1"/>
              <a:t>Demetra</a:t>
            </a:r>
            <a:endParaRPr lang="hr-HR" dirty="0"/>
          </a:p>
          <a:p>
            <a:r>
              <a:rPr lang="hr-HR" b="1" dirty="0"/>
              <a:t>Tantal:</a:t>
            </a:r>
            <a:r>
              <a:rPr lang="hr-HR" dirty="0"/>
              <a:t> bogat, sretan, obijestan, bahat, ubojica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Kompozicija: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uvod</a:t>
            </a:r>
            <a:r>
              <a:rPr lang="hr-HR" dirty="0"/>
              <a:t>: Tantalova sreća i bogatstvo</a:t>
            </a:r>
          </a:p>
          <a:p>
            <a:r>
              <a:rPr lang="hr-HR" b="1" dirty="0"/>
              <a:t>zaplet</a:t>
            </a:r>
            <a:r>
              <a:rPr lang="hr-HR" dirty="0"/>
              <a:t>: Tantalove zlobe i neprimjereno ponašanje prema bogovima</a:t>
            </a:r>
          </a:p>
          <a:p>
            <a:r>
              <a:rPr lang="hr-HR" b="1" dirty="0"/>
              <a:t>vrhunac</a:t>
            </a:r>
            <a:r>
              <a:rPr lang="hr-HR" dirty="0"/>
              <a:t>: ubojstvo sina</a:t>
            </a:r>
          </a:p>
          <a:p>
            <a:r>
              <a:rPr lang="hr-HR" b="1" dirty="0"/>
              <a:t>rasplet</a:t>
            </a:r>
            <a:r>
              <a:rPr lang="hr-HR" dirty="0"/>
              <a:t>: Tantalova kazna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Ideja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čovjek </a:t>
            </a:r>
            <a:r>
              <a:rPr lang="hr-HR" dirty="0"/>
              <a:t>od pretjerane sreće i bogatstva često postaje obijestan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Sizif</a:t>
            </a:r>
            <a:endParaRPr lang="hr-HR" dirty="0"/>
          </a:p>
        </p:txBody>
      </p:sp>
      <p:pic>
        <p:nvPicPr>
          <p:cNvPr id="4" name="Rezervirano mjesto sadržaja 3" descr="sizi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988840"/>
            <a:ext cx="3672408" cy="28988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Sizif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Tema: </a:t>
            </a:r>
            <a:r>
              <a:rPr lang="hr-HR" dirty="0"/>
              <a:t>Sizifov pokušaj da nadmudri </a:t>
            </a:r>
            <a:r>
              <a:rPr lang="hr-HR" dirty="0" smtClean="0"/>
              <a:t>Smrt </a:t>
            </a:r>
            <a:r>
              <a:rPr lang="hr-HR" dirty="0"/>
              <a:t>i neminovna kazna</a:t>
            </a:r>
          </a:p>
          <a:p>
            <a:r>
              <a:rPr lang="hr-HR" b="1" dirty="0"/>
              <a:t>Likovi:</a:t>
            </a:r>
            <a:r>
              <a:rPr lang="hr-HR" dirty="0"/>
              <a:t> Sizif, Zeus, Smrt, Had, </a:t>
            </a:r>
            <a:r>
              <a:rPr lang="hr-HR" dirty="0" err="1"/>
              <a:t>Perzefona</a:t>
            </a:r>
            <a:r>
              <a:rPr lang="hr-HR" dirty="0"/>
              <a:t>, Sizifova žena</a:t>
            </a:r>
          </a:p>
          <a:p>
            <a:r>
              <a:rPr lang="hr-HR" b="1" dirty="0"/>
              <a:t>Sizif:</a:t>
            </a:r>
            <a:r>
              <a:rPr lang="hr-HR" dirty="0"/>
              <a:t> domišljat, najlukaviji čovjek na svijetu, prepreden, lakom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Kompozicija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uvod</a:t>
            </a:r>
            <a:r>
              <a:rPr lang="hr-HR" dirty="0"/>
              <a:t>: Sizifova izdaja Zeusa</a:t>
            </a:r>
          </a:p>
          <a:p>
            <a:r>
              <a:rPr lang="hr-HR" b="1" dirty="0"/>
              <a:t>zaplet</a:t>
            </a:r>
            <a:r>
              <a:rPr lang="hr-HR" dirty="0" smtClean="0"/>
              <a:t>: Zeus </a:t>
            </a:r>
            <a:r>
              <a:rPr lang="hr-HR" dirty="0"/>
              <a:t>šalje Smrt po Sizifa</a:t>
            </a:r>
          </a:p>
          <a:p>
            <a:r>
              <a:rPr lang="hr-HR" b="1" dirty="0"/>
              <a:t>radnja u usponu</a:t>
            </a:r>
            <a:r>
              <a:rPr lang="hr-HR" dirty="0"/>
              <a:t>: Sizif okuje Smrt</a:t>
            </a:r>
          </a:p>
          <a:p>
            <a:r>
              <a:rPr lang="hr-HR" b="1" dirty="0"/>
              <a:t>vrhunac: </a:t>
            </a:r>
            <a:r>
              <a:rPr lang="hr-HR" dirty="0"/>
              <a:t>Sizif vara Hada i </a:t>
            </a:r>
            <a:r>
              <a:rPr lang="hr-HR" dirty="0" err="1"/>
              <a:t>Perzefonu</a:t>
            </a:r>
            <a:endParaRPr lang="hr-HR" dirty="0"/>
          </a:p>
          <a:p>
            <a:r>
              <a:rPr lang="hr-HR" b="1" dirty="0"/>
              <a:t>r</a:t>
            </a:r>
            <a:r>
              <a:rPr lang="hr-HR" b="1" dirty="0" smtClean="0"/>
              <a:t>asplet</a:t>
            </a:r>
            <a:r>
              <a:rPr lang="hr-HR" dirty="0" smtClean="0"/>
              <a:t>: </a:t>
            </a:r>
            <a:r>
              <a:rPr lang="hr-HR" dirty="0"/>
              <a:t>Smrt ga odvlači u podzemni svijet Had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Ideja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C00000"/>
                </a:solidFill>
              </a:rPr>
              <a:t>Smrti </a:t>
            </a:r>
            <a:r>
              <a:rPr lang="hr-HR" b="1" dirty="0">
                <a:solidFill>
                  <a:srgbClr val="C00000"/>
                </a:solidFill>
              </a:rPr>
              <a:t>se ne može pobjeći.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Orfej </a:t>
            </a:r>
            <a:r>
              <a:rPr lang="hr-HR" b="1" dirty="0"/>
              <a:t>i Euridika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" name="Rezervirano mjesto sadržaja 3" descr="Orpheu-Εsuryd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758156"/>
            <a:ext cx="6096000" cy="4210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Orfej i Euridika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Tema:</a:t>
            </a:r>
            <a:r>
              <a:rPr lang="hr-HR" dirty="0"/>
              <a:t> Orfejev pokušaj da vrati Euridiku iz podzemnog svijeta</a:t>
            </a:r>
          </a:p>
          <a:p>
            <a:r>
              <a:rPr lang="hr-HR" b="1" dirty="0"/>
              <a:t>Likovi:</a:t>
            </a:r>
            <a:r>
              <a:rPr lang="hr-HR" dirty="0"/>
              <a:t> Orfej, Euridika, Had, </a:t>
            </a:r>
            <a:r>
              <a:rPr lang="hr-HR" dirty="0" err="1"/>
              <a:t>Perzefona</a:t>
            </a:r>
            <a:r>
              <a:rPr lang="hr-HR" dirty="0"/>
              <a:t>, </a:t>
            </a:r>
            <a:r>
              <a:rPr lang="hr-HR" dirty="0" err="1"/>
              <a:t>Haron</a:t>
            </a:r>
            <a:endParaRPr lang="hr-HR" dirty="0"/>
          </a:p>
          <a:p>
            <a:r>
              <a:rPr lang="hr-HR" b="1" dirty="0"/>
              <a:t>Orfej:</a:t>
            </a:r>
            <a:r>
              <a:rPr lang="hr-HR" dirty="0"/>
              <a:t> pjevač prekrasnoga glasa, zaljubljen, shrvan je boli i tugom zbog njezine smrti, uporan, požrtvovan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Kompozicija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uvod: </a:t>
            </a:r>
            <a:r>
              <a:rPr lang="hr-HR" dirty="0"/>
              <a:t>Orfejev divni glas</a:t>
            </a:r>
          </a:p>
          <a:p>
            <a:r>
              <a:rPr lang="hr-HR" b="1" dirty="0"/>
              <a:t>zaplet: </a:t>
            </a:r>
            <a:r>
              <a:rPr lang="hr-HR" dirty="0"/>
              <a:t>Euridikina prerana smrt</a:t>
            </a:r>
          </a:p>
          <a:p>
            <a:r>
              <a:rPr lang="hr-HR" b="1" dirty="0"/>
              <a:t>radnja u usponu</a:t>
            </a:r>
            <a:r>
              <a:rPr lang="hr-HR" dirty="0"/>
              <a:t>: Orfej dolazi do Hada moliti da se Euridika vrati</a:t>
            </a:r>
          </a:p>
          <a:p>
            <a:r>
              <a:rPr lang="hr-HR" b="1" dirty="0"/>
              <a:t>vrhunca: </a:t>
            </a:r>
            <a:r>
              <a:rPr lang="hr-HR" dirty="0"/>
              <a:t>Euridika umalo izlazi iz </a:t>
            </a:r>
            <a:r>
              <a:rPr lang="hr-HR" dirty="0" smtClean="0"/>
              <a:t>Hada,</a:t>
            </a:r>
            <a:r>
              <a:rPr lang="hr-HR" b="1" dirty="0" smtClean="0"/>
              <a:t> </a:t>
            </a:r>
            <a:r>
              <a:rPr lang="hr-HR" dirty="0"/>
              <a:t>Orfej se osvrće i gubi Euridiku</a:t>
            </a:r>
          </a:p>
          <a:p>
            <a:r>
              <a:rPr lang="hr-HR" b="1" dirty="0" smtClean="0"/>
              <a:t>rasplet: </a:t>
            </a:r>
            <a:r>
              <a:rPr lang="hr-HR" dirty="0"/>
              <a:t>Orfej pokušava umrijeti, ali ne uspijeva te se vraća žalostan u šume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piscu…</a:t>
            </a:r>
            <a:endParaRPr lang="hr-HR" dirty="0"/>
          </a:p>
        </p:txBody>
      </p:sp>
      <p:pic>
        <p:nvPicPr>
          <p:cNvPr id="4" name="Rezervirano mjesto sadržaja 3" descr="Gusta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204864"/>
            <a:ext cx="1847850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ravokutnik 6"/>
          <p:cNvSpPr/>
          <p:nvPr/>
        </p:nvSpPr>
        <p:spPr>
          <a:xfrm>
            <a:off x="2915816" y="1556792"/>
            <a:ext cx="55446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r-HR" sz="3200" dirty="0" smtClean="0">
                <a:solidFill>
                  <a:prstClr val="black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-</a:t>
            </a:r>
            <a:r>
              <a:rPr lang="hr-HR" sz="3200" dirty="0" smtClean="0">
                <a:solidFill>
                  <a:prstClr val="black"/>
                </a:solidFill>
                <a:latin typeface="+mj-lt"/>
                <a:ea typeface="Calibri" pitchFamily="34" charset="0"/>
                <a:cs typeface="Tahoma" pitchFamily="34" charset="0"/>
              </a:rPr>
              <a:t>njemački </a:t>
            </a:r>
            <a:r>
              <a:rPr lang="hr-HR" sz="3200" dirty="0">
                <a:solidFill>
                  <a:prstClr val="black"/>
                </a:solidFill>
                <a:latin typeface="+mj-lt"/>
                <a:ea typeface="Calibri" pitchFamily="34" charset="0"/>
                <a:cs typeface="Tahoma" pitchFamily="34" charset="0"/>
              </a:rPr>
              <a:t>književnik</a:t>
            </a:r>
            <a:endParaRPr lang="hr-HR" sz="3200" dirty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3200" dirty="0" smtClean="0">
                <a:solidFill>
                  <a:prstClr val="black"/>
                </a:solidFill>
                <a:latin typeface="+mj-lt"/>
                <a:ea typeface="Calibri" pitchFamily="34" charset="0"/>
                <a:cs typeface="Tahoma" pitchFamily="34" charset="0"/>
              </a:rPr>
              <a:t>-1792</a:t>
            </a:r>
            <a:r>
              <a:rPr lang="hr-HR" sz="3200" dirty="0">
                <a:solidFill>
                  <a:prstClr val="black"/>
                </a:solidFill>
                <a:latin typeface="+mj-lt"/>
                <a:ea typeface="Calibri" pitchFamily="34" charset="0"/>
                <a:cs typeface="Tahoma" pitchFamily="34" charset="0"/>
              </a:rPr>
              <a:t>.-1850.</a:t>
            </a:r>
            <a:endParaRPr lang="hr-HR" sz="3200" dirty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3200" dirty="0" smtClean="0">
                <a:solidFill>
                  <a:prstClr val="black"/>
                </a:solidFill>
                <a:latin typeface="+mj-lt"/>
                <a:ea typeface="Calibri" pitchFamily="34" charset="0"/>
                <a:cs typeface="Tahoma" pitchFamily="34" charset="0"/>
              </a:rPr>
              <a:t>- priredio zbirku </a:t>
            </a:r>
            <a:r>
              <a:rPr lang="hr-HR" sz="3200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ahoma" pitchFamily="34" charset="0"/>
              </a:rPr>
              <a:t>antičkih priča, mitova </a:t>
            </a:r>
            <a:r>
              <a:rPr lang="hr-HR" sz="3200" dirty="0">
                <a:solidFill>
                  <a:srgbClr val="C00000"/>
                </a:solidFill>
                <a:latin typeface="+mj-lt"/>
                <a:ea typeface="Calibri" pitchFamily="34" charset="0"/>
                <a:cs typeface="Tahoma" pitchFamily="34" charset="0"/>
              </a:rPr>
              <a:t>i </a:t>
            </a:r>
            <a:r>
              <a:rPr lang="hr-HR" sz="3200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ahoma" pitchFamily="34" charset="0"/>
              </a:rPr>
              <a:t>legendi</a:t>
            </a:r>
            <a:endParaRPr lang="hr-HR" sz="3200" dirty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3200" dirty="0">
                <a:solidFill>
                  <a:prstClr val="black"/>
                </a:solidFill>
                <a:latin typeface="+mj-lt"/>
                <a:ea typeface="Calibri" pitchFamily="34" charset="0"/>
                <a:cs typeface="Tahoma" pitchFamily="34" charset="0"/>
              </a:rPr>
              <a:t>-zaslužan </a:t>
            </a:r>
            <a:r>
              <a:rPr lang="hr-HR" sz="3200" dirty="0" smtClean="0">
                <a:solidFill>
                  <a:prstClr val="black"/>
                </a:solidFill>
                <a:latin typeface="+mj-lt"/>
                <a:ea typeface="Calibri" pitchFamily="34" charset="0"/>
                <a:cs typeface="Tahoma" pitchFamily="34" charset="0"/>
              </a:rPr>
              <a:t>za </a:t>
            </a:r>
            <a:r>
              <a:rPr lang="hr-HR" sz="3200" dirty="0">
                <a:solidFill>
                  <a:srgbClr val="C00000"/>
                </a:solidFill>
                <a:latin typeface="+mj-lt"/>
                <a:ea typeface="Calibri" pitchFamily="34" charset="0"/>
                <a:cs typeface="Tahoma" pitchFamily="34" charset="0"/>
              </a:rPr>
              <a:t>oživljavanje daleke antičke prošlosti</a:t>
            </a:r>
            <a:endParaRPr lang="hr-HR" sz="3200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</a:t>
            </a:r>
            <a:r>
              <a:rPr lang="hr-HR" dirty="0" smtClean="0"/>
              <a:t>deje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Snaga glazbe</a:t>
            </a:r>
            <a:r>
              <a:rPr lang="hr-HR" dirty="0">
                <a:solidFill>
                  <a:srgbClr val="C00000"/>
                </a:solidFill>
              </a:rPr>
              <a:t> </a:t>
            </a:r>
            <a:r>
              <a:rPr lang="hr-HR" b="1" dirty="0">
                <a:solidFill>
                  <a:srgbClr val="C00000"/>
                </a:solidFill>
              </a:rPr>
              <a:t>je ogromna- </a:t>
            </a:r>
            <a:r>
              <a:rPr lang="hr-HR" dirty="0"/>
              <a:t>dopušta Orfeju da se izrazi, ali i uspijeva promijeniti ponašanje likova </a:t>
            </a:r>
            <a:r>
              <a:rPr lang="hr-HR" dirty="0" smtClean="0"/>
              <a:t>(</a:t>
            </a:r>
            <a:r>
              <a:rPr lang="hr-HR" dirty="0"/>
              <a:t>Tantal i Sizif</a:t>
            </a:r>
            <a:r>
              <a:rPr lang="hr-HR" dirty="0" smtClean="0"/>
              <a:t>). </a:t>
            </a:r>
            <a:endParaRPr lang="hr-HR" dirty="0"/>
          </a:p>
          <a:p>
            <a:r>
              <a:rPr lang="hr-HR" b="1" dirty="0">
                <a:solidFill>
                  <a:srgbClr val="C00000"/>
                </a:solidFill>
              </a:rPr>
              <a:t>L</a:t>
            </a:r>
            <a:r>
              <a:rPr lang="hr-HR" b="1" dirty="0" smtClean="0">
                <a:solidFill>
                  <a:srgbClr val="C00000"/>
                </a:solidFill>
              </a:rPr>
              <a:t>jubav  je jaka i ljudi su spremni na žrtvu u njeno ime, </a:t>
            </a:r>
            <a:r>
              <a:rPr lang="hr-HR" b="1" dirty="0">
                <a:solidFill>
                  <a:srgbClr val="C00000"/>
                </a:solidFill>
              </a:rPr>
              <a:t>no ipak je smrt jača </a:t>
            </a:r>
            <a:r>
              <a:rPr lang="hr-HR" dirty="0"/>
              <a:t>i nitko joj ne može umaći.</a:t>
            </a:r>
          </a:p>
          <a:p>
            <a:r>
              <a:rPr lang="hr-HR" dirty="0"/>
              <a:t>Čovjek treba biti svjestan da je </a:t>
            </a:r>
            <a:r>
              <a:rPr lang="hr-HR" b="1" dirty="0">
                <a:solidFill>
                  <a:srgbClr val="C00000"/>
                </a:solidFill>
              </a:rPr>
              <a:t>sreća prolazna.</a:t>
            </a:r>
            <a:r>
              <a:rPr lang="hr-HR" dirty="0">
                <a:solidFill>
                  <a:srgbClr val="C00000"/>
                </a:solidFill>
              </a:rPr>
              <a:t> </a:t>
            </a:r>
          </a:p>
          <a:p>
            <a:r>
              <a:rPr lang="hr-HR" b="1" dirty="0" smtClean="0">
                <a:solidFill>
                  <a:srgbClr val="C00000"/>
                </a:solidFill>
              </a:rPr>
              <a:t>Unatoč ljubavi, povjerenje </a:t>
            </a:r>
            <a:r>
              <a:rPr lang="hr-HR" b="1" dirty="0">
                <a:solidFill>
                  <a:srgbClr val="C00000"/>
                </a:solidFill>
              </a:rPr>
              <a:t>ne može biti apsolutno</a:t>
            </a:r>
            <a:r>
              <a:rPr lang="hr-HR" dirty="0">
                <a:solidFill>
                  <a:srgbClr val="C00000"/>
                </a:solidFill>
              </a:rPr>
              <a:t> </a:t>
            </a:r>
            <a:r>
              <a:rPr lang="hr-HR" dirty="0"/>
              <a:t>– Orfej nije mogao vjerovati da je doista Euridika ta koju vodi iz Hada.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err="1" smtClean="0"/>
              <a:t>Piram</a:t>
            </a:r>
            <a:r>
              <a:rPr lang="hr-HR" b="1" dirty="0" smtClean="0"/>
              <a:t> </a:t>
            </a:r>
            <a:r>
              <a:rPr lang="hr-HR" b="1" dirty="0"/>
              <a:t>i </a:t>
            </a:r>
            <a:r>
              <a:rPr lang="hr-HR" b="1" dirty="0" err="1"/>
              <a:t>Tizba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" name="Rezervirano mjesto sadržaja 3" descr="piram i tizb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9902" y="1600200"/>
            <a:ext cx="356419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Piram</a:t>
            </a:r>
            <a:r>
              <a:rPr lang="hr-HR" dirty="0" smtClean="0"/>
              <a:t> i </a:t>
            </a:r>
            <a:r>
              <a:rPr lang="hr-HR" dirty="0" err="1" smtClean="0"/>
              <a:t>Tizba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/>
              <a:t>Tema</a:t>
            </a:r>
            <a:r>
              <a:rPr lang="hr-HR" dirty="0"/>
              <a:t>: ljubav i smrt </a:t>
            </a:r>
            <a:r>
              <a:rPr lang="hr-HR" dirty="0" err="1"/>
              <a:t>Pirama</a:t>
            </a:r>
            <a:r>
              <a:rPr lang="hr-HR" dirty="0"/>
              <a:t> i </a:t>
            </a:r>
            <a:r>
              <a:rPr lang="hr-HR" dirty="0" err="1"/>
              <a:t>Tizbe</a:t>
            </a:r>
            <a:endParaRPr lang="hr-HR" dirty="0"/>
          </a:p>
          <a:p>
            <a:r>
              <a:rPr lang="hr-HR" b="1" dirty="0"/>
              <a:t>Likovi</a:t>
            </a:r>
            <a:r>
              <a:rPr lang="hr-HR" dirty="0"/>
              <a:t>: </a:t>
            </a:r>
            <a:r>
              <a:rPr lang="hr-HR" dirty="0" err="1"/>
              <a:t>Piram</a:t>
            </a:r>
            <a:r>
              <a:rPr lang="hr-HR" dirty="0"/>
              <a:t>, </a:t>
            </a:r>
            <a:r>
              <a:rPr lang="hr-HR" dirty="0" err="1"/>
              <a:t>Tizba</a:t>
            </a:r>
            <a:endParaRPr lang="hr-HR" dirty="0"/>
          </a:p>
          <a:p>
            <a:r>
              <a:rPr lang="hr-HR" b="1" dirty="0"/>
              <a:t>Kompozicija: </a:t>
            </a:r>
            <a:endParaRPr lang="hr-HR" dirty="0"/>
          </a:p>
          <a:p>
            <a:r>
              <a:rPr lang="hr-HR" dirty="0"/>
              <a:t>uvod: zaljubljeni par</a:t>
            </a:r>
          </a:p>
          <a:p>
            <a:r>
              <a:rPr lang="hr-HR" dirty="0"/>
              <a:t>zaplet: </a:t>
            </a:r>
            <a:r>
              <a:rPr lang="hr-HR" dirty="0" err="1"/>
              <a:t>Tizba</a:t>
            </a:r>
            <a:r>
              <a:rPr lang="hr-HR" dirty="0"/>
              <a:t> uspijeva izbjeći opasnost</a:t>
            </a:r>
          </a:p>
          <a:p>
            <a:r>
              <a:rPr lang="hr-HR" dirty="0"/>
              <a:t>vrhunac: </a:t>
            </a:r>
            <a:r>
              <a:rPr lang="hr-HR" dirty="0" err="1"/>
              <a:t>Piram</a:t>
            </a:r>
            <a:r>
              <a:rPr lang="hr-HR" dirty="0"/>
              <a:t> se </a:t>
            </a:r>
            <a:r>
              <a:rPr lang="hr-HR" dirty="0" smtClean="0"/>
              <a:t>ubija </a:t>
            </a:r>
            <a:r>
              <a:rPr lang="hr-HR" dirty="0"/>
              <a:t>misleći da je </a:t>
            </a:r>
            <a:r>
              <a:rPr lang="hr-HR" dirty="0" err="1"/>
              <a:t>Tizba</a:t>
            </a:r>
            <a:r>
              <a:rPr lang="hr-HR" dirty="0"/>
              <a:t> mrtva</a:t>
            </a:r>
          </a:p>
          <a:p>
            <a:r>
              <a:rPr lang="hr-HR" dirty="0"/>
              <a:t>rasplet: </a:t>
            </a:r>
            <a:r>
              <a:rPr lang="hr-HR" dirty="0" err="1"/>
              <a:t>Tizbina</a:t>
            </a:r>
            <a:r>
              <a:rPr lang="hr-HR" dirty="0"/>
              <a:t> smrt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d</a:t>
            </a:r>
            <a:r>
              <a:rPr lang="hr-HR" b="1" dirty="0" smtClean="0">
                <a:solidFill>
                  <a:srgbClr val="C00000"/>
                </a:solidFill>
              </a:rPr>
              <a:t>vostruka ubojstva ljubavnika i motiv zabune </a:t>
            </a:r>
            <a:r>
              <a:rPr lang="hr-HR" dirty="0" smtClean="0"/>
              <a:t>česti u svjetskoj književnosti (Shakespeare: Romeo i Julija)</a:t>
            </a:r>
            <a:endParaRPr lang="hr-H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Ideja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prava ljubav ne prestaje u </a:t>
            </a:r>
            <a:r>
              <a:rPr lang="hr-HR" b="1" dirty="0" smtClean="0">
                <a:solidFill>
                  <a:srgbClr val="C00000"/>
                </a:solidFill>
              </a:rPr>
              <a:t>smrti</a:t>
            </a:r>
            <a:r>
              <a:rPr lang="hr-HR" dirty="0" smtClean="0"/>
              <a:t> (dudove </a:t>
            </a:r>
            <a:r>
              <a:rPr lang="hr-HR" dirty="0"/>
              <a:t>bobice od tada su crne, a njihov pepeo počiva u jednoj </a:t>
            </a:r>
            <a:r>
              <a:rPr lang="hr-HR" dirty="0" smtClean="0"/>
              <a:t>žari)</a:t>
            </a:r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Edip</a:t>
            </a:r>
            <a:endParaRPr lang="hr-HR" dirty="0"/>
          </a:p>
        </p:txBody>
      </p:sp>
      <p:pic>
        <p:nvPicPr>
          <p:cNvPr id="4" name="Rezervirano mjesto sadržaja 3" descr="Oedipus-and-the-Sphinx-by-Francois-Xavier-Fab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670376" cy="4033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Edip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Tema:</a:t>
            </a:r>
            <a:r>
              <a:rPr lang="hr-HR" dirty="0"/>
              <a:t> traganje Edipa za istinom o vlastitom porijeklu</a:t>
            </a:r>
          </a:p>
          <a:p>
            <a:r>
              <a:rPr lang="hr-HR" b="1" dirty="0"/>
              <a:t>Likovi:</a:t>
            </a:r>
            <a:r>
              <a:rPr lang="hr-HR" dirty="0"/>
              <a:t> Edip, Laj, </a:t>
            </a:r>
            <a:r>
              <a:rPr lang="hr-HR" dirty="0" err="1"/>
              <a:t>Jokasta</a:t>
            </a:r>
            <a:r>
              <a:rPr lang="hr-HR" dirty="0"/>
              <a:t>, </a:t>
            </a:r>
            <a:r>
              <a:rPr lang="hr-HR" dirty="0" err="1"/>
              <a:t>Polib</a:t>
            </a:r>
            <a:r>
              <a:rPr lang="hr-HR" dirty="0"/>
              <a:t>, Sfinga, </a:t>
            </a:r>
            <a:r>
              <a:rPr lang="hr-HR" dirty="0" err="1"/>
              <a:t>Eteoklo</a:t>
            </a:r>
            <a:r>
              <a:rPr lang="hr-HR" dirty="0"/>
              <a:t>, </a:t>
            </a:r>
            <a:r>
              <a:rPr lang="hr-HR" dirty="0" err="1"/>
              <a:t>Polinik</a:t>
            </a:r>
            <a:r>
              <a:rPr lang="hr-HR" dirty="0"/>
              <a:t>, Antigona, </a:t>
            </a:r>
            <a:r>
              <a:rPr lang="hr-HR" dirty="0" err="1"/>
              <a:t>Ismena</a:t>
            </a:r>
            <a:r>
              <a:rPr lang="hr-HR" dirty="0"/>
              <a:t>, </a:t>
            </a:r>
            <a:r>
              <a:rPr lang="hr-HR" dirty="0" err="1"/>
              <a:t>Kreont</a:t>
            </a:r>
            <a:r>
              <a:rPr lang="hr-HR" dirty="0"/>
              <a:t>, prorok </a:t>
            </a:r>
            <a:r>
              <a:rPr lang="hr-HR" dirty="0" err="1"/>
              <a:t>Tirezija</a:t>
            </a:r>
            <a:r>
              <a:rPr lang="hr-HR" dirty="0"/>
              <a:t>, kralj </a:t>
            </a:r>
            <a:r>
              <a:rPr lang="hr-HR" dirty="0" err="1"/>
              <a:t>Tezej</a:t>
            </a:r>
            <a:endParaRPr lang="hr-HR" dirty="0"/>
          </a:p>
          <a:p>
            <a:r>
              <a:rPr lang="hr-HR" b="1" dirty="0"/>
              <a:t>Edip:</a:t>
            </a:r>
            <a:r>
              <a:rPr lang="hr-HR" dirty="0"/>
              <a:t> radoznao, istinoljubiv, hrabar, pametan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Kompozicija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uvod</a:t>
            </a:r>
            <a:r>
              <a:rPr lang="hr-HR" dirty="0"/>
              <a:t>: </a:t>
            </a:r>
            <a:r>
              <a:rPr lang="hr-HR" dirty="0" smtClean="0"/>
              <a:t>pokušaj </a:t>
            </a:r>
            <a:r>
              <a:rPr lang="hr-HR" dirty="0"/>
              <a:t>Edipovog ubojstva i djetinjstvo na </a:t>
            </a:r>
            <a:r>
              <a:rPr lang="hr-HR" dirty="0" err="1"/>
              <a:t>Polibovom</a:t>
            </a:r>
            <a:r>
              <a:rPr lang="hr-HR" dirty="0"/>
              <a:t> kraljevstvu</a:t>
            </a:r>
          </a:p>
          <a:p>
            <a:r>
              <a:rPr lang="hr-HR" dirty="0"/>
              <a:t>zaplet: Edip ubija </a:t>
            </a:r>
            <a:r>
              <a:rPr lang="hr-HR" dirty="0" err="1"/>
              <a:t>Laja</a:t>
            </a:r>
            <a:r>
              <a:rPr lang="hr-HR" dirty="0"/>
              <a:t> i ženi se </a:t>
            </a:r>
            <a:r>
              <a:rPr lang="hr-HR" dirty="0" err="1" smtClean="0"/>
              <a:t>Jokastom</a:t>
            </a:r>
            <a:r>
              <a:rPr lang="hr-HR" dirty="0" smtClean="0"/>
              <a:t> ne </a:t>
            </a:r>
            <a:r>
              <a:rPr lang="hr-HR" dirty="0"/>
              <a:t>znajući da mu je to majka</a:t>
            </a:r>
          </a:p>
          <a:p>
            <a:r>
              <a:rPr lang="hr-HR" dirty="0"/>
              <a:t>radnja u usponu: Edip otkriva istinu</a:t>
            </a:r>
          </a:p>
          <a:p>
            <a:r>
              <a:rPr lang="hr-HR" dirty="0"/>
              <a:t>vrhunac: </a:t>
            </a:r>
            <a:r>
              <a:rPr lang="hr-HR" dirty="0" err="1"/>
              <a:t>Jokastina</a:t>
            </a:r>
            <a:r>
              <a:rPr lang="hr-HR" dirty="0"/>
              <a:t> smrt i Edipovo sljepilo </a:t>
            </a:r>
          </a:p>
          <a:p>
            <a:r>
              <a:rPr lang="hr-HR" dirty="0"/>
              <a:t>rasplet: Edipovo progonstvo i pokušaj </a:t>
            </a:r>
            <a:r>
              <a:rPr lang="hr-HR" dirty="0" err="1"/>
              <a:t>Kreonta</a:t>
            </a:r>
            <a:r>
              <a:rPr lang="hr-HR" dirty="0"/>
              <a:t> da uspostavi </a:t>
            </a:r>
            <a:r>
              <a:rPr lang="hr-HR" dirty="0" err="1"/>
              <a:t>Eteoklovu</a:t>
            </a:r>
            <a:r>
              <a:rPr lang="hr-HR" dirty="0"/>
              <a:t> vladavinu</a:t>
            </a:r>
          </a:p>
          <a:p>
            <a:r>
              <a:rPr lang="hr-HR" dirty="0"/>
              <a:t>epilog: Edip to odbija i u pratnju svojih kćeri</a:t>
            </a:r>
            <a:r>
              <a:rPr lang="hr-HR" i="1" dirty="0"/>
              <a:t> </a:t>
            </a:r>
            <a:r>
              <a:rPr lang="hr-HR" dirty="0"/>
              <a:t>(</a:t>
            </a:r>
            <a:r>
              <a:rPr lang="hr-HR" i="1" dirty="0"/>
              <a:t>štapova</a:t>
            </a:r>
            <a:r>
              <a:rPr lang="hr-HR" dirty="0"/>
              <a:t>) odlazi u smrt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Ljudi nemaju kontrolu nad svojim životima, </a:t>
            </a:r>
            <a:r>
              <a:rPr lang="hr-HR" b="1" dirty="0">
                <a:solidFill>
                  <a:srgbClr val="C00000"/>
                </a:solidFill>
              </a:rPr>
              <a:t>njihove sudbine kroje bogovi</a:t>
            </a:r>
            <a:r>
              <a:rPr lang="hr-HR" dirty="0">
                <a:solidFill>
                  <a:srgbClr val="C00000"/>
                </a:solidFill>
              </a:rPr>
              <a:t>. </a:t>
            </a:r>
            <a:r>
              <a:rPr lang="hr-HR" dirty="0"/>
              <a:t>Sav otpor koji pružaju je </a:t>
            </a:r>
            <a:r>
              <a:rPr lang="hr-HR" b="1" dirty="0">
                <a:solidFill>
                  <a:srgbClr val="C00000"/>
                </a:solidFill>
              </a:rPr>
              <a:t>uzaludan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C00000"/>
                </a:solidFill>
              </a:rPr>
              <a:t>grčki </a:t>
            </a:r>
            <a:r>
              <a:rPr lang="hr-HR" b="1" dirty="0">
                <a:solidFill>
                  <a:srgbClr val="C00000"/>
                </a:solidFill>
              </a:rPr>
              <a:t>mitovi </a:t>
            </a:r>
            <a:r>
              <a:rPr lang="hr-HR" dirty="0"/>
              <a:t>su obilježili zapadnu kulturu i književnost</a:t>
            </a:r>
          </a:p>
          <a:p>
            <a:r>
              <a:rPr lang="hr-HR" dirty="0" smtClean="0"/>
              <a:t>nastojali </a:t>
            </a:r>
            <a:r>
              <a:rPr lang="hr-HR" dirty="0"/>
              <a:t>su protumačiti i objasniti </a:t>
            </a:r>
            <a:r>
              <a:rPr lang="hr-HR" b="1" dirty="0">
                <a:solidFill>
                  <a:srgbClr val="C00000"/>
                </a:solidFill>
              </a:rPr>
              <a:t>postanak svijeta, prirode, ljudi i njihov odnos prema bogovima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Glavni junaci mitova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olimpski, podzemni i morski </a:t>
            </a:r>
            <a:r>
              <a:rPr lang="hr-HR" dirty="0" smtClean="0"/>
              <a:t>bogovi</a:t>
            </a:r>
          </a:p>
          <a:p>
            <a:r>
              <a:rPr lang="hr-HR" dirty="0"/>
              <a:t>niža </a:t>
            </a:r>
            <a:r>
              <a:rPr lang="hr-HR" dirty="0" smtClean="0"/>
              <a:t>božanstva</a:t>
            </a:r>
          </a:p>
          <a:p>
            <a:r>
              <a:rPr lang="hr-HR" dirty="0" err="1"/>
              <a:t>tzv</a:t>
            </a:r>
            <a:r>
              <a:rPr lang="hr-HR" dirty="0"/>
              <a:t>.</a:t>
            </a:r>
            <a:r>
              <a:rPr lang="hr-HR" i="1" dirty="0"/>
              <a:t> </a:t>
            </a:r>
            <a:r>
              <a:rPr lang="hr-HR" b="1" i="1" dirty="0">
                <a:solidFill>
                  <a:srgbClr val="C00000"/>
                </a:solidFill>
              </a:rPr>
              <a:t>heroji</a:t>
            </a:r>
            <a:r>
              <a:rPr lang="hr-HR" b="1" dirty="0">
                <a:solidFill>
                  <a:srgbClr val="C00000"/>
                </a:solidFill>
              </a:rPr>
              <a:t> </a:t>
            </a:r>
            <a:r>
              <a:rPr lang="hr-HR" dirty="0"/>
              <a:t>koji su po ocu ili majci božanskog </a:t>
            </a:r>
            <a:r>
              <a:rPr lang="hr-HR" dirty="0" smtClean="0"/>
              <a:t>porijekla (</a:t>
            </a:r>
            <a:r>
              <a:rPr lang="hr-HR" dirty="0" err="1"/>
              <a:t>P</a:t>
            </a:r>
            <a:r>
              <a:rPr lang="hr-HR" dirty="0" err="1" smtClean="0"/>
              <a:t>rometej</a:t>
            </a:r>
            <a:r>
              <a:rPr lang="hr-HR" dirty="0" smtClean="0"/>
              <a:t>, Heraklo, </a:t>
            </a:r>
            <a:r>
              <a:rPr lang="hr-HR" dirty="0" err="1" smtClean="0"/>
              <a:t>Perzej</a:t>
            </a:r>
            <a:r>
              <a:rPr lang="hr-HR" dirty="0" smtClean="0"/>
              <a:t>…)</a:t>
            </a:r>
          </a:p>
          <a:p>
            <a:r>
              <a:rPr lang="hr-HR" i="1" dirty="0"/>
              <a:t>h</a:t>
            </a:r>
            <a:r>
              <a:rPr lang="hr-HR" i="1" dirty="0" smtClean="0"/>
              <a:t>eroji</a:t>
            </a:r>
            <a:r>
              <a:rPr lang="hr-HR" dirty="0" smtClean="0"/>
              <a:t> izvršavaju teške i opasne zadaće koje im zadaju bogovi</a:t>
            </a:r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grčkim mitovima bogovi su bliski ljudima i ljudi </a:t>
            </a:r>
            <a:r>
              <a:rPr lang="hr-HR" dirty="0" smtClean="0"/>
              <a:t>bogovima</a:t>
            </a:r>
          </a:p>
          <a:p>
            <a:r>
              <a:rPr lang="hr-HR" dirty="0" smtClean="0"/>
              <a:t>priroda </a:t>
            </a:r>
            <a:r>
              <a:rPr lang="hr-HR" dirty="0"/>
              <a:t>i čovjek sjedinjeni su u mitu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Prometej</a:t>
            </a:r>
            <a:endParaRPr lang="hr-HR" dirty="0"/>
          </a:p>
        </p:txBody>
      </p:sp>
      <p:pic>
        <p:nvPicPr>
          <p:cNvPr id="4" name="Rezervirano mjesto sadržaja 3" descr="prometej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1108" y="1600200"/>
            <a:ext cx="508178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Prometej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Tema:</a:t>
            </a:r>
            <a:r>
              <a:rPr lang="hr-HR" dirty="0"/>
              <a:t> </a:t>
            </a:r>
            <a:r>
              <a:rPr lang="hr-HR" dirty="0" err="1"/>
              <a:t>Prometej</a:t>
            </a:r>
            <a:r>
              <a:rPr lang="hr-HR" dirty="0"/>
              <a:t> je stao u zaštitu čovjeka i zamjerio se </a:t>
            </a:r>
            <a:r>
              <a:rPr lang="hr-HR" dirty="0" smtClean="0"/>
              <a:t>bogovima</a:t>
            </a:r>
            <a:endParaRPr lang="hr-HR" dirty="0"/>
          </a:p>
          <a:p>
            <a:r>
              <a:rPr lang="hr-HR" b="1" dirty="0"/>
              <a:t>Likovi</a:t>
            </a:r>
            <a:r>
              <a:rPr lang="hr-HR" dirty="0"/>
              <a:t>: </a:t>
            </a:r>
            <a:r>
              <a:rPr lang="hr-HR" dirty="0" err="1"/>
              <a:t>Prometej</a:t>
            </a:r>
            <a:r>
              <a:rPr lang="hr-HR" dirty="0"/>
              <a:t>, Zeus, Atena, Afrodita, </a:t>
            </a:r>
            <a:r>
              <a:rPr lang="hr-HR" dirty="0" err="1"/>
              <a:t>Epimetej</a:t>
            </a:r>
            <a:r>
              <a:rPr lang="hr-HR" dirty="0"/>
              <a:t>, Pandora, </a:t>
            </a:r>
            <a:r>
              <a:rPr lang="hr-HR" dirty="0" err="1"/>
              <a:t>Hefest</a:t>
            </a:r>
            <a:r>
              <a:rPr lang="hr-HR" dirty="0"/>
              <a:t>, Heraklo</a:t>
            </a:r>
          </a:p>
          <a:p>
            <a:r>
              <a:rPr lang="hr-HR" b="1" dirty="0" err="1"/>
              <a:t>Prometej</a:t>
            </a:r>
            <a:r>
              <a:rPr lang="hr-HR" b="1" dirty="0"/>
              <a:t>: </a:t>
            </a:r>
            <a:r>
              <a:rPr lang="hr-HR" dirty="0"/>
              <a:t>mudar, domišljat, suosjeća s ljudima, </a:t>
            </a:r>
            <a:r>
              <a:rPr lang="hr-HR" dirty="0" smtClean="0"/>
              <a:t>podučava ih raznim vještinama, prkosi </a:t>
            </a:r>
            <a:r>
              <a:rPr lang="hr-HR" dirty="0"/>
              <a:t>bogovima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Kompozicija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uvod</a:t>
            </a:r>
            <a:r>
              <a:rPr lang="hr-HR" dirty="0"/>
              <a:t>: </a:t>
            </a:r>
            <a:r>
              <a:rPr lang="hr-HR" dirty="0" err="1"/>
              <a:t>Prometej</a:t>
            </a:r>
            <a:r>
              <a:rPr lang="hr-HR" dirty="0"/>
              <a:t> stvara čovjeka</a:t>
            </a:r>
          </a:p>
          <a:p>
            <a:r>
              <a:rPr lang="hr-HR" b="1" dirty="0"/>
              <a:t>zaplet</a:t>
            </a:r>
            <a:r>
              <a:rPr lang="hr-HR" dirty="0"/>
              <a:t>: </a:t>
            </a:r>
            <a:r>
              <a:rPr lang="hr-HR" dirty="0" err="1"/>
              <a:t>Prometej</a:t>
            </a:r>
            <a:r>
              <a:rPr lang="hr-HR" dirty="0"/>
              <a:t> daje ljudima vatru i obučava ih</a:t>
            </a:r>
          </a:p>
          <a:p>
            <a:r>
              <a:rPr lang="hr-HR" b="1" dirty="0"/>
              <a:t>radnja u usponu</a:t>
            </a:r>
            <a:r>
              <a:rPr lang="hr-HR" dirty="0"/>
              <a:t>: </a:t>
            </a:r>
            <a:r>
              <a:rPr lang="hr-HR" dirty="0" err="1"/>
              <a:t>Prometejevi</a:t>
            </a:r>
            <a:r>
              <a:rPr lang="hr-HR" dirty="0"/>
              <a:t> darovi </a:t>
            </a:r>
          </a:p>
          <a:p>
            <a:r>
              <a:rPr lang="hr-HR" b="1" dirty="0"/>
              <a:t>vrhunac</a:t>
            </a:r>
            <a:r>
              <a:rPr lang="hr-HR" dirty="0"/>
              <a:t>: Zeusov bijes i kazna</a:t>
            </a:r>
          </a:p>
          <a:p>
            <a:r>
              <a:rPr lang="hr-HR" b="1" dirty="0"/>
              <a:t>rasplet</a:t>
            </a:r>
            <a:r>
              <a:rPr lang="hr-HR" dirty="0"/>
              <a:t>: Heraklo spašava </a:t>
            </a:r>
            <a:r>
              <a:rPr lang="hr-HR" dirty="0" err="1"/>
              <a:t>Prometeja</a:t>
            </a:r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1107</Words>
  <Application>Microsoft Office PowerPoint</Application>
  <PresentationFormat>Prikaz na zaslonu (4:3)</PresentationFormat>
  <Paragraphs>129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38</vt:i4>
      </vt:variant>
    </vt:vector>
  </HeadingPairs>
  <TitlesOfParts>
    <vt:vector size="39" baseType="lpstr">
      <vt:lpstr>Office tema</vt:lpstr>
      <vt:lpstr>Gustav Schwab</vt:lpstr>
      <vt:lpstr>Slajd 2</vt:lpstr>
      <vt:lpstr>O piscu…</vt:lpstr>
      <vt:lpstr>Slajd 4</vt:lpstr>
      <vt:lpstr>Glavni junaci mitova</vt:lpstr>
      <vt:lpstr>Slajd 6</vt:lpstr>
      <vt:lpstr>Prometej</vt:lpstr>
      <vt:lpstr>Prometej</vt:lpstr>
      <vt:lpstr>Kompozicija</vt:lpstr>
      <vt:lpstr>Ideja</vt:lpstr>
      <vt:lpstr> Perzej </vt:lpstr>
      <vt:lpstr>Perzej</vt:lpstr>
      <vt:lpstr>Kompozicija</vt:lpstr>
      <vt:lpstr>Slajd 14</vt:lpstr>
      <vt:lpstr>Dedal i Ikar</vt:lpstr>
      <vt:lpstr>Dedal i Ikar</vt:lpstr>
      <vt:lpstr> Kompozicija:  </vt:lpstr>
      <vt:lpstr>Ideja</vt:lpstr>
      <vt:lpstr>Tantal</vt:lpstr>
      <vt:lpstr>Slajd 20</vt:lpstr>
      <vt:lpstr>Kompozicija: </vt:lpstr>
      <vt:lpstr>Ideja</vt:lpstr>
      <vt:lpstr>Sizif</vt:lpstr>
      <vt:lpstr>Sizif</vt:lpstr>
      <vt:lpstr>Kompozicija</vt:lpstr>
      <vt:lpstr>Ideja</vt:lpstr>
      <vt:lpstr> Orfej i Euridika </vt:lpstr>
      <vt:lpstr>Orfej i Euridika</vt:lpstr>
      <vt:lpstr>Kompozicija</vt:lpstr>
      <vt:lpstr>Ideje</vt:lpstr>
      <vt:lpstr> Piram i Tizba </vt:lpstr>
      <vt:lpstr>Piram i Tizba</vt:lpstr>
      <vt:lpstr>Slajd 33</vt:lpstr>
      <vt:lpstr>Ideja</vt:lpstr>
      <vt:lpstr>Edip</vt:lpstr>
      <vt:lpstr>Edip</vt:lpstr>
      <vt:lpstr>Kompozicija</vt:lpstr>
      <vt:lpstr>Slajd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Gustav Schwab</dc:title>
  <dc:creator>Lovro Šverko</dc:creator>
  <cp:lastModifiedBy>Lovro Šverko</cp:lastModifiedBy>
  <cp:revision>8</cp:revision>
  <dcterms:created xsi:type="dcterms:W3CDTF">2014-11-23T18:48:46Z</dcterms:created>
  <dcterms:modified xsi:type="dcterms:W3CDTF">2014-11-23T19:58:26Z</dcterms:modified>
</cp:coreProperties>
</file>