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8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8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3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6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4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4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21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53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0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9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8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0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2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9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Tajni dnevnik Adriana Molea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sz="2100" dirty="0"/>
              <a:t>SUE TOWNSEND</a:t>
            </a:r>
          </a:p>
          <a:p>
            <a:pPr algn="r"/>
            <a:r>
              <a:rPr lang="hr-HR" dirty="0" smtClean="0"/>
              <a:t>2. </a:t>
            </a:r>
            <a:r>
              <a:rPr lang="hr-HR" dirty="0"/>
              <a:t>v</a:t>
            </a:r>
            <a:r>
              <a:rPr lang="hr-HR" dirty="0" smtClean="0"/>
              <a:t>eljače 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24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15" y="962025"/>
            <a:ext cx="6798736" cy="4992157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remijerka M. Thatcher u narodu poznata kao </a:t>
            </a:r>
            <a:r>
              <a:rPr lang="hr-HR" i="1" dirty="0" smtClean="0"/>
              <a:t>Iron Lady, </a:t>
            </a:r>
            <a:r>
              <a:rPr lang="hr-HR" dirty="0" smtClean="0"/>
              <a:t>kritizira njezinu politiku koja je, po njenom mišljenju, osiromašila narod</a:t>
            </a:r>
          </a:p>
          <a:p>
            <a:r>
              <a:rPr lang="hr-HR" dirty="0"/>
              <a:t>k</a:t>
            </a:r>
            <a:r>
              <a:rPr lang="hr-HR" dirty="0" smtClean="0"/>
              <a:t>raljevska obitelj (scena kraljevskog vjenčanja, Lady Di, Kraljica, princ Charles), ismijava gotovo religioznu odanost engleskog naroda kraljevskoj obitelji koju smatra rastrošnom i poročnom</a:t>
            </a:r>
          </a:p>
          <a:p>
            <a:r>
              <a:rPr lang="hr-HR" dirty="0"/>
              <a:t>p</a:t>
            </a:r>
            <a:r>
              <a:rPr lang="hr-HR" dirty="0" smtClean="0"/>
              <a:t>rogovara o ženskoj emancipaciji (Pauline čita </a:t>
            </a:r>
            <a:r>
              <a:rPr lang="hr-HR" i="1" dirty="0" smtClean="0"/>
              <a:t>Ženskog eunuha</a:t>
            </a:r>
            <a:r>
              <a:rPr lang="hr-HR" dirty="0" smtClean="0"/>
              <a:t>)</a:t>
            </a:r>
          </a:p>
          <a:p>
            <a:r>
              <a:rPr lang="hr-HR" smtClean="0"/>
              <a:t>kritika nastavka kolonijalističke politike </a:t>
            </a:r>
            <a:r>
              <a:rPr lang="hr-HR" dirty="0" smtClean="0"/>
              <a:t>Velike </a:t>
            </a:r>
            <a:r>
              <a:rPr lang="hr-HR" smtClean="0"/>
              <a:t>Britanije (Velika Britanija objavljuje rat Argentini)</a:t>
            </a:r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309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047751"/>
            <a:ext cx="6798736" cy="4887382"/>
          </a:xfrm>
        </p:spPr>
        <p:txBody>
          <a:bodyPr/>
          <a:lstStyle/>
          <a:p>
            <a:r>
              <a:rPr lang="hr-HR" dirty="0"/>
              <a:t>e</a:t>
            </a:r>
            <a:r>
              <a:rPr lang="hr-HR" dirty="0" smtClean="0"/>
              <a:t>fekt smiješnog također je postignut čestim </a:t>
            </a:r>
            <a:r>
              <a:rPr lang="hr-HR" dirty="0" smtClean="0">
                <a:solidFill>
                  <a:srgbClr val="FF0000"/>
                </a:solidFill>
              </a:rPr>
              <a:t>hiperbolama</a:t>
            </a:r>
          </a:p>
          <a:p>
            <a:pPr marL="0" indent="0">
              <a:buNone/>
            </a:pPr>
            <a:r>
              <a:rPr lang="hr-HR" dirty="0" smtClean="0"/>
              <a:t>(psu su zabetonirane šape, Adrianu se zalijepila maketa na nos prilikom</a:t>
            </a:r>
            <a:r>
              <a:rPr lang="hr-HR" i="1" dirty="0" smtClean="0"/>
              <a:t> snifanja </a:t>
            </a:r>
            <a:r>
              <a:rPr lang="hr-HR" dirty="0" smtClean="0"/>
              <a:t>ljepila, Pandora je obložila mačju košaru Paulininom krznenom bundom, itd.)</a:t>
            </a:r>
          </a:p>
          <a:p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6" y="3319992"/>
            <a:ext cx="2671762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0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Jezik i stil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aoko </a:t>
            </a:r>
            <a:r>
              <a:rPr lang="hr-HR" dirty="0" smtClean="0">
                <a:solidFill>
                  <a:srgbClr val="FF0000"/>
                </a:solidFill>
              </a:rPr>
              <a:t>jednostavne rečenice, </a:t>
            </a:r>
            <a:r>
              <a:rPr lang="hr-HR" dirty="0" smtClean="0"/>
              <a:t>pune su </a:t>
            </a:r>
            <a:r>
              <a:rPr lang="hr-HR" dirty="0" smtClean="0">
                <a:solidFill>
                  <a:srgbClr val="FF0000"/>
                </a:solidFill>
              </a:rPr>
              <a:t>ironije </a:t>
            </a:r>
            <a:r>
              <a:rPr lang="hr-HR" dirty="0" smtClean="0">
                <a:solidFill>
                  <a:schemeClr val="tx1"/>
                </a:solidFill>
              </a:rPr>
              <a:t>i</a:t>
            </a:r>
            <a:r>
              <a:rPr lang="hr-HR" dirty="0" smtClean="0">
                <a:solidFill>
                  <a:srgbClr val="FF0000"/>
                </a:solidFill>
              </a:rPr>
              <a:t> humora</a:t>
            </a:r>
          </a:p>
          <a:p>
            <a:r>
              <a:rPr lang="hr-HR" dirty="0">
                <a:solidFill>
                  <a:srgbClr val="FF0000"/>
                </a:solidFill>
              </a:rPr>
              <a:t>r</a:t>
            </a:r>
            <a:r>
              <a:rPr lang="hr-HR" dirty="0" smtClean="0">
                <a:solidFill>
                  <a:srgbClr val="FF0000"/>
                </a:solidFill>
              </a:rPr>
              <a:t>azgovorni jezik</a:t>
            </a:r>
            <a:r>
              <a:rPr lang="hr-HR" dirty="0" smtClean="0"/>
              <a:t>, povremeni </a:t>
            </a:r>
            <a:r>
              <a:rPr lang="hr-HR" dirty="0" smtClean="0">
                <a:solidFill>
                  <a:srgbClr val="FF0000"/>
                </a:solidFill>
              </a:rPr>
              <a:t>vulgarizmi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FF0000"/>
                </a:solidFill>
              </a:rPr>
              <a:t>žargonizmi </a:t>
            </a:r>
            <a:r>
              <a:rPr lang="hr-HR" dirty="0" smtClean="0"/>
              <a:t>(riječi koje pripadaju jeziku mladih)</a:t>
            </a:r>
          </a:p>
          <a:p>
            <a:r>
              <a:rPr lang="hr-HR" dirty="0">
                <a:solidFill>
                  <a:srgbClr val="FF0000"/>
                </a:solidFill>
              </a:rPr>
              <a:t>l</a:t>
            </a:r>
            <a:r>
              <a:rPr lang="hr-HR" dirty="0" smtClean="0">
                <a:solidFill>
                  <a:srgbClr val="FF0000"/>
                </a:solidFill>
              </a:rPr>
              <a:t>iterarni pokušaji </a:t>
            </a:r>
            <a:r>
              <a:rPr lang="hr-HR" dirty="0" smtClean="0"/>
              <a:t>Adriana i njegovih vršnjaka (naoko dječji i komični, u sebi skrivaju dublju poruku)</a:t>
            </a:r>
          </a:p>
          <a:p>
            <a:r>
              <a:rPr lang="hr-HR" dirty="0">
                <a:solidFill>
                  <a:srgbClr val="FF0000"/>
                </a:solidFill>
              </a:rPr>
              <a:t>p</a:t>
            </a:r>
            <a:r>
              <a:rPr lang="hr-HR" dirty="0" smtClean="0">
                <a:solidFill>
                  <a:srgbClr val="FF0000"/>
                </a:solidFill>
              </a:rPr>
              <a:t>isma</a:t>
            </a:r>
            <a:r>
              <a:rPr lang="hr-HR" dirty="0" smtClean="0"/>
              <a:t> Adriana BBC-u i Johna Tydemana s BBC-a  Adrianu</a:t>
            </a:r>
          </a:p>
        </p:txBody>
      </p:sp>
    </p:spTree>
    <p:extLst>
      <p:ext uri="{BB962C8B-B14F-4D97-AF65-F5344CB8AC3E}">
        <p14:creationId xmlns:p14="http://schemas.microsoft.com/office/powerpoint/2010/main" val="183635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152525"/>
            <a:ext cx="22764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PANKERSKA PJESMA</a:t>
            </a:r>
          </a:p>
          <a:p>
            <a:r>
              <a:rPr lang="hr-HR" dirty="0" smtClean="0"/>
              <a:t>Društvo je sranje,</a:t>
            </a:r>
          </a:p>
          <a:p>
            <a:r>
              <a:rPr lang="hr-HR" dirty="0" smtClean="0"/>
              <a:t>Bljuvotina čista.</a:t>
            </a:r>
          </a:p>
          <a:p>
            <a:r>
              <a:rPr lang="hr-HR" dirty="0" smtClean="0"/>
              <a:t>Na britanskoj zastavi</a:t>
            </a:r>
          </a:p>
          <a:p>
            <a:r>
              <a:rPr lang="hr-HR" dirty="0" smtClean="0"/>
              <a:t>Poročni je Sid,</a:t>
            </a:r>
          </a:p>
          <a:p>
            <a:r>
              <a:rPr lang="hr-HR" dirty="0" smtClean="0"/>
              <a:t>Sagnjio je Johnnie,</a:t>
            </a:r>
          </a:p>
          <a:p>
            <a:r>
              <a:rPr lang="hr-HR" dirty="0" smtClean="0"/>
              <a:t>Mrtav, mrtav, mrtav.</a:t>
            </a:r>
          </a:p>
          <a:p>
            <a:r>
              <a:rPr lang="hr-HR" dirty="0" smtClean="0"/>
              <a:t>Ubijen sivilom.</a:t>
            </a:r>
          </a:p>
          <a:p>
            <a:r>
              <a:rPr lang="hr-HR" dirty="0" smtClean="0"/>
              <a:t>Engleska zaudara.</a:t>
            </a:r>
          </a:p>
          <a:p>
            <a:r>
              <a:rPr lang="hr-HR" dirty="0" smtClean="0"/>
              <a:t>Latrina svijeta.</a:t>
            </a:r>
          </a:p>
          <a:p>
            <a:r>
              <a:rPr lang="hr-HR" dirty="0" smtClean="0"/>
              <a:t>Kloaka Europe.</a:t>
            </a:r>
          </a:p>
          <a:p>
            <a:r>
              <a:rPr lang="hr-HR" dirty="0" smtClean="0"/>
              <a:t>Živjeli pankeri,</a:t>
            </a:r>
          </a:p>
          <a:p>
            <a:r>
              <a:rPr lang="hr-HR" dirty="0" smtClean="0"/>
              <a:t>Kraljevi i kraljice</a:t>
            </a:r>
          </a:p>
          <a:p>
            <a:r>
              <a:rPr lang="hr-HR" dirty="0" smtClean="0"/>
              <a:t>Ulice.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3">
            <a:off x="5775785" y="969545"/>
            <a:ext cx="2826836" cy="385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362">
            <a:off x="3599364" y="1335733"/>
            <a:ext cx="27622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9157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6325" y="146685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PIPA</a:t>
            </a:r>
          </a:p>
          <a:p>
            <a:r>
              <a:rPr lang="hr-HR" dirty="0" smtClean="0"/>
              <a:t>Pipa curi, spavati mi ne da,</a:t>
            </a:r>
          </a:p>
          <a:p>
            <a:r>
              <a:rPr lang="hr-HR" dirty="0" smtClean="0"/>
              <a:t>Bit će to jezerce prvog reda.</a:t>
            </a:r>
          </a:p>
          <a:p>
            <a:r>
              <a:rPr lang="hr-HR" dirty="0" smtClean="0"/>
              <a:t>Strunut će nam sag sa prvog kata,</a:t>
            </a:r>
          </a:p>
          <a:p>
            <a:r>
              <a:rPr lang="hr-HR" dirty="0" smtClean="0"/>
              <a:t>Za novi, naznojit će se tata.</a:t>
            </a:r>
          </a:p>
          <a:p>
            <a:r>
              <a:rPr lang="hr-HR" dirty="0" smtClean="0"/>
              <a:t>Montirat gumicu čas je posla.</a:t>
            </a:r>
          </a:p>
          <a:p>
            <a:r>
              <a:rPr lang="hr-HR" dirty="0" smtClean="0"/>
              <a:t>Daj, tata, ne izigravaj osla!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629150" y="1291709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PANDORA! PANDORA! PANDORA!</a:t>
            </a:r>
          </a:p>
          <a:p>
            <a:r>
              <a:rPr lang="hr-HR" dirty="0" smtClean="0"/>
              <a:t>Oh, ljubavi moja,</a:t>
            </a:r>
          </a:p>
          <a:p>
            <a:r>
              <a:rPr lang="hr-HR" dirty="0" smtClean="0"/>
              <a:t>Srce mi gine,</a:t>
            </a:r>
          </a:p>
          <a:p>
            <a:r>
              <a:rPr lang="hr-HR" dirty="0" smtClean="0"/>
              <a:t>Usta suha,</a:t>
            </a:r>
          </a:p>
          <a:p>
            <a:r>
              <a:rPr lang="hr-HR" dirty="0" smtClean="0"/>
              <a:t>A duša gori.</a:t>
            </a:r>
          </a:p>
          <a:p>
            <a:r>
              <a:rPr lang="hr-HR" dirty="0" smtClean="0"/>
              <a:t>Ti u Tunisu,</a:t>
            </a:r>
          </a:p>
          <a:p>
            <a:r>
              <a:rPr lang="hr-HR" dirty="0" smtClean="0"/>
              <a:t>A ja ovdje.</a:t>
            </a:r>
          </a:p>
          <a:p>
            <a:r>
              <a:rPr lang="hr-HR" dirty="0" smtClean="0"/>
              <a:t>Sjeti me se i prolij suzu koju.</a:t>
            </a:r>
          </a:p>
          <a:p>
            <a:r>
              <a:rPr lang="hr-HR" dirty="0" smtClean="0"/>
              <a:t>Vrati mi se opaljena, crna i zdrava.</a:t>
            </a:r>
          </a:p>
          <a:p>
            <a:r>
              <a:rPr lang="hr-HR" dirty="0" smtClean="0"/>
              <a:t>Ti bogatog si oca ljubimica prava.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4" y="3648075"/>
            <a:ext cx="2771775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251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951441"/>
          </a:xfrm>
        </p:spPr>
        <p:txBody>
          <a:bodyPr>
            <a:normAutofit/>
          </a:bodyPr>
          <a:lstStyle/>
          <a:p>
            <a:r>
              <a:rPr lang="hr-HR" dirty="0" smtClean="0"/>
              <a:t>Likovi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58" y="186677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59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tac George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69" y="2039144"/>
            <a:ext cx="4523052" cy="271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52223" y="1868488"/>
            <a:ext cx="2600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-nemaran, sklon samosažaljenju i piću</a:t>
            </a:r>
          </a:p>
          <a:p>
            <a:r>
              <a:rPr lang="hr-HR" sz="2800" dirty="0" smtClean="0"/>
              <a:t>-nezaposlen, depresivan</a:t>
            </a:r>
          </a:p>
          <a:p>
            <a:r>
              <a:rPr lang="hr-HR" sz="2800" dirty="0" smtClean="0"/>
              <a:t>-voli ženu i dijete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3605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m</a:t>
            </a:r>
            <a:r>
              <a:rPr lang="hr-HR" dirty="0" smtClean="0"/>
              <a:t>ajka Pauline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1176866" y="2066925"/>
            <a:ext cx="4509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-nezadovoljna životom i brakom, želi više od života</a:t>
            </a:r>
          </a:p>
          <a:p>
            <a:r>
              <a:rPr lang="hr-HR" dirty="0" smtClean="0"/>
              <a:t>-upušta se u aferu sa susjedom Lucasom</a:t>
            </a:r>
          </a:p>
          <a:p>
            <a:r>
              <a:rPr lang="hr-HR" dirty="0" smtClean="0"/>
              <a:t>-emancipirana majka, netipična žena</a:t>
            </a:r>
          </a:p>
          <a:p>
            <a:r>
              <a:rPr lang="hr-HR" dirty="0" smtClean="0"/>
              <a:t>- sklona konzumaciji alkohola </a:t>
            </a:r>
          </a:p>
          <a:p>
            <a:r>
              <a:rPr lang="hr-HR" dirty="0" smtClean="0"/>
              <a:t>-pomalo luckasta i </a:t>
            </a:r>
            <a:r>
              <a:rPr lang="hr-HR" i="1" dirty="0" smtClean="0"/>
              <a:t>otkačena</a:t>
            </a:r>
            <a:r>
              <a:rPr lang="hr-HR" dirty="0" smtClean="0"/>
              <a:t>, ali voli svoga sina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4" y="3946980"/>
            <a:ext cx="3419475" cy="205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3821251"/>
            <a:ext cx="3838575" cy="230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53" y="1236313"/>
            <a:ext cx="2956320" cy="2217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47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Pandora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40" y="781987"/>
            <a:ext cx="4146021" cy="248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04" y="3269600"/>
            <a:ext cx="3775896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09625" y="2025793"/>
            <a:ext cx="3205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sz="2800" dirty="0" smtClean="0"/>
              <a:t>lijepa, inteligentna, odlična učenica</a:t>
            </a:r>
          </a:p>
          <a:p>
            <a:r>
              <a:rPr lang="hr-HR" sz="2800" dirty="0" smtClean="0"/>
              <a:t>-iz dobrostojeće obitelji intelektualaca</a:t>
            </a:r>
          </a:p>
          <a:p>
            <a:r>
              <a:rPr lang="hr-HR" sz="2800" dirty="0" smtClean="0"/>
              <a:t>-buntovna duha, dobra srca</a:t>
            </a:r>
            <a:endParaRPr lang="hr-H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718">
            <a:off x="2479146" y="4464656"/>
            <a:ext cx="1225379" cy="1466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12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b</a:t>
            </a:r>
            <a:r>
              <a:rPr lang="hr-HR" dirty="0" smtClean="0"/>
              <a:t>aka Mole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58" y="3446871"/>
            <a:ext cx="3511787" cy="258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51" y="1066679"/>
            <a:ext cx="30734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5350" y="2028825"/>
            <a:ext cx="3762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sz="2400" dirty="0" smtClean="0"/>
              <a:t>konzervativna, moralna, religiozna</a:t>
            </a:r>
          </a:p>
          <a:p>
            <a:r>
              <a:rPr lang="hr-HR" sz="2400" dirty="0" smtClean="0"/>
              <a:t>-stalo joj je do obiteljskih vrijednosti, odlučna i praktična</a:t>
            </a:r>
          </a:p>
          <a:p>
            <a:r>
              <a:rPr lang="hr-HR" sz="2400" dirty="0" smtClean="0"/>
              <a:t>-uzorna domaćica</a:t>
            </a:r>
          </a:p>
          <a:p>
            <a:r>
              <a:rPr lang="hr-HR" sz="2400" dirty="0" smtClean="0"/>
              <a:t>-stroga i brižna, zaštitnički se odnosi prema Adrianu i Georgeu, a kritički prema Paulini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10347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866774"/>
          </a:xfrm>
        </p:spPr>
        <p:txBody>
          <a:bodyPr/>
          <a:lstStyle/>
          <a:p>
            <a:r>
              <a:rPr lang="hr-HR" dirty="0" smtClean="0"/>
              <a:t>Susan Lilian (Sue) Townsend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0" y="1362075"/>
            <a:ext cx="4423833" cy="226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00699" y="1476375"/>
            <a:ext cx="2374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(1946.-2014.)</a:t>
            </a:r>
          </a:p>
          <a:p>
            <a:pPr marL="285750" indent="-285750"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ajpoznatija po tome što je stvorila lik Adriana Molea</a:t>
            </a:r>
          </a:p>
          <a:p>
            <a:pPr marL="285750" indent="-285750"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apisala je </a:t>
            </a:r>
            <a:r>
              <a:rPr lang="hr-HR" i="1" dirty="0" smtClean="0"/>
              <a:t>Tajni dnevnik Adriana Molea </a:t>
            </a:r>
            <a:r>
              <a:rPr lang="hr-HR" dirty="0" smtClean="0"/>
              <a:t>u 35. godini</a:t>
            </a:r>
          </a:p>
          <a:p>
            <a:pPr marL="285750" indent="-285750">
              <a:buFontTx/>
              <a:buChar char="-"/>
            </a:pPr>
            <a:r>
              <a:rPr lang="hr-HR" dirty="0"/>
              <a:t>d</a:t>
            </a:r>
            <a:r>
              <a:rPr lang="hr-HR" dirty="0" smtClean="0"/>
              <a:t>o tada je dobar dio života provela u bijedi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2540" y="3739752"/>
            <a:ext cx="3595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-roman je postao </a:t>
            </a:r>
            <a:r>
              <a:rPr lang="hr-HR" dirty="0"/>
              <a:t>hit i najprodavanija knjiga tijekom </a:t>
            </a:r>
            <a:r>
              <a:rPr lang="hr-HR" dirty="0" smtClean="0"/>
              <a:t>osamdesetih god. 20.st.</a:t>
            </a:r>
          </a:p>
          <a:p>
            <a:r>
              <a:rPr lang="hr-HR" dirty="0" smtClean="0"/>
              <a:t>-tijekom života Sue je napisala još 8 knjiga o Adrianu M.</a:t>
            </a:r>
          </a:p>
          <a:p>
            <a:r>
              <a:rPr lang="hr-HR" dirty="0" smtClean="0"/>
              <a:t>-u zreloj dobi patila je od dijabetesa, koji je prouzročio loš vid i probleme s kretanjem</a:t>
            </a:r>
          </a:p>
          <a:p>
            <a:r>
              <a:rPr lang="hr-HR" dirty="0" smtClean="0"/>
              <a:t>-prema </a:t>
            </a:r>
            <a:r>
              <a:rPr lang="hr-HR" i="1" dirty="0"/>
              <a:t>Tajnom dnevniku </a:t>
            </a:r>
            <a:r>
              <a:rPr lang="hr-HR" dirty="0"/>
              <a:t>snimljena je televizijska serija, a kasnije i mjuzikl</a:t>
            </a:r>
            <a:endParaRPr lang="hr-HR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237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845629"/>
            <a:ext cx="6798734" cy="621221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Bert Baxter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umirovljenik o kojem Adrian vodi brigu</a:t>
            </a:r>
          </a:p>
          <a:p>
            <a:r>
              <a:rPr lang="hr-HR" dirty="0" smtClean="0"/>
              <a:t>zaljubljen u </a:t>
            </a:r>
            <a:r>
              <a:rPr lang="hr-HR" i="1" dirty="0" smtClean="0"/>
              <a:t>cigarete, život i sok od cikle</a:t>
            </a:r>
          </a:p>
          <a:p>
            <a:r>
              <a:rPr lang="hr-HR" dirty="0"/>
              <a:t>p</a:t>
            </a:r>
            <a:r>
              <a:rPr lang="hr-HR" dirty="0" smtClean="0"/>
              <a:t>omalo uvrnut i neprilagođen, svojeglav, autsajder</a:t>
            </a:r>
          </a:p>
          <a:p>
            <a:r>
              <a:rPr lang="hr-HR" dirty="0"/>
              <a:t>o</a:t>
            </a:r>
            <a:r>
              <a:rPr lang="hr-HR" dirty="0" smtClean="0"/>
              <a:t>stali drže da je luckast te da je njegovo ponašanje na mahove sablažnjivo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3" y="417126"/>
            <a:ext cx="3155950" cy="236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554672"/>
            <a:ext cx="2305049" cy="172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82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Nigel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Adrianov prijatelj iz bogate obitelji i suparnik</a:t>
            </a:r>
          </a:p>
          <a:p>
            <a:r>
              <a:rPr lang="hr-HR" dirty="0" smtClean="0"/>
              <a:t>Adrian se divi njegovoj </a:t>
            </a:r>
            <a:r>
              <a:rPr lang="hr-HR" i="1" dirty="0" smtClean="0"/>
              <a:t>specijalki</a:t>
            </a:r>
          </a:p>
          <a:p>
            <a:r>
              <a:rPr lang="hr-HR" dirty="0"/>
              <a:t>i</a:t>
            </a:r>
            <a:r>
              <a:rPr lang="hr-HR" dirty="0" smtClean="0"/>
              <a:t>mpresionira Pandoru svojom buntovnom naravi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2" y="1263407"/>
            <a:ext cx="235267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960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Gospodin Lucas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6" y="3329045"/>
            <a:ext cx="3858182" cy="259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69712" y="1952625"/>
            <a:ext cx="6624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-Paulinin ljubavnik i susjed</a:t>
            </a:r>
          </a:p>
          <a:p>
            <a:r>
              <a:rPr lang="hr-HR" dirty="0" smtClean="0"/>
              <a:t>-ovaj ljubavni trokut izvor je brojnih smiješnih, ali i tragikomičnih situacija</a:t>
            </a:r>
          </a:p>
          <a:p>
            <a:r>
              <a:rPr lang="hr-HR" dirty="0" smtClean="0"/>
              <a:t>-žena ga je ostavila zbog druge žene</a:t>
            </a:r>
          </a:p>
          <a:p>
            <a:r>
              <a:rPr lang="hr-HR" dirty="0" smtClean="0"/>
              <a:t>-Adrian ga prezire</a:t>
            </a:r>
          </a:p>
        </p:txBody>
      </p:sp>
    </p:spTree>
    <p:extLst>
      <p:ext uri="{BB962C8B-B14F-4D97-AF65-F5344CB8AC3E}">
        <p14:creationId xmlns:p14="http://schemas.microsoft.com/office/powerpoint/2010/main" val="17312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Trlica (Doreen Slater)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038351"/>
            <a:ext cx="6798736" cy="3896782"/>
          </a:xfrm>
        </p:spPr>
        <p:txBody>
          <a:bodyPr/>
          <a:lstStyle/>
          <a:p>
            <a:r>
              <a:rPr lang="hr-HR" dirty="0" smtClean="0"/>
              <a:t>Georgeova ljubavnica</a:t>
            </a:r>
          </a:p>
          <a:p>
            <a:r>
              <a:rPr lang="hr-HR" dirty="0"/>
              <a:t>m</a:t>
            </a:r>
            <a:r>
              <a:rPr lang="hr-HR" dirty="0" smtClean="0"/>
              <a:t>ajka malodobnog Maxwella</a:t>
            </a:r>
          </a:p>
          <a:p>
            <a:r>
              <a:rPr lang="hr-HR" dirty="0" smtClean="0"/>
              <a:t>Adrian osim prijezira </a:t>
            </a:r>
            <a:r>
              <a:rPr lang="hr-HR" dirty="0"/>
              <a:t>prema njoj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osjeća sažaljenje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2" y="3699510"/>
            <a:ext cx="438912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91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Barry Kent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838325"/>
            <a:ext cx="6798736" cy="4096807"/>
          </a:xfrm>
        </p:spPr>
        <p:txBody>
          <a:bodyPr/>
          <a:lstStyle/>
          <a:p>
            <a:r>
              <a:rPr lang="hr-HR" dirty="0"/>
              <a:t>š</a:t>
            </a:r>
            <a:r>
              <a:rPr lang="hr-HR" dirty="0" smtClean="0"/>
              <a:t>kolski nasilnik i huligan</a:t>
            </a:r>
          </a:p>
          <a:p>
            <a:r>
              <a:rPr lang="hr-HR" dirty="0"/>
              <a:t>j</a:t>
            </a:r>
            <a:r>
              <a:rPr lang="hr-HR" dirty="0" smtClean="0"/>
              <a:t>edino mu baka Mole na neobjašnjiv način uspijeva </a:t>
            </a:r>
            <a:r>
              <a:rPr lang="hr-HR" i="1" dirty="0" smtClean="0"/>
              <a:t>stati na kraj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49" y="3162300"/>
            <a:ext cx="4174025" cy="2447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385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Vrijeme i mjesto radnje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80-te godine 20. st.</a:t>
            </a:r>
          </a:p>
          <a:p>
            <a:r>
              <a:rPr lang="hr-HR" dirty="0"/>
              <a:t>o</a:t>
            </a:r>
            <a:r>
              <a:rPr lang="hr-HR" dirty="0" smtClean="0"/>
              <a:t>kolica Londona, manji grad u Engleskoj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8034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70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Vrsta djela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15" y="1866901"/>
            <a:ext cx="6798736" cy="4011082"/>
          </a:xfrm>
        </p:spPr>
        <p:txBody>
          <a:bodyPr/>
          <a:lstStyle/>
          <a:p>
            <a:r>
              <a:rPr lang="hr-HR" dirty="0"/>
              <a:t>h</a:t>
            </a:r>
            <a:r>
              <a:rPr lang="hr-HR" dirty="0" smtClean="0"/>
              <a:t>umoristični roman za mlade pisan u formi dnevnika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72" y="2717992"/>
            <a:ext cx="1997541" cy="300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717992"/>
            <a:ext cx="2275416" cy="300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53" y="2753564"/>
            <a:ext cx="2032581" cy="293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56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40" y="2028825"/>
            <a:ext cx="6798736" cy="3906307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- ispovijesti glavnog lika u </a:t>
            </a:r>
            <a:r>
              <a:rPr lang="hr-HR" b="1" dirty="0" smtClean="0"/>
              <a:t>dnevničkom zapisu</a:t>
            </a:r>
            <a:r>
              <a:rPr lang="hr-HR" dirty="0" smtClean="0"/>
              <a:t>, problemi i svakidašnjica trinaestogodišnjeg dječaka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030007"/>
            <a:ext cx="43815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05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955910"/>
            <a:ext cx="3298826" cy="427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00100" y="1219200"/>
            <a:ext cx="36099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b="1" dirty="0" smtClean="0"/>
              <a:t>pripovjedač </a:t>
            </a:r>
            <a:r>
              <a:rPr lang="hr-HR" dirty="0" smtClean="0"/>
              <a:t>je ujedno i glavni lik Adrian; </a:t>
            </a:r>
            <a:r>
              <a:rPr lang="hr-HR" b="1" dirty="0" smtClean="0"/>
              <a:t>1. l. </a:t>
            </a:r>
            <a:r>
              <a:rPr lang="hr-HR" b="1" dirty="0"/>
              <a:t>j</a:t>
            </a:r>
            <a:r>
              <a:rPr lang="hr-HR" b="1" dirty="0" smtClean="0"/>
              <a:t>d.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m</a:t>
            </a:r>
            <a:r>
              <a:rPr lang="hr-HR" b="1" dirty="0" smtClean="0"/>
              <a:t>uče ga obiteljski problemi, ljubavni jadi, loš ten, školske brige, vlastita seksualnost, pubertetske muke, opterećen je vlastitim izgledom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želi na silu postati intelektualac i književnik pa često ispada smiješan u svojim pokušajima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 </a:t>
            </a:r>
            <a:r>
              <a:rPr lang="hr-HR" b="1" dirty="0" smtClean="0"/>
              <a:t>načitan, zanima </a:t>
            </a:r>
            <a:r>
              <a:rPr lang="hr-HR" b="1" dirty="0"/>
              <a:t>ga kultura i </a:t>
            </a:r>
            <a:r>
              <a:rPr lang="hr-HR" b="1" dirty="0" smtClean="0"/>
              <a:t>umjetnost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rema svojim bližnjima je </a:t>
            </a:r>
            <a:r>
              <a:rPr lang="hr-HR" b="1" dirty="0" smtClean="0"/>
              <a:t>brižan</a:t>
            </a:r>
            <a:r>
              <a:rPr lang="hr-HR" dirty="0" smtClean="0"/>
              <a:t> i </a:t>
            </a:r>
            <a:r>
              <a:rPr lang="hr-HR" b="1" dirty="0" smtClean="0"/>
              <a:t>pažljiv </a:t>
            </a:r>
          </a:p>
          <a:p>
            <a:pPr marL="285750" indent="-285750">
              <a:buFontTx/>
              <a:buChar char="-"/>
            </a:pPr>
            <a:r>
              <a:rPr lang="hr-HR" b="1" dirty="0" smtClean="0"/>
              <a:t>naivan i nezreo </a:t>
            </a:r>
            <a:r>
              <a:rPr lang="hr-HR" dirty="0" smtClean="0"/>
              <a:t>u sagledavanju međuljudskih odnosa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436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68" y="3318272"/>
            <a:ext cx="3373437" cy="253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3" y="1000125"/>
            <a:ext cx="3603625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15195" y="1532126"/>
            <a:ext cx="4092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-krivo koristi imena književnika (misli da je spisateljica George Elliot muškarac)</a:t>
            </a:r>
          </a:p>
          <a:p>
            <a:r>
              <a:rPr lang="hr-HR" dirty="0" smtClean="0"/>
              <a:t>-navodi krive podatke (kaže da je Sikstinska kapela u </a:t>
            </a:r>
            <a:r>
              <a:rPr lang="hr-HR" dirty="0" smtClean="0"/>
              <a:t>Veneciji)</a:t>
            </a:r>
            <a:endParaRPr lang="hr-HR" dirty="0" smtClean="0"/>
          </a:p>
          <a:p>
            <a:r>
              <a:rPr lang="hr-HR" dirty="0" smtClean="0"/>
              <a:t>-misli da je engleska </a:t>
            </a:r>
            <a:r>
              <a:rPr lang="hr-HR" dirty="0"/>
              <a:t>spisateljica </a:t>
            </a:r>
            <a:r>
              <a:rPr lang="hr-HR" dirty="0" smtClean="0"/>
              <a:t> Jane Austen koja </a:t>
            </a:r>
            <a:r>
              <a:rPr lang="hr-HR" dirty="0"/>
              <a:t>je živjela u 18.st.</a:t>
            </a:r>
          </a:p>
          <a:p>
            <a:r>
              <a:rPr lang="hr-HR" dirty="0" smtClean="0"/>
              <a:t>još živa</a:t>
            </a:r>
          </a:p>
          <a:p>
            <a:r>
              <a:rPr lang="hr-HR" dirty="0" smtClean="0"/>
              <a:t>-nije mu jasno zašto Pandora voli da je zovu Kutija, itd.</a:t>
            </a:r>
          </a:p>
          <a:p>
            <a:r>
              <a:rPr lang="hr-HR" dirty="0" smtClean="0"/>
              <a:t>-uči napamet riječi iz rječnika misleći da će tako postati </a:t>
            </a:r>
            <a:r>
              <a:rPr lang="hr-HR" dirty="0" smtClean="0"/>
              <a:t>obrazovaniji</a:t>
            </a:r>
          </a:p>
          <a:p>
            <a:r>
              <a:rPr lang="hr-HR" dirty="0" smtClean="0"/>
              <a:t>-čita knjige koje nisu za njegovu dob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125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i ideje djela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076451"/>
            <a:ext cx="6798736" cy="3858682"/>
          </a:xfrm>
        </p:spPr>
        <p:txBody>
          <a:bodyPr>
            <a:normAutofit/>
          </a:bodyPr>
          <a:lstStyle/>
          <a:p>
            <a:r>
              <a:rPr lang="hr-HR" dirty="0"/>
              <a:t>v</a:t>
            </a:r>
            <a:r>
              <a:rPr lang="hr-HR" dirty="0" smtClean="0"/>
              <a:t>eliki i mali pubertetski problemi zbog humora predstavljaju </a:t>
            </a:r>
            <a:r>
              <a:rPr lang="hr-HR" b="1" dirty="0" smtClean="0"/>
              <a:t>duhovito i zabavno štivo</a:t>
            </a:r>
          </a:p>
          <a:p>
            <a:r>
              <a:rPr lang="hr-HR" dirty="0"/>
              <a:t>p</a:t>
            </a:r>
            <a:r>
              <a:rPr lang="hr-HR" dirty="0" smtClean="0"/>
              <a:t>rijelaz iz </a:t>
            </a:r>
            <a:r>
              <a:rPr lang="hr-HR" b="1" dirty="0" smtClean="0"/>
              <a:t>dječaštva u mladenaštvo</a:t>
            </a:r>
          </a:p>
          <a:p>
            <a:r>
              <a:rPr lang="hr-HR" dirty="0"/>
              <a:t>p</a:t>
            </a:r>
            <a:r>
              <a:rPr lang="hr-HR" dirty="0" smtClean="0"/>
              <a:t>rvi pokušaji da se </a:t>
            </a:r>
            <a:r>
              <a:rPr lang="hr-HR" b="1" dirty="0" smtClean="0"/>
              <a:t>osamostali</a:t>
            </a:r>
            <a:r>
              <a:rPr lang="hr-HR" dirty="0" smtClean="0"/>
              <a:t> od roditelja i potraži vlastiti put</a:t>
            </a:r>
          </a:p>
          <a:p>
            <a:r>
              <a:rPr lang="hr-HR" dirty="0"/>
              <a:t>r</a:t>
            </a:r>
            <a:r>
              <a:rPr lang="hr-HR" dirty="0" smtClean="0"/>
              <a:t>azračunava se s </a:t>
            </a:r>
            <a:r>
              <a:rPr lang="hr-HR" b="1" dirty="0" smtClean="0"/>
              <a:t>autoritetima </a:t>
            </a:r>
            <a:r>
              <a:rPr lang="hr-HR" dirty="0" smtClean="0"/>
              <a:t>u školi, sukob generacija  (mladih i starih)</a:t>
            </a:r>
          </a:p>
          <a:p>
            <a:r>
              <a:rPr lang="hr-HR" dirty="0"/>
              <a:t>A</a:t>
            </a:r>
            <a:r>
              <a:rPr lang="hr-HR" dirty="0" smtClean="0"/>
              <a:t>drian je iskren, precizan i </a:t>
            </a:r>
            <a:r>
              <a:rPr lang="hr-HR" b="1" dirty="0" smtClean="0"/>
              <a:t>tobože naivan </a:t>
            </a:r>
            <a:r>
              <a:rPr lang="hr-HR" dirty="0" smtClean="0"/>
              <a:t>promatrač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158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933451"/>
            <a:ext cx="6798736" cy="5001682"/>
          </a:xfrm>
        </p:spPr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z njegovog kuta doznajemo sve, ne samo o njegovim ljubavnim i školskim, već i o alkoholičarskim i bračnim problemima njegovih roditelja</a:t>
            </a:r>
          </a:p>
          <a:p>
            <a:r>
              <a:rPr lang="hr-HR" dirty="0"/>
              <a:t>ž</a:t>
            </a:r>
            <a:r>
              <a:rPr lang="hr-HR" dirty="0" smtClean="0"/>
              <a:t>ivot </a:t>
            </a:r>
            <a:r>
              <a:rPr lang="hr-HR" b="1" dirty="0" smtClean="0"/>
              <a:t>Engleske obitelji </a:t>
            </a:r>
            <a:r>
              <a:rPr lang="hr-HR" b="1" dirty="0"/>
              <a:t>iz nižeg srednjeg sloja </a:t>
            </a:r>
          </a:p>
          <a:p>
            <a:pPr marL="0" indent="0">
              <a:buNone/>
            </a:pPr>
            <a:r>
              <a:rPr lang="hr-HR" b="1" dirty="0" smtClean="0"/>
              <a:t>80-ih godina 20. st. 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53923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Humor u djelu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-uvjetovan je poznavanjem društvenih, kulturnih, političkih zbivanja i okolnosti 80-tih godina 20. st. u Engleskoj</a:t>
            </a:r>
          </a:p>
          <a:p>
            <a:pPr marL="0" indent="0">
              <a:buNone/>
            </a:pPr>
            <a:r>
              <a:rPr lang="hr-HR" dirty="0" smtClean="0"/>
              <a:t>-kroz </a:t>
            </a:r>
            <a:r>
              <a:rPr lang="hr-HR" dirty="0" smtClean="0">
                <a:solidFill>
                  <a:srgbClr val="FF0000"/>
                </a:solidFill>
              </a:rPr>
              <a:t>ironiju, sarkazam i satiru </a:t>
            </a:r>
            <a:r>
              <a:rPr lang="hr-HR" dirty="0" smtClean="0"/>
              <a:t>ismijava i kritizira društvene nepravilnosti i javne osobe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812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976</Words>
  <Application>Microsoft Office PowerPoint</Application>
  <PresentationFormat>On-screen Show (4:3)</PresentationFormat>
  <Paragraphs>134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Tajni dnevnik Adriana Molea</vt:lpstr>
      <vt:lpstr>Susan Lilian (Sue) Townsend</vt:lpstr>
      <vt:lpstr>Vrsta djela</vt:lpstr>
      <vt:lpstr>Tema</vt:lpstr>
      <vt:lpstr>PowerPoint Presentation</vt:lpstr>
      <vt:lpstr>PowerPoint Presentation</vt:lpstr>
      <vt:lpstr>Teme i ideje djela</vt:lpstr>
      <vt:lpstr>PowerPoint Presentation</vt:lpstr>
      <vt:lpstr>Humor u djelu</vt:lpstr>
      <vt:lpstr>PowerPoint Presentation</vt:lpstr>
      <vt:lpstr>PowerPoint Presentation</vt:lpstr>
      <vt:lpstr>Jezik i stil</vt:lpstr>
      <vt:lpstr>PowerPoint Presentation</vt:lpstr>
      <vt:lpstr>PowerPoint Presentation</vt:lpstr>
      <vt:lpstr>Likovi</vt:lpstr>
      <vt:lpstr>otac George</vt:lpstr>
      <vt:lpstr>majka Pauline</vt:lpstr>
      <vt:lpstr>Pandora</vt:lpstr>
      <vt:lpstr>baka Mole</vt:lpstr>
      <vt:lpstr>Bert Baxter</vt:lpstr>
      <vt:lpstr>Nigel</vt:lpstr>
      <vt:lpstr>Gospodin Lucas</vt:lpstr>
      <vt:lpstr>Trlica (Doreen Slater)</vt:lpstr>
      <vt:lpstr>Barry Kent</vt:lpstr>
      <vt:lpstr>Vrijeme i mjesto radnje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Tajni dnevnik Adriana Molea</dc:title>
  <dc:creator>Gizmo</dc:creator>
  <cp:lastModifiedBy>Gizmo</cp:lastModifiedBy>
  <cp:revision>35</cp:revision>
  <dcterms:created xsi:type="dcterms:W3CDTF">2015-01-30T12:45:16Z</dcterms:created>
  <dcterms:modified xsi:type="dcterms:W3CDTF">2015-02-01T20:19:14Z</dcterms:modified>
</cp:coreProperties>
</file>