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9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3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24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5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70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6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7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3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3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9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5B75-F327-422D-B59F-03073F053445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2A532-6110-4043-B03E-8B3ED426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5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err="1" smtClean="0"/>
              <a:t>Articles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FF0000"/>
                </a:solidFill>
              </a:rPr>
              <a:t>a/</a:t>
            </a:r>
            <a:r>
              <a:rPr lang="hr-HR" sz="4400" dirty="0" err="1" smtClean="0">
                <a:solidFill>
                  <a:srgbClr val="FF0000"/>
                </a:solidFill>
              </a:rPr>
              <a:t>an</a:t>
            </a:r>
            <a:r>
              <a:rPr lang="hr-HR" sz="4400" dirty="0" smtClean="0">
                <a:solidFill>
                  <a:srgbClr val="FF0000"/>
                </a:solidFill>
              </a:rPr>
              <a:t>, </a:t>
            </a:r>
            <a:r>
              <a:rPr lang="hr-HR" sz="4400" dirty="0" err="1" smtClean="0">
                <a:solidFill>
                  <a:srgbClr val="FF0000"/>
                </a:solidFill>
              </a:rPr>
              <a:t>the</a:t>
            </a:r>
            <a:r>
              <a:rPr lang="hr-HR" sz="4400" dirty="0" smtClean="0">
                <a:solidFill>
                  <a:srgbClr val="FF0000"/>
                </a:solidFill>
              </a:rPr>
              <a:t> 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en-US" sz="2800" b="1" dirty="0" smtClean="0"/>
              <a:t>The indefinite article (a, an)      The definite article (the)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boy,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bike                     </a:t>
            </a:r>
            <a:r>
              <a:rPr lang="hr-HR" sz="2800" dirty="0" smtClean="0"/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the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b="1" dirty="0" smtClean="0"/>
              <a:t>/</a:t>
            </a:r>
            <a:r>
              <a:rPr lang="hr-HR" sz="2800" b="1" dirty="0" err="1" smtClean="0"/>
              <a:t>ðə</a:t>
            </a:r>
            <a:r>
              <a:rPr lang="hr-HR" sz="2800" b="1" dirty="0" smtClean="0"/>
              <a:t>/ </a:t>
            </a:r>
            <a:r>
              <a:rPr lang="en-US" sz="2800" dirty="0" smtClean="0"/>
              <a:t>boy, </a:t>
            </a:r>
            <a:r>
              <a:rPr lang="en-US" sz="2800" dirty="0" smtClean="0">
                <a:solidFill>
                  <a:srgbClr val="FF0000"/>
                </a:solidFill>
              </a:rPr>
              <a:t>the</a:t>
            </a:r>
            <a:r>
              <a:rPr lang="hr-HR" sz="2800" dirty="0" smtClean="0"/>
              <a:t> </a:t>
            </a:r>
            <a:r>
              <a:rPr lang="hr-HR" sz="2800" b="1" dirty="0" smtClean="0"/>
              <a:t>/</a:t>
            </a:r>
            <a:r>
              <a:rPr lang="hr-HR" sz="2800" b="1" dirty="0" err="1" smtClean="0"/>
              <a:t>ðə</a:t>
            </a:r>
            <a:r>
              <a:rPr lang="hr-HR" sz="2800" b="1" dirty="0" smtClean="0"/>
              <a:t>/</a:t>
            </a:r>
            <a:r>
              <a:rPr lang="en-US" sz="2800" b="1" dirty="0" smtClean="0"/>
              <a:t> </a:t>
            </a:r>
            <a:r>
              <a:rPr lang="en-US" sz="2800" dirty="0" smtClean="0"/>
              <a:t>bikes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/>
              <a:t> apple, </a:t>
            </a:r>
            <a:r>
              <a:rPr lang="en-US" sz="2800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/>
              <a:t> egg              </a:t>
            </a:r>
            <a:r>
              <a:rPr lang="hr-HR" sz="2800" dirty="0" smtClean="0"/>
              <a:t>          </a:t>
            </a:r>
            <a:r>
              <a:rPr lang="hr-HR" sz="28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he</a:t>
            </a:r>
            <a:r>
              <a:rPr lang="hr-HR" sz="2800" dirty="0" smtClean="0"/>
              <a:t> </a:t>
            </a:r>
            <a:r>
              <a:rPr lang="hr-HR" sz="2800" b="1" dirty="0" smtClean="0"/>
              <a:t>/</a:t>
            </a:r>
            <a:r>
              <a:rPr lang="hr-HR" sz="2800" b="1" dirty="0" err="1" smtClean="0"/>
              <a:t>ði</a:t>
            </a:r>
            <a:r>
              <a:rPr lang="hr-HR" sz="2800" b="1" dirty="0" smtClean="0"/>
              <a:t>/</a:t>
            </a:r>
            <a:r>
              <a:rPr lang="en-US" sz="2800" b="1" dirty="0" smtClean="0"/>
              <a:t> </a:t>
            </a:r>
            <a:r>
              <a:rPr lang="en-US" sz="2800" dirty="0" smtClean="0"/>
              <a:t>apple, </a:t>
            </a:r>
            <a:r>
              <a:rPr lang="en-US" sz="2800" dirty="0" smtClean="0">
                <a:solidFill>
                  <a:srgbClr val="FF0000"/>
                </a:solidFill>
              </a:rPr>
              <a:t>the</a:t>
            </a:r>
            <a:r>
              <a:rPr lang="hr-HR" sz="2800" dirty="0" smtClean="0"/>
              <a:t> </a:t>
            </a:r>
            <a:r>
              <a:rPr lang="hr-HR" sz="2800" b="1" dirty="0" smtClean="0"/>
              <a:t>/</a:t>
            </a:r>
            <a:r>
              <a:rPr lang="hr-HR" sz="2800" b="1" dirty="0" err="1" smtClean="0"/>
              <a:t>ði</a:t>
            </a:r>
            <a:r>
              <a:rPr lang="hr-HR" sz="2800" b="1" dirty="0" smtClean="0"/>
              <a:t>/</a:t>
            </a:r>
            <a:r>
              <a:rPr lang="en-US" sz="2800" b="1" dirty="0" smtClean="0"/>
              <a:t> </a:t>
            </a:r>
            <a:r>
              <a:rPr lang="en-US" sz="2800" dirty="0" smtClean="0"/>
              <a:t>eggs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b="1" dirty="0" smtClean="0"/>
              <a:t>a, an = one         </a:t>
            </a:r>
            <a:endParaRPr lang="en-US" sz="28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51720" y="1052736"/>
            <a:ext cx="20882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1052736"/>
            <a:ext cx="13681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84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Read: </a:t>
            </a:r>
            <a:r>
              <a:rPr lang="en-US" dirty="0" smtClean="0"/>
              <a:t>/</a:t>
            </a:r>
            <a:r>
              <a:rPr lang="en-US" dirty="0" err="1" smtClean="0"/>
              <a:t>ðə</a:t>
            </a:r>
            <a:r>
              <a:rPr lang="en-US" dirty="0" smtClean="0"/>
              <a:t>/, /</a:t>
            </a:r>
            <a:r>
              <a:rPr lang="en-US" dirty="0" err="1" smtClean="0"/>
              <a:t>ði</a:t>
            </a:r>
            <a:r>
              <a:rPr lang="en-US" dirty="0" smtClean="0"/>
              <a:t>/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07524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The Adriatic Sea</a:t>
            </a:r>
          </a:p>
          <a:p>
            <a:r>
              <a:rPr lang="en-US" dirty="0" smtClean="0"/>
              <a:t>The Pacific Ocean</a:t>
            </a:r>
          </a:p>
          <a:p>
            <a:r>
              <a:rPr lang="en-US" dirty="0" smtClean="0"/>
              <a:t>The Atlantic Ocean</a:t>
            </a:r>
          </a:p>
          <a:p>
            <a:r>
              <a:rPr lang="en-US" dirty="0" smtClean="0"/>
              <a:t>The Red Sea</a:t>
            </a:r>
          </a:p>
          <a:p>
            <a:r>
              <a:rPr lang="en-US" dirty="0" smtClean="0"/>
              <a:t>The Dead Sea</a:t>
            </a:r>
          </a:p>
          <a:p>
            <a:r>
              <a:rPr lang="en-US" dirty="0" smtClean="0"/>
              <a:t>The Odeon (cinema)</a:t>
            </a:r>
          </a:p>
          <a:p>
            <a:r>
              <a:rPr lang="en-US" dirty="0" smtClean="0"/>
              <a:t>The Hilton (hotel)</a:t>
            </a:r>
          </a:p>
          <a:p>
            <a:r>
              <a:rPr lang="en-US" dirty="0" smtClean="0"/>
              <a:t>The Globe (theatre)</a:t>
            </a:r>
          </a:p>
          <a:p>
            <a:r>
              <a:rPr lang="en-US" dirty="0" smtClean="0"/>
              <a:t>The Alps</a:t>
            </a:r>
          </a:p>
          <a:p>
            <a:r>
              <a:rPr lang="en-US" dirty="0" smtClean="0"/>
              <a:t>The Rocky Mountains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4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definite article: the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4388296" cy="5904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Lucida Sans" panose="020B0602030504020204" pitchFamily="34" charset="0"/>
              </a:rPr>
              <a:t>We use it with:</a:t>
            </a:r>
          </a:p>
          <a:p>
            <a:pPr marL="0" indent="0">
              <a:buNone/>
            </a:pPr>
            <a:endParaRPr lang="en-US" dirty="0" smtClean="0">
              <a:latin typeface="Lucida Sans" panose="020B0602030504020204" pitchFamily="34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Superlatives and ordinal numbers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oldest, the biggest, the first, the second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2) Buildings (with of)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Tower of London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Houses of Parliament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Other buildings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Olympic Park, the Velodrome, the London Eye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3) Theatres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Victoria Palace Theatre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4) Museums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Natural History Museum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Lucida Sans" panose="020B0602030504020204" pitchFamily="34" charset="0"/>
              </a:rPr>
              <a:t>5) </a:t>
            </a:r>
            <a:r>
              <a:rPr lang="en-US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Rivers (seas and oceans)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the River Thames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388296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Lucida Sans" panose="020B0602030504020204" pitchFamily="34" charset="0"/>
              </a:rPr>
              <a:t>We don’t use it with:  Ø</a:t>
            </a:r>
          </a:p>
          <a:p>
            <a:pPr marL="0" indent="0">
              <a:buNone/>
            </a:pPr>
            <a:endParaRPr lang="en-US" dirty="0" smtClean="0">
              <a:latin typeface="Lucida San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Lucida Sans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Lucida Sans"/>
              </a:rPr>
              <a:t>) </a:t>
            </a:r>
            <a:r>
              <a:rPr lang="en-US" sz="3400" dirty="0" smtClean="0">
                <a:solidFill>
                  <a:srgbClr val="FF0000"/>
                </a:solidFill>
                <a:latin typeface="Lucida Sans"/>
              </a:rPr>
              <a:t>Some buildings</a:t>
            </a:r>
          </a:p>
          <a:p>
            <a:pPr marL="0" indent="0">
              <a:buNone/>
            </a:pPr>
            <a:r>
              <a:rPr lang="en-US" sz="3400" dirty="0" smtClean="0">
                <a:latin typeface="Lucida Sans"/>
              </a:rPr>
              <a:t>Buckingham Palace</a:t>
            </a:r>
          </a:p>
          <a:p>
            <a:pPr marL="0" indent="0">
              <a:buNone/>
            </a:pPr>
            <a:r>
              <a:rPr lang="en-US" sz="3400" dirty="0" smtClean="0">
                <a:latin typeface="Lucida Sans"/>
              </a:rPr>
              <a:t>Big Ben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FF0000"/>
                </a:solidFill>
                <a:latin typeface="Lucida Sans"/>
              </a:rPr>
              <a:t>2) Streets</a:t>
            </a:r>
          </a:p>
          <a:p>
            <a:pPr marL="0" indent="0">
              <a:buNone/>
            </a:pPr>
            <a:r>
              <a:rPr lang="en-US" sz="3400" dirty="0" smtClean="0">
                <a:latin typeface="Lucida Sans"/>
              </a:rPr>
              <a:t>Oxford Street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FF0000"/>
                </a:solidFill>
                <a:latin typeface="Lucida Sans"/>
              </a:rPr>
              <a:t>3) Bridges</a:t>
            </a:r>
          </a:p>
          <a:p>
            <a:pPr marL="0" indent="0">
              <a:buNone/>
            </a:pPr>
            <a:r>
              <a:rPr lang="en-US" sz="3400" dirty="0" smtClean="0">
                <a:latin typeface="Lucida Sans"/>
              </a:rPr>
              <a:t>Tower Bridge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FF0000"/>
                </a:solidFill>
                <a:latin typeface="Lucida Sans" panose="020B0602030504020204" pitchFamily="34" charset="0"/>
              </a:rPr>
              <a:t>4) Parks</a:t>
            </a:r>
          </a:p>
          <a:p>
            <a:pPr marL="0" indent="0">
              <a:buNone/>
            </a:pPr>
            <a:r>
              <a:rPr lang="en-US" sz="3400" dirty="0" smtClean="0">
                <a:latin typeface="Lucida Sans" panose="020B0602030504020204" pitchFamily="34" charset="0"/>
              </a:rPr>
              <a:t>Hyde Park</a:t>
            </a:r>
            <a:endParaRPr lang="en-US" sz="34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208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Articles</vt:lpstr>
      <vt:lpstr>Articles</vt:lpstr>
      <vt:lpstr>Read: /ðə/, /ði/  </vt:lpstr>
      <vt:lpstr>The definite article: the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Nina</dc:creator>
  <cp:lastModifiedBy>Nina</cp:lastModifiedBy>
  <cp:revision>12</cp:revision>
  <dcterms:created xsi:type="dcterms:W3CDTF">2017-02-09T11:50:42Z</dcterms:created>
  <dcterms:modified xsi:type="dcterms:W3CDTF">2017-02-09T19:26:20Z</dcterms:modified>
</cp:coreProperties>
</file>