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4" r:id="rId2"/>
    <p:sldId id="259" r:id="rId3"/>
    <p:sldId id="258" r:id="rId4"/>
    <p:sldId id="261" r:id="rId5"/>
    <p:sldId id="268" r:id="rId6"/>
    <p:sldId id="262" r:id="rId7"/>
    <p:sldId id="271" r:id="rId8"/>
    <p:sldId id="263" r:id="rId9"/>
    <p:sldId id="264" r:id="rId10"/>
    <p:sldId id="265" r:id="rId11"/>
    <p:sldId id="266" r:id="rId12"/>
    <p:sldId id="267" r:id="rId13"/>
    <p:sldId id="257" r:id="rId14"/>
    <p:sldId id="292" r:id="rId15"/>
    <p:sldId id="293" r:id="rId16"/>
    <p:sldId id="298" r:id="rId17"/>
    <p:sldId id="299" r:id="rId18"/>
    <p:sldId id="297" r:id="rId19"/>
    <p:sldId id="300" r:id="rId20"/>
    <p:sldId id="301" r:id="rId21"/>
    <p:sldId id="302" r:id="rId22"/>
    <p:sldId id="303" r:id="rId23"/>
    <p:sldId id="272" r:id="rId24"/>
    <p:sldId id="282" r:id="rId25"/>
    <p:sldId id="283" r:id="rId26"/>
    <p:sldId id="284" r:id="rId27"/>
    <p:sldId id="286" r:id="rId28"/>
    <p:sldId id="288" r:id="rId29"/>
    <p:sldId id="287" r:id="rId30"/>
    <p:sldId id="289" r:id="rId31"/>
    <p:sldId id="290" r:id="rId32"/>
    <p:sldId id="307" r:id="rId33"/>
    <p:sldId id="310" r:id="rId34"/>
    <p:sldId id="311" r:id="rId35"/>
    <p:sldId id="312" r:id="rId36"/>
    <p:sldId id="309" r:id="rId37"/>
    <p:sldId id="308" r:id="rId3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325" y="1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CC8D-E2A4-4A84-AF50-5EE5A2E4665C}" type="datetimeFigureOut">
              <a:rPr lang="sr-Latn-CS" smtClean="0"/>
              <a:pPr/>
              <a:t>24.4.2017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5B78-554C-4E13-8797-62DFB03D88A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CC8D-E2A4-4A84-AF50-5EE5A2E4665C}" type="datetimeFigureOut">
              <a:rPr lang="sr-Latn-CS" smtClean="0"/>
              <a:pPr/>
              <a:t>24.4.2017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5B78-554C-4E13-8797-62DFB03D88A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CC8D-E2A4-4A84-AF50-5EE5A2E4665C}" type="datetimeFigureOut">
              <a:rPr lang="sr-Latn-CS" smtClean="0"/>
              <a:pPr/>
              <a:t>24.4.2017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5B78-554C-4E13-8797-62DFB03D88A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CC8D-E2A4-4A84-AF50-5EE5A2E4665C}" type="datetimeFigureOut">
              <a:rPr lang="sr-Latn-CS" smtClean="0"/>
              <a:pPr/>
              <a:t>24.4.2017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5B78-554C-4E13-8797-62DFB03D88A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CC8D-E2A4-4A84-AF50-5EE5A2E4665C}" type="datetimeFigureOut">
              <a:rPr lang="sr-Latn-CS" smtClean="0"/>
              <a:pPr/>
              <a:t>24.4.2017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5B78-554C-4E13-8797-62DFB03D88A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CC8D-E2A4-4A84-AF50-5EE5A2E4665C}" type="datetimeFigureOut">
              <a:rPr lang="sr-Latn-CS" smtClean="0"/>
              <a:pPr/>
              <a:t>24.4.2017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5B78-554C-4E13-8797-62DFB03D88A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CC8D-E2A4-4A84-AF50-5EE5A2E4665C}" type="datetimeFigureOut">
              <a:rPr lang="sr-Latn-CS" smtClean="0"/>
              <a:pPr/>
              <a:t>24.4.2017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5B78-554C-4E13-8797-62DFB03D88A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CC8D-E2A4-4A84-AF50-5EE5A2E4665C}" type="datetimeFigureOut">
              <a:rPr lang="sr-Latn-CS" smtClean="0"/>
              <a:pPr/>
              <a:t>24.4.2017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5B78-554C-4E13-8797-62DFB03D88A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CC8D-E2A4-4A84-AF50-5EE5A2E4665C}" type="datetimeFigureOut">
              <a:rPr lang="sr-Latn-CS" smtClean="0"/>
              <a:pPr/>
              <a:t>24.4.2017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5B78-554C-4E13-8797-62DFB03D88A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CC8D-E2A4-4A84-AF50-5EE5A2E4665C}" type="datetimeFigureOut">
              <a:rPr lang="sr-Latn-CS" smtClean="0"/>
              <a:pPr/>
              <a:t>24.4.2017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5B78-554C-4E13-8797-62DFB03D88A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CC8D-E2A4-4A84-AF50-5EE5A2E4665C}" type="datetimeFigureOut">
              <a:rPr lang="sr-Latn-CS" smtClean="0"/>
              <a:pPr/>
              <a:t>24.4.2017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45B78-554C-4E13-8797-62DFB03D88A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6CC8D-E2A4-4A84-AF50-5EE5A2E4665C}" type="datetimeFigureOut">
              <a:rPr lang="sr-Latn-CS" smtClean="0"/>
              <a:pPr/>
              <a:t>24.4.2017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45B78-554C-4E13-8797-62DFB03D88A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google.hr/url?sa=i&amp;rct=j&amp;q=&amp;esrc=s&amp;source=images&amp;cd=&amp;cad=rja&amp;uact=8&amp;ved=0ahUKEwjgx4upk7PTAhXEcBoKHYqdC2YQjRwIBw&amp;url=https://www.pinterest.com/flsinteractive/present-perfect/&amp;psig=AFQjCNGXbJ_67WogXa5lqS3SNQv_D1xVlw&amp;ust=1492781624743709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Present Perfect</a:t>
            </a:r>
            <a:endParaRPr lang="hr-H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              She </a:t>
            </a:r>
            <a:r>
              <a:rPr lang="hr-HR" b="1" dirty="0" smtClean="0"/>
              <a:t>has given </a:t>
            </a:r>
            <a:r>
              <a:rPr lang="hr-HR" dirty="0" smtClean="0"/>
              <a:t>her friend a present. </a:t>
            </a:r>
            <a:endParaRPr lang="hr-HR" dirty="0" smtClean="0"/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</a:t>
            </a:r>
            <a:r>
              <a:rPr lang="hr-HR" dirty="0" err="1" smtClean="0"/>
              <a:t>an</a:t>
            </a:r>
            <a:r>
              <a:rPr lang="hr-HR" dirty="0" smtClean="0"/>
              <a:t> </a:t>
            </a:r>
            <a:r>
              <a:rPr lang="hr-HR" dirty="0" err="1" smtClean="0"/>
              <a:t>idea</a:t>
            </a:r>
            <a:r>
              <a:rPr lang="hr-HR" dirty="0" smtClean="0"/>
              <a:t> (</a:t>
            </a:r>
            <a:r>
              <a:rPr lang="hr-HR" dirty="0" err="1" smtClean="0"/>
              <a:t>neg</a:t>
            </a:r>
            <a:r>
              <a:rPr lang="hr-HR" dirty="0" smtClean="0"/>
              <a:t>. </a:t>
            </a:r>
            <a:r>
              <a:rPr lang="hr-HR" dirty="0" err="1" smtClean="0"/>
              <a:t>sent</a:t>
            </a:r>
            <a:r>
              <a:rPr lang="hr-HR" dirty="0" smtClean="0"/>
              <a:t>.)</a:t>
            </a:r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              </a:t>
            </a:r>
            <a:r>
              <a:rPr lang="hr-HR" dirty="0" err="1" smtClean="0"/>
              <a:t>She</a:t>
            </a:r>
            <a:r>
              <a:rPr lang="hr-HR" dirty="0" smtClean="0"/>
              <a:t> </a:t>
            </a:r>
            <a:r>
              <a:rPr lang="hr-HR" b="1" dirty="0" err="1" smtClean="0"/>
              <a:t>hasn</a:t>
            </a:r>
            <a:r>
              <a:rPr lang="hr-HR" b="1" dirty="0" smtClean="0"/>
              <a:t>’t </a:t>
            </a:r>
            <a:r>
              <a:rPr lang="hr-HR" b="1" dirty="0" err="1" smtClean="0"/>
              <a:t>given</a:t>
            </a:r>
            <a:r>
              <a:rPr lang="hr-HR" b="1" dirty="0" smtClean="0"/>
              <a:t> </a:t>
            </a:r>
            <a:r>
              <a:rPr lang="hr-HR" dirty="0" smtClean="0"/>
              <a:t>her </a:t>
            </a:r>
            <a:r>
              <a:rPr lang="hr-HR" dirty="0" err="1" smtClean="0"/>
              <a:t>friend</a:t>
            </a:r>
            <a:r>
              <a:rPr lang="hr-HR" dirty="0" smtClean="0"/>
              <a:t> </a:t>
            </a:r>
            <a:r>
              <a:rPr lang="hr-HR" dirty="0" err="1" smtClean="0"/>
              <a:t>an</a:t>
            </a:r>
            <a:r>
              <a:rPr lang="hr-HR" dirty="0" smtClean="0"/>
              <a:t> </a:t>
            </a:r>
            <a:r>
              <a:rPr lang="hr-HR" dirty="0" err="1" smtClean="0"/>
              <a:t>idea</a:t>
            </a:r>
            <a:r>
              <a:rPr lang="hr-HR" dirty="0" smtClean="0"/>
              <a:t>.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23554" name="Picture 2" descr="Image result for give a present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1976" y="1071546"/>
            <a:ext cx="3860338" cy="3314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>
              <a:buNone/>
            </a:pPr>
            <a:r>
              <a:rPr lang="hr-HR" b="1" dirty="0"/>
              <a:t> </a:t>
            </a:r>
            <a:r>
              <a:rPr lang="hr-HR" b="1" dirty="0" smtClean="0"/>
              <a:t>                     </a:t>
            </a:r>
            <a:r>
              <a:rPr lang="hr-HR" dirty="0" smtClean="0"/>
              <a:t>He </a:t>
            </a:r>
            <a:r>
              <a:rPr lang="hr-HR" b="1" dirty="0" smtClean="0"/>
              <a:t>has</a:t>
            </a:r>
            <a:r>
              <a:rPr lang="hr-HR" dirty="0" smtClean="0"/>
              <a:t> </a:t>
            </a:r>
            <a:r>
              <a:rPr lang="hr-HR" b="1" dirty="0" smtClean="0"/>
              <a:t>driven </a:t>
            </a:r>
            <a:r>
              <a:rPr lang="hr-HR" dirty="0" smtClean="0"/>
              <a:t>an old car</a:t>
            </a:r>
            <a:r>
              <a:rPr lang="hr-HR" dirty="0" smtClean="0"/>
              <a:t>.</a:t>
            </a:r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                    a </a:t>
            </a:r>
            <a:r>
              <a:rPr lang="hr-HR" dirty="0" err="1" smtClean="0"/>
              <a:t>new</a:t>
            </a:r>
            <a:r>
              <a:rPr lang="hr-HR" dirty="0" smtClean="0"/>
              <a:t> car (</a:t>
            </a:r>
            <a:r>
              <a:rPr lang="hr-HR" dirty="0" err="1" smtClean="0"/>
              <a:t>neg</a:t>
            </a:r>
            <a:r>
              <a:rPr lang="hr-HR" dirty="0" smtClean="0"/>
              <a:t>. </a:t>
            </a:r>
            <a:r>
              <a:rPr lang="hr-HR" dirty="0" err="1" smtClean="0"/>
              <a:t>sent</a:t>
            </a:r>
            <a:r>
              <a:rPr lang="hr-HR" dirty="0" smtClean="0"/>
              <a:t>.)</a:t>
            </a:r>
            <a:endParaRPr lang="hr-HR" dirty="0" smtClean="0"/>
          </a:p>
          <a:p>
            <a:pPr algn="ctr">
              <a:buNone/>
            </a:pPr>
            <a:r>
              <a:rPr lang="hr-HR" dirty="0" smtClean="0"/>
              <a:t>He </a:t>
            </a:r>
            <a:r>
              <a:rPr lang="hr-HR" b="1" dirty="0" smtClean="0"/>
              <a:t>hasn’t</a:t>
            </a:r>
            <a:r>
              <a:rPr lang="hr-HR" dirty="0" smtClean="0"/>
              <a:t> </a:t>
            </a:r>
            <a:r>
              <a:rPr lang="hr-HR" b="1" dirty="0" err="1" smtClean="0"/>
              <a:t>driven</a:t>
            </a:r>
            <a:r>
              <a:rPr lang="hr-HR" b="1" dirty="0" smtClean="0"/>
              <a:t> </a:t>
            </a:r>
            <a:r>
              <a:rPr lang="hr-HR" dirty="0" smtClean="0"/>
              <a:t>a </a:t>
            </a:r>
            <a:r>
              <a:rPr lang="hr-HR" dirty="0" err="1" smtClean="0"/>
              <a:t>new</a:t>
            </a:r>
            <a:r>
              <a:rPr lang="hr-HR" dirty="0" smtClean="0"/>
              <a:t> car.</a:t>
            </a:r>
          </a:p>
          <a:p>
            <a:endParaRPr lang="hr-HR" dirty="0"/>
          </a:p>
        </p:txBody>
      </p:sp>
      <p:pic>
        <p:nvPicPr>
          <p:cNvPr id="23556" name="Picture 4" descr="Image result for driving an old car cli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071546"/>
            <a:ext cx="478155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>
              <a:buNone/>
            </a:pPr>
            <a:r>
              <a:rPr lang="hr-HR" dirty="0" smtClean="0"/>
              <a:t>          </a:t>
            </a:r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 I </a:t>
            </a:r>
            <a:r>
              <a:rPr lang="en-US" b="1" dirty="0" smtClean="0"/>
              <a:t>have won </a:t>
            </a:r>
            <a:r>
              <a:rPr lang="en-US" dirty="0" smtClean="0"/>
              <a:t>the lottery several times</a:t>
            </a:r>
            <a:r>
              <a:rPr lang="en-US" dirty="0" smtClean="0"/>
              <a:t>.</a:t>
            </a:r>
            <a:endParaRPr lang="hr-HR" dirty="0" smtClean="0"/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          a </a:t>
            </a:r>
            <a:r>
              <a:rPr lang="hr-HR" dirty="0" err="1" smtClean="0"/>
              <a:t>running</a:t>
            </a:r>
            <a:r>
              <a:rPr lang="hr-HR" dirty="0" smtClean="0"/>
              <a:t> race (</a:t>
            </a:r>
            <a:r>
              <a:rPr lang="hr-HR" dirty="0" err="1" smtClean="0"/>
              <a:t>neg</a:t>
            </a:r>
            <a:r>
              <a:rPr lang="hr-HR" dirty="0" smtClean="0"/>
              <a:t>. </a:t>
            </a:r>
            <a:r>
              <a:rPr lang="hr-HR" dirty="0" err="1" smtClean="0"/>
              <a:t>sent</a:t>
            </a:r>
            <a:r>
              <a:rPr lang="hr-HR" dirty="0" smtClean="0"/>
              <a:t>.)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I </a:t>
            </a:r>
            <a:r>
              <a:rPr lang="en-US" b="1" dirty="0" smtClean="0"/>
              <a:t>haven’t won </a:t>
            </a:r>
            <a:r>
              <a:rPr lang="en-US" dirty="0" smtClean="0"/>
              <a:t>a running race several times.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4578" name="Picture 2" descr="Image result for win the lottery  cli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980728"/>
            <a:ext cx="2695575" cy="2981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fontScale="92500" lnSpcReduction="20000"/>
          </a:bodyPr>
          <a:lstStyle/>
          <a:p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 smtClean="0"/>
              <a:t>    </a:t>
            </a:r>
          </a:p>
          <a:p>
            <a:pPr>
              <a:buNone/>
            </a:pPr>
            <a:r>
              <a:rPr lang="hr-HR" dirty="0" smtClean="0"/>
              <a:t>I </a:t>
            </a:r>
            <a:r>
              <a:rPr lang="hr-HR" b="1" dirty="0" smtClean="0"/>
              <a:t>have watched </a:t>
            </a:r>
            <a:r>
              <a:rPr lang="hr-HR" dirty="0" smtClean="0"/>
              <a:t>the movie Mr Bean </a:t>
            </a:r>
            <a:r>
              <a:rPr lang="hr-HR" dirty="0"/>
              <a:t>t</a:t>
            </a:r>
            <a:r>
              <a:rPr lang="hr-HR" dirty="0" smtClean="0"/>
              <a:t>hree </a:t>
            </a:r>
            <a:r>
              <a:rPr lang="hr-HR" dirty="0" err="1" smtClean="0"/>
              <a:t>times</a:t>
            </a:r>
            <a:r>
              <a:rPr lang="hr-HR" dirty="0" smtClean="0"/>
              <a:t>.</a:t>
            </a:r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                    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movie</a:t>
            </a:r>
            <a:r>
              <a:rPr lang="hr-HR" dirty="0" smtClean="0"/>
              <a:t> ET (</a:t>
            </a:r>
            <a:r>
              <a:rPr lang="hr-HR" dirty="0" err="1" smtClean="0"/>
              <a:t>neg</a:t>
            </a:r>
            <a:r>
              <a:rPr lang="hr-HR" dirty="0" smtClean="0"/>
              <a:t>. </a:t>
            </a:r>
            <a:r>
              <a:rPr lang="hr-HR" dirty="0" err="1" smtClean="0"/>
              <a:t>sent</a:t>
            </a:r>
            <a:r>
              <a:rPr lang="hr-HR" dirty="0" smtClean="0"/>
              <a:t>.)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I </a:t>
            </a:r>
            <a:r>
              <a:rPr lang="hr-HR" b="1" dirty="0" smtClean="0"/>
              <a:t>haven’t watched </a:t>
            </a:r>
            <a:r>
              <a:rPr lang="hr-HR" dirty="0" smtClean="0"/>
              <a:t>the </a:t>
            </a:r>
            <a:r>
              <a:rPr lang="hr-HR" dirty="0" err="1" smtClean="0"/>
              <a:t>movie</a:t>
            </a:r>
            <a:r>
              <a:rPr lang="hr-HR" dirty="0" smtClean="0"/>
              <a:t> ET three times.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</p:txBody>
      </p:sp>
      <p:pic>
        <p:nvPicPr>
          <p:cNvPr id="11266" name="Picture 2" descr="Image result for mr bean movie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85794"/>
            <a:ext cx="5980828" cy="3381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en-US" dirty="0" smtClean="0"/>
              <a:t>Mum ...... vegetable soup for dinner.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a</a:t>
            </a:r>
            <a:r>
              <a:rPr lang="en-US" dirty="0" smtClean="0"/>
              <a:t>) has cooked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 b</a:t>
            </a:r>
            <a:r>
              <a:rPr lang="en-US" dirty="0" smtClean="0"/>
              <a:t>) has coked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 c</a:t>
            </a:r>
            <a:r>
              <a:rPr lang="en-US" dirty="0" smtClean="0"/>
              <a:t>) have cooked</a:t>
            </a:r>
            <a:endParaRPr lang="hr-HR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8194" name="AutoShape 2" descr="Image result for mom cooking a soup clipart"/>
          <p:cNvSpPr>
            <a:spLocks noChangeAspect="1" noChangeArrowheads="1"/>
          </p:cNvSpPr>
          <p:nvPr/>
        </p:nvSpPr>
        <p:spPr bwMode="auto">
          <a:xfrm>
            <a:off x="155575" y="-1790700"/>
            <a:ext cx="26860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196" name="AutoShape 4" descr="Image result for mom cooking a soup clipart"/>
          <p:cNvSpPr>
            <a:spLocks noChangeAspect="1" noChangeArrowheads="1"/>
          </p:cNvSpPr>
          <p:nvPr/>
        </p:nvSpPr>
        <p:spPr bwMode="auto">
          <a:xfrm>
            <a:off x="155575" y="-1790700"/>
            <a:ext cx="26860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198" name="AutoShape 6" descr="Image result for mom cooking a soup clipart"/>
          <p:cNvSpPr>
            <a:spLocks noChangeAspect="1" noChangeArrowheads="1"/>
          </p:cNvSpPr>
          <p:nvPr/>
        </p:nvSpPr>
        <p:spPr bwMode="auto">
          <a:xfrm>
            <a:off x="155575" y="-1790700"/>
            <a:ext cx="26860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200" name="AutoShape 8" descr="Image result for mom cooking a soup clipart"/>
          <p:cNvSpPr>
            <a:spLocks noChangeAspect="1" noChangeArrowheads="1"/>
          </p:cNvSpPr>
          <p:nvPr/>
        </p:nvSpPr>
        <p:spPr bwMode="auto">
          <a:xfrm>
            <a:off x="155575" y="-1790700"/>
            <a:ext cx="26860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8202" name="Picture 10" descr="Image result for mom cooking a soup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071678"/>
            <a:ext cx="2686050" cy="3743325"/>
          </a:xfrm>
          <a:prstGeom prst="rect">
            <a:avLst/>
          </a:prstGeom>
          <a:noFill/>
        </p:spPr>
      </p:pic>
      <p:pic>
        <p:nvPicPr>
          <p:cNvPr id="19458" name="Picture 2" descr="Image result for green ti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429000"/>
            <a:ext cx="376215" cy="392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students ..... for the school bus for twenty minutes.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a</a:t>
            </a:r>
            <a:r>
              <a:rPr lang="en-US" dirty="0" smtClean="0"/>
              <a:t>) have wait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b</a:t>
            </a:r>
            <a:r>
              <a:rPr lang="en-US" dirty="0" smtClean="0"/>
              <a:t>) has waited 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c</a:t>
            </a:r>
            <a:r>
              <a:rPr lang="en-US" dirty="0" smtClean="0"/>
              <a:t>) have waited</a:t>
            </a:r>
            <a:r>
              <a:rPr lang="hr-HR" dirty="0" smtClean="0"/>
              <a:t> </a:t>
            </a:r>
          </a:p>
          <a:p>
            <a:endParaRPr lang="hr-HR" dirty="0"/>
          </a:p>
        </p:txBody>
      </p:sp>
      <p:sp>
        <p:nvSpPr>
          <p:cNvPr id="7170" name="AutoShape 2" descr="Image result for students waiting for the b us clipart"/>
          <p:cNvSpPr>
            <a:spLocks noChangeAspect="1" noChangeArrowheads="1"/>
          </p:cNvSpPr>
          <p:nvPr/>
        </p:nvSpPr>
        <p:spPr bwMode="auto">
          <a:xfrm>
            <a:off x="155575" y="-1790700"/>
            <a:ext cx="43624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172" name="AutoShape 4" descr="Image result for students waiting for the b us clipart"/>
          <p:cNvSpPr>
            <a:spLocks noChangeAspect="1" noChangeArrowheads="1"/>
          </p:cNvSpPr>
          <p:nvPr/>
        </p:nvSpPr>
        <p:spPr bwMode="auto">
          <a:xfrm>
            <a:off x="155575" y="-1790700"/>
            <a:ext cx="43624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174" name="AutoShape 6" descr="Image result for students waiting for the b us clipart"/>
          <p:cNvSpPr>
            <a:spLocks noChangeAspect="1" noChangeArrowheads="1"/>
          </p:cNvSpPr>
          <p:nvPr/>
        </p:nvSpPr>
        <p:spPr bwMode="auto">
          <a:xfrm>
            <a:off x="155575" y="-1790700"/>
            <a:ext cx="43624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176" name="AutoShape 8" descr="Image result for students waiting for the b us clipart"/>
          <p:cNvSpPr>
            <a:spLocks noChangeAspect="1" noChangeArrowheads="1"/>
          </p:cNvSpPr>
          <p:nvPr/>
        </p:nvSpPr>
        <p:spPr bwMode="auto">
          <a:xfrm>
            <a:off x="155575" y="-1790700"/>
            <a:ext cx="43624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7178" name="Picture 10" descr="Image result for students waiting for the b us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214554"/>
            <a:ext cx="4362450" cy="3743325"/>
          </a:xfrm>
          <a:prstGeom prst="rect">
            <a:avLst/>
          </a:prstGeom>
          <a:noFill/>
        </p:spPr>
      </p:pic>
      <p:pic>
        <p:nvPicPr>
          <p:cNvPr id="9" name="Picture 2" descr="Image result for green ti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000504"/>
            <a:ext cx="376215" cy="392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en-GB" dirty="0" smtClean="0"/>
              <a:t>We … the Maths homework.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en-GB" dirty="0" smtClean="0"/>
              <a:t>a) has done</a:t>
            </a:r>
            <a:endParaRPr lang="hr-HR" dirty="0" smtClean="0"/>
          </a:p>
          <a:p>
            <a:pPr>
              <a:buNone/>
            </a:pPr>
            <a:r>
              <a:rPr lang="en-GB" dirty="0" smtClean="0"/>
              <a:t>b) have did</a:t>
            </a:r>
            <a:endParaRPr lang="hr-HR" dirty="0" smtClean="0"/>
          </a:p>
          <a:p>
            <a:pPr>
              <a:buNone/>
            </a:pPr>
            <a:r>
              <a:rPr lang="en-GB" dirty="0" smtClean="0"/>
              <a:t>c) have done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357950" y="3357562"/>
            <a:ext cx="650875" cy="57785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428868"/>
            <a:ext cx="3089694" cy="250757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2" descr="Image result for green ti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000504"/>
            <a:ext cx="376215" cy="392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Daisy … the first prize.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b="1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en-GB" dirty="0" smtClean="0"/>
              <a:t>a) has winned</a:t>
            </a:r>
            <a:endParaRPr lang="hr-HR" dirty="0" smtClean="0"/>
          </a:p>
          <a:p>
            <a:pPr>
              <a:buNone/>
            </a:pPr>
            <a:r>
              <a:rPr lang="en-GB" dirty="0" smtClean="0"/>
              <a:t>b) has won</a:t>
            </a:r>
            <a:r>
              <a:rPr lang="hr-HR" dirty="0" smtClean="0"/>
              <a:t> </a:t>
            </a:r>
          </a:p>
          <a:p>
            <a:pPr>
              <a:buNone/>
            </a:pPr>
            <a:r>
              <a:rPr lang="en-GB" dirty="0" smtClean="0"/>
              <a:t>c) have w</a:t>
            </a:r>
            <a:r>
              <a:rPr lang="hr-HR" dirty="0" smtClean="0"/>
              <a:t>o</a:t>
            </a:r>
            <a:r>
              <a:rPr lang="en-GB" dirty="0" smtClean="0"/>
              <a:t>n</a:t>
            </a:r>
            <a:endParaRPr lang="hr-HR" dirty="0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865563" y="6216650"/>
            <a:ext cx="506412" cy="64135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214554"/>
            <a:ext cx="2428892" cy="3011826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2" descr="Image result for green ti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429000"/>
            <a:ext cx="376215" cy="392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My friend .... his new bike in the park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 marL="514350" indent="-514350">
              <a:buAutoNum type="alphaLcParenR"/>
            </a:pPr>
            <a:r>
              <a:rPr lang="hr-HR" dirty="0" smtClean="0"/>
              <a:t>has ride</a:t>
            </a:r>
          </a:p>
          <a:p>
            <a:pPr marL="514350" indent="-514350">
              <a:buAutoNum type="alphaLcParenR"/>
            </a:pPr>
            <a:r>
              <a:rPr lang="hr-HR" dirty="0" smtClean="0"/>
              <a:t>have ridden</a:t>
            </a:r>
          </a:p>
          <a:p>
            <a:pPr marL="514350" indent="-514350">
              <a:buAutoNum type="alphaLcParenR"/>
            </a:pPr>
            <a:r>
              <a:rPr lang="hr-HR" dirty="0" smtClean="0"/>
              <a:t>has ridden </a:t>
            </a:r>
            <a:endParaRPr lang="hr-HR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340475" y="6280150"/>
            <a:ext cx="650875" cy="57785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Image result for riding a bike in the park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214554"/>
            <a:ext cx="4016600" cy="3104620"/>
          </a:xfrm>
          <a:prstGeom prst="rect">
            <a:avLst/>
          </a:prstGeom>
          <a:noFill/>
        </p:spPr>
      </p:pic>
      <p:pic>
        <p:nvPicPr>
          <p:cNvPr id="6" name="Picture 2" descr="Image result for green ti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071942"/>
            <a:ext cx="376215" cy="392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She ... happy all day.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 marL="514350" indent="-514350">
              <a:buAutoNum type="alphaLcParenR"/>
            </a:pPr>
            <a:r>
              <a:rPr lang="hr-HR" dirty="0" smtClean="0"/>
              <a:t>have been</a:t>
            </a:r>
          </a:p>
          <a:p>
            <a:pPr marL="514350" indent="-514350">
              <a:buAutoNum type="alphaLcParenR"/>
            </a:pPr>
            <a:r>
              <a:rPr lang="hr-HR" dirty="0" smtClean="0"/>
              <a:t>has been </a:t>
            </a:r>
          </a:p>
          <a:p>
            <a:pPr marL="514350" indent="-514350">
              <a:buAutoNum type="alphaLcParenR"/>
            </a:pPr>
            <a:r>
              <a:rPr lang="hr-HR" dirty="0" smtClean="0"/>
              <a:t>has be </a:t>
            </a:r>
            <a:endParaRPr lang="hr-HR" dirty="0"/>
          </a:p>
        </p:txBody>
      </p:sp>
      <p:pic>
        <p:nvPicPr>
          <p:cNvPr id="55298" name="Picture 2" descr="Image result for happy girl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722554"/>
            <a:ext cx="3005142" cy="3635252"/>
          </a:xfrm>
          <a:prstGeom prst="rect">
            <a:avLst/>
          </a:prstGeom>
          <a:noFill/>
        </p:spPr>
      </p:pic>
      <p:pic>
        <p:nvPicPr>
          <p:cNvPr id="5" name="Picture 2" descr="Image result for green ti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429000"/>
            <a:ext cx="376215" cy="392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 smtClean="0"/>
              <a:t>               </a:t>
            </a:r>
          </a:p>
          <a:p>
            <a:pPr algn="ctr">
              <a:buNone/>
            </a:pPr>
            <a:r>
              <a:rPr lang="hr-HR" dirty="0" smtClean="0"/>
              <a:t> I </a:t>
            </a:r>
            <a:r>
              <a:rPr lang="hr-HR" b="1" dirty="0" smtClean="0"/>
              <a:t>have</a:t>
            </a:r>
            <a:r>
              <a:rPr lang="hr-HR" dirty="0" smtClean="0"/>
              <a:t> </a:t>
            </a:r>
            <a:r>
              <a:rPr lang="hr-HR" b="1" dirty="0" smtClean="0"/>
              <a:t>been </a:t>
            </a:r>
            <a:r>
              <a:rPr lang="hr-HR" dirty="0" smtClean="0"/>
              <a:t>to France.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16386" name="Picture 2" descr="Image result for holiday in france toon clip"/>
          <p:cNvPicPr>
            <a:picLocks noChangeAspect="1" noChangeArrowheads="1"/>
          </p:cNvPicPr>
          <p:nvPr/>
        </p:nvPicPr>
        <p:blipFill>
          <a:blip r:embed="rId2"/>
          <a:srcRect t="1747" r="6427"/>
          <a:stretch>
            <a:fillRect/>
          </a:stretch>
        </p:blipFill>
        <p:spPr bwMode="auto">
          <a:xfrm>
            <a:off x="2357422" y="571480"/>
            <a:ext cx="4160106" cy="429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They ... their grandma.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 marL="514350" indent="-514350">
              <a:buAutoNum type="alphaLcParenR"/>
            </a:pPr>
            <a:r>
              <a:rPr lang="hr-HR" dirty="0" smtClean="0"/>
              <a:t>have visited </a:t>
            </a:r>
          </a:p>
          <a:p>
            <a:pPr marL="514350" indent="-514350">
              <a:buAutoNum type="alphaLcParenR"/>
            </a:pPr>
            <a:r>
              <a:rPr lang="hr-HR" dirty="0" smtClean="0"/>
              <a:t>has visited</a:t>
            </a:r>
          </a:p>
          <a:p>
            <a:pPr marL="514350" indent="-514350">
              <a:buAutoNum type="alphaLcParenR"/>
            </a:pPr>
            <a:r>
              <a:rPr lang="hr-HR" dirty="0" smtClean="0"/>
              <a:t>have visit</a:t>
            </a:r>
            <a:endParaRPr lang="hr-HR" dirty="0"/>
          </a:p>
        </p:txBody>
      </p:sp>
      <p:pic>
        <p:nvPicPr>
          <p:cNvPr id="56322" name="Picture 2" descr="Image result for visit to grandma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857364"/>
            <a:ext cx="4057650" cy="3743325"/>
          </a:xfrm>
          <a:prstGeom prst="rect">
            <a:avLst/>
          </a:prstGeom>
          <a:noFill/>
        </p:spPr>
      </p:pic>
      <p:pic>
        <p:nvPicPr>
          <p:cNvPr id="5" name="Picture 2" descr="Image result for green ti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786058"/>
            <a:ext cx="376215" cy="392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It is a great movie. I ... that movie many times.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 marL="514350" indent="-514350">
              <a:buAutoNum type="alphaLcParenR"/>
            </a:pPr>
            <a:r>
              <a:rPr lang="hr-HR" dirty="0" smtClean="0"/>
              <a:t>have saw</a:t>
            </a:r>
          </a:p>
          <a:p>
            <a:pPr marL="514350" indent="-514350">
              <a:buAutoNum type="alphaLcParenR"/>
            </a:pPr>
            <a:r>
              <a:rPr lang="hr-HR" dirty="0" smtClean="0"/>
              <a:t>have see</a:t>
            </a:r>
          </a:p>
          <a:p>
            <a:pPr marL="514350" indent="-514350">
              <a:buAutoNum type="alphaLcParenR"/>
            </a:pPr>
            <a:r>
              <a:rPr lang="hr-HR" dirty="0" smtClean="0"/>
              <a:t>have seen </a:t>
            </a:r>
            <a:endParaRPr lang="hr-HR" dirty="0"/>
          </a:p>
        </p:txBody>
      </p:sp>
      <p:pic>
        <p:nvPicPr>
          <p:cNvPr id="12290" name="Picture 2" descr="Image result for watching a movie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571744"/>
            <a:ext cx="3885178" cy="2992822"/>
          </a:xfrm>
          <a:prstGeom prst="rect">
            <a:avLst/>
          </a:prstGeom>
          <a:noFill/>
        </p:spPr>
      </p:pic>
      <p:pic>
        <p:nvPicPr>
          <p:cNvPr id="5" name="Picture 2" descr="Image result for green ti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000504"/>
            <a:ext cx="376215" cy="392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He has a car, so he ... there many times.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 marL="514350" indent="-514350">
              <a:buAutoNum type="alphaLcParenR"/>
            </a:pPr>
            <a:r>
              <a:rPr lang="hr-HR" dirty="0" smtClean="0"/>
              <a:t>has driven  </a:t>
            </a:r>
          </a:p>
          <a:p>
            <a:pPr marL="514350" indent="-514350">
              <a:buAutoNum type="alphaLcParenR"/>
            </a:pPr>
            <a:r>
              <a:rPr lang="hr-HR" dirty="0" smtClean="0"/>
              <a:t>has drove</a:t>
            </a:r>
          </a:p>
          <a:p>
            <a:pPr marL="514350" indent="-514350">
              <a:buAutoNum type="alphaLcParenR"/>
            </a:pPr>
            <a:r>
              <a:rPr lang="hr-HR" dirty="0" smtClean="0"/>
              <a:t>have driven</a:t>
            </a:r>
            <a:endParaRPr lang="hr-HR" dirty="0"/>
          </a:p>
        </p:txBody>
      </p:sp>
      <p:pic>
        <p:nvPicPr>
          <p:cNvPr id="1026" name="Picture 2" descr="Image result for drive a car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145640"/>
            <a:ext cx="4190141" cy="2783558"/>
          </a:xfrm>
          <a:prstGeom prst="rect">
            <a:avLst/>
          </a:prstGeom>
          <a:noFill/>
        </p:spPr>
      </p:pic>
      <p:pic>
        <p:nvPicPr>
          <p:cNvPr id="5" name="Picture 2" descr="Image result for green ti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786058"/>
            <a:ext cx="376215" cy="392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en-US" dirty="0"/>
              <a:t>He </a:t>
            </a:r>
            <a:r>
              <a:rPr lang="hr-HR" dirty="0" smtClean="0"/>
              <a:t>_______ </a:t>
            </a:r>
            <a:r>
              <a:rPr lang="en-US" dirty="0" smtClean="0"/>
              <a:t>(be) a </a:t>
            </a:r>
            <a:r>
              <a:rPr lang="en-US" dirty="0"/>
              <a:t>police officer for eight years. </a:t>
            </a:r>
            <a:endParaRPr lang="hr-HR" dirty="0" smtClean="0"/>
          </a:p>
          <a:p>
            <a:pPr algn="ctr">
              <a:buNone/>
            </a:pPr>
            <a:r>
              <a:rPr lang="hr-HR" dirty="0" smtClean="0">
                <a:solidFill>
                  <a:srgbClr val="FF0000"/>
                </a:solidFill>
              </a:rPr>
              <a:t>has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FF0000"/>
                </a:solidFill>
              </a:rPr>
              <a:t>been</a:t>
            </a:r>
            <a:endParaRPr lang="hr-HR" dirty="0">
              <a:solidFill>
                <a:srgbClr val="FF0000"/>
              </a:solidFill>
            </a:endParaRPr>
          </a:p>
          <a:p>
            <a:pPr>
              <a:buNone/>
            </a:pPr>
            <a:endParaRPr lang="hr-HR" dirty="0"/>
          </a:p>
        </p:txBody>
      </p:sp>
      <p:pic>
        <p:nvPicPr>
          <p:cNvPr id="29700" name="Picture 4" descr="police_officer_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28604"/>
            <a:ext cx="4049985" cy="35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 smtClean="0"/>
              <a:t>You _________ (visit) your friend at the hospital. </a:t>
            </a:r>
          </a:p>
          <a:p>
            <a:pPr algn="ctr">
              <a:buNone/>
            </a:pPr>
            <a:r>
              <a:rPr lang="hr-HR" dirty="0" smtClean="0">
                <a:solidFill>
                  <a:srgbClr val="FF0000"/>
                </a:solidFill>
              </a:rPr>
              <a:t>have visited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4198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r="1348" b="9106"/>
          <a:stretch>
            <a:fillRect/>
          </a:stretch>
        </p:blipFill>
        <p:spPr bwMode="auto">
          <a:xfrm>
            <a:off x="2214546" y="928670"/>
            <a:ext cx="464347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>
              <a:buNone/>
            </a:pPr>
            <a:r>
              <a:rPr lang="hr-HR" dirty="0" smtClean="0"/>
              <a:t>      </a:t>
            </a:r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r>
              <a:rPr lang="en-US" dirty="0" smtClean="0"/>
              <a:t>Number 12 </a:t>
            </a:r>
            <a:r>
              <a:rPr lang="hr-HR" dirty="0" smtClean="0"/>
              <a:t>_________ </a:t>
            </a:r>
            <a:r>
              <a:rPr lang="en-US" dirty="0" smtClean="0"/>
              <a:t>(win) the race.</a:t>
            </a:r>
            <a:endParaRPr lang="hr-HR" dirty="0" smtClean="0"/>
          </a:p>
          <a:p>
            <a:pPr algn="ctr">
              <a:buNone/>
            </a:pPr>
            <a:r>
              <a:rPr lang="hr-HR" dirty="0" smtClean="0">
                <a:solidFill>
                  <a:srgbClr val="FF0000"/>
                </a:solidFill>
              </a:rPr>
              <a:t>has won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3074" name="Picture 2" descr="C:\Users\Nina\AppData\Local\Microsoft\Windows\Temporary Internet Files\Content.IE5\WDNHAPQ0\liderazgo0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40768"/>
            <a:ext cx="5029200" cy="345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              </a:t>
            </a:r>
          </a:p>
          <a:p>
            <a:pPr>
              <a:buNone/>
            </a:pPr>
            <a:endParaRPr lang="hr-HR" dirty="0"/>
          </a:p>
          <a:p>
            <a:pPr algn="ctr">
              <a:buNone/>
            </a:pPr>
            <a:r>
              <a:rPr lang="en-US" dirty="0" smtClean="0"/>
              <a:t>She </a:t>
            </a:r>
            <a:r>
              <a:rPr lang="hr-HR" dirty="0" smtClean="0"/>
              <a:t>_______ </a:t>
            </a:r>
            <a:r>
              <a:rPr lang="en-US" dirty="0" smtClean="0"/>
              <a:t>(</a:t>
            </a:r>
            <a:r>
              <a:rPr lang="en-US" dirty="0"/>
              <a:t>drive) a little green car</a:t>
            </a:r>
            <a:r>
              <a:rPr lang="en-US" dirty="0" smtClean="0"/>
              <a:t>.</a:t>
            </a:r>
            <a:endParaRPr lang="hr-HR" dirty="0" smtClean="0"/>
          </a:p>
          <a:p>
            <a:pPr algn="ctr">
              <a:buNone/>
            </a:pPr>
            <a:r>
              <a:rPr lang="hr-HR" dirty="0" smtClean="0">
                <a:solidFill>
                  <a:srgbClr val="FF0000"/>
                </a:solidFill>
              </a:rPr>
              <a:t>has driven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31746" name="Picture 2" descr="woman_driving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714356"/>
            <a:ext cx="4500594" cy="356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r>
              <a:rPr lang="en-US" dirty="0" smtClean="0"/>
              <a:t>The </a:t>
            </a:r>
            <a:r>
              <a:rPr lang="en-US" dirty="0"/>
              <a:t>girl </a:t>
            </a:r>
            <a:r>
              <a:rPr lang="hr-HR" dirty="0" smtClean="0"/>
              <a:t>________ </a:t>
            </a:r>
            <a:r>
              <a:rPr lang="en-US" dirty="0" smtClean="0"/>
              <a:t>(</a:t>
            </a:r>
            <a:r>
              <a:rPr lang="en-US" dirty="0"/>
              <a:t>see) </a:t>
            </a:r>
            <a:r>
              <a:rPr lang="hr-HR" dirty="0" smtClean="0"/>
              <a:t>an old friend.</a:t>
            </a:r>
          </a:p>
          <a:p>
            <a:pPr algn="ctr">
              <a:buNone/>
            </a:pPr>
            <a:r>
              <a:rPr lang="hr-HR" dirty="0" smtClean="0">
                <a:solidFill>
                  <a:srgbClr val="FF0000"/>
                </a:solidFill>
              </a:rPr>
              <a:t>has seen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40962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642917"/>
            <a:ext cx="3643338" cy="3643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/>
              <a:t>                           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 algn="ctr">
              <a:buNone/>
            </a:pPr>
            <a:r>
              <a:rPr lang="hr-HR" dirty="0" smtClean="0"/>
              <a:t>They _________(not/be) to London.</a:t>
            </a:r>
          </a:p>
          <a:p>
            <a:pPr algn="ctr">
              <a:buNone/>
            </a:pPr>
            <a:r>
              <a:rPr lang="hr-HR" dirty="0" smtClean="0">
                <a:solidFill>
                  <a:srgbClr val="FF0000"/>
                </a:solidFill>
              </a:rPr>
              <a:t>haven’t been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38914" name="Picture 2" descr="Image result for london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00042"/>
            <a:ext cx="4643470" cy="4102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hr-HR" dirty="0" smtClean="0"/>
              <a:t>    </a:t>
            </a:r>
          </a:p>
          <a:p>
            <a:pPr lvl="0">
              <a:buNone/>
            </a:pPr>
            <a:endParaRPr lang="hr-HR" dirty="0"/>
          </a:p>
          <a:p>
            <a:pPr lvl="0">
              <a:buNone/>
            </a:pPr>
            <a:endParaRPr lang="hr-HR" dirty="0" smtClean="0"/>
          </a:p>
          <a:p>
            <a:pPr lvl="0">
              <a:buNone/>
            </a:pPr>
            <a:endParaRPr lang="hr-HR" dirty="0"/>
          </a:p>
          <a:p>
            <a:pPr lvl="0">
              <a:buNone/>
            </a:pPr>
            <a:r>
              <a:rPr lang="hr-HR" dirty="0" smtClean="0"/>
              <a:t>    </a:t>
            </a:r>
          </a:p>
          <a:p>
            <a:pPr lvl="0">
              <a:buNone/>
            </a:pPr>
            <a:endParaRPr lang="hr-HR" dirty="0"/>
          </a:p>
          <a:p>
            <a:pPr lvl="0" algn="ctr">
              <a:buNone/>
            </a:pPr>
            <a:r>
              <a:rPr lang="en-US" dirty="0" smtClean="0"/>
              <a:t>I </a:t>
            </a:r>
            <a:r>
              <a:rPr lang="hr-HR" dirty="0" smtClean="0"/>
              <a:t>__________ </a:t>
            </a:r>
            <a:r>
              <a:rPr lang="en-US" dirty="0" smtClean="0"/>
              <a:t>(</a:t>
            </a:r>
            <a:r>
              <a:rPr lang="en-US" dirty="0"/>
              <a:t>not/visit) Germany yet</a:t>
            </a:r>
            <a:r>
              <a:rPr lang="en-US" dirty="0" smtClean="0"/>
              <a:t>.</a:t>
            </a:r>
            <a:endParaRPr lang="hr-HR" dirty="0" smtClean="0"/>
          </a:p>
          <a:p>
            <a:pPr lvl="0" algn="ctr">
              <a:buNone/>
            </a:pPr>
            <a:r>
              <a:rPr lang="hr-HR" dirty="0" smtClean="0">
                <a:solidFill>
                  <a:srgbClr val="FF0000"/>
                </a:solidFill>
              </a:rPr>
              <a:t>haven’t visited</a:t>
            </a:r>
            <a:endParaRPr lang="hr-HR" dirty="0">
              <a:solidFill>
                <a:srgbClr val="FF0000"/>
              </a:solidFill>
            </a:endParaRPr>
          </a:p>
          <a:p>
            <a:endParaRPr lang="hr-HR" dirty="0"/>
          </a:p>
        </p:txBody>
      </p:sp>
      <p:pic>
        <p:nvPicPr>
          <p:cNvPr id="39938" name="Picture 2" descr="Image result for germany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85728"/>
            <a:ext cx="3571900" cy="4707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>
              <a:buNone/>
            </a:pPr>
            <a:r>
              <a:rPr lang="hr-HR" dirty="0" smtClean="0"/>
              <a:t>                    </a:t>
            </a:r>
          </a:p>
          <a:p>
            <a:pPr>
              <a:buNone/>
            </a:pPr>
            <a:r>
              <a:rPr lang="hr-HR" dirty="0" smtClean="0"/>
              <a:t>                                        </a:t>
            </a:r>
            <a:r>
              <a:rPr lang="hr-HR" dirty="0" err="1" smtClean="0"/>
              <a:t>Italy</a:t>
            </a:r>
            <a:endParaRPr lang="hr-HR" dirty="0"/>
          </a:p>
          <a:p>
            <a:pPr algn="ctr">
              <a:buNone/>
            </a:pPr>
            <a:r>
              <a:rPr lang="hr-HR" dirty="0" smtClean="0"/>
              <a:t>I </a:t>
            </a:r>
            <a:r>
              <a:rPr lang="hr-HR" b="1" dirty="0" smtClean="0"/>
              <a:t>haven’t been </a:t>
            </a:r>
            <a:r>
              <a:rPr lang="hr-HR" dirty="0" smtClean="0"/>
              <a:t>to Italy.</a:t>
            </a:r>
            <a:endParaRPr lang="hr-HR" dirty="0"/>
          </a:p>
        </p:txBody>
      </p:sp>
      <p:pic>
        <p:nvPicPr>
          <p:cNvPr id="1028" name="Picture 4" descr="Image result for holiday in Italy cartoon cli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44246"/>
            <a:ext cx="4140543" cy="4327749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2339752" y="344246"/>
            <a:ext cx="4536504" cy="43277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763688" y="188640"/>
            <a:ext cx="5256584" cy="42484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 smtClean="0"/>
              <a:t>              We __________ </a:t>
            </a:r>
            <a:r>
              <a:rPr lang="en-US" dirty="0" smtClean="0"/>
              <a:t>(watch) </a:t>
            </a:r>
            <a:r>
              <a:rPr lang="en-US" dirty="0"/>
              <a:t>the film E.T</a:t>
            </a:r>
            <a:r>
              <a:rPr lang="en-US" dirty="0" smtClean="0"/>
              <a:t>.</a:t>
            </a:r>
            <a:endParaRPr lang="hr-HR" dirty="0" smtClean="0"/>
          </a:p>
          <a:p>
            <a:pPr algn="ctr">
              <a:buNone/>
            </a:pPr>
            <a:r>
              <a:rPr lang="hr-HR" dirty="0" smtClean="0">
                <a:solidFill>
                  <a:srgbClr val="FF0000"/>
                </a:solidFill>
              </a:rPr>
              <a:t>have watched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37890" name="Picture 2" descr="Image result for movie et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28604"/>
            <a:ext cx="3144580" cy="4233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              </a:t>
            </a:r>
          </a:p>
          <a:p>
            <a:pPr algn="ctr">
              <a:buNone/>
            </a:pPr>
            <a:r>
              <a:rPr lang="hr-HR" dirty="0" smtClean="0"/>
              <a:t>  Mom ________ (do) the shopping.</a:t>
            </a:r>
          </a:p>
          <a:p>
            <a:pPr algn="ctr">
              <a:buNone/>
            </a:pPr>
            <a:r>
              <a:rPr lang="hr-HR" dirty="0" smtClean="0">
                <a:solidFill>
                  <a:srgbClr val="FF0000"/>
                </a:solidFill>
              </a:rPr>
              <a:t>has done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36866" name="Picture 2" descr="Image result for MOM HAS DONE THE SHOPPING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714356"/>
            <a:ext cx="4357718" cy="388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 smtClean="0"/>
              <a:t>          I </a:t>
            </a:r>
            <a:r>
              <a:rPr lang="en-US" dirty="0" smtClean="0"/>
              <a:t>___________</a:t>
            </a:r>
            <a:r>
              <a:rPr lang="hr-HR" dirty="0" smtClean="0"/>
              <a:t> (not/see) </a:t>
            </a:r>
            <a:r>
              <a:rPr lang="en-US" dirty="0" smtClean="0"/>
              <a:t>Peter </a:t>
            </a:r>
            <a:r>
              <a:rPr lang="en-US" dirty="0"/>
              <a:t>this week</a:t>
            </a:r>
            <a:r>
              <a:rPr lang="en-US" dirty="0" smtClean="0"/>
              <a:t>.</a:t>
            </a:r>
            <a:endParaRPr lang="hr-HR" dirty="0" smtClean="0"/>
          </a:p>
          <a:p>
            <a:pPr algn="ctr">
              <a:buNone/>
            </a:pPr>
            <a:r>
              <a:rPr lang="hr-HR" dirty="0" smtClean="0">
                <a:solidFill>
                  <a:srgbClr val="FF0000"/>
                </a:solidFill>
              </a:rPr>
              <a:t>haven’t seen</a:t>
            </a:r>
            <a:endParaRPr lang="hr-HR" dirty="0">
              <a:solidFill>
                <a:srgbClr val="FF0000"/>
              </a:solidFill>
            </a:endParaRPr>
          </a:p>
          <a:p>
            <a:endParaRPr lang="hr-HR" dirty="0"/>
          </a:p>
        </p:txBody>
      </p:sp>
      <p:pic>
        <p:nvPicPr>
          <p:cNvPr id="33794" name="Picture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57166"/>
            <a:ext cx="1881210" cy="436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450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HAVE, HAS </a:t>
            </a:r>
            <a:r>
              <a:rPr lang="en-US" b="1" dirty="0" smtClean="0"/>
              <a:t>+ Past Participle</a:t>
            </a:r>
            <a:br>
              <a:rPr lang="en-US" b="1" dirty="0" smtClean="0"/>
            </a:br>
            <a:r>
              <a:rPr lang="en-US" dirty="0" smtClean="0"/>
              <a:t>I </a:t>
            </a:r>
            <a:r>
              <a:rPr lang="en-US" b="1" dirty="0" smtClean="0">
                <a:solidFill>
                  <a:srgbClr val="FF0000"/>
                </a:solidFill>
              </a:rPr>
              <a:t>have</a:t>
            </a:r>
            <a:r>
              <a:rPr lang="en-US" dirty="0" smtClean="0"/>
              <a:t> </a:t>
            </a:r>
            <a:r>
              <a:rPr lang="en-US" b="1" u="sng" dirty="0" smtClean="0"/>
              <a:t>seen</a:t>
            </a:r>
            <a:r>
              <a:rPr lang="en-US" dirty="0" smtClean="0"/>
              <a:t> a great film.</a:t>
            </a:r>
            <a:br>
              <a:rPr lang="en-US" dirty="0" smtClean="0"/>
            </a:br>
            <a:r>
              <a:rPr lang="en-US" dirty="0" smtClean="0"/>
              <a:t>She </a:t>
            </a:r>
            <a:r>
              <a:rPr lang="en-US" b="1" dirty="0" smtClean="0">
                <a:solidFill>
                  <a:srgbClr val="FF0000"/>
                </a:solidFill>
              </a:rPr>
              <a:t>has</a:t>
            </a:r>
            <a:r>
              <a:rPr lang="en-US" dirty="0" smtClean="0"/>
              <a:t> </a:t>
            </a:r>
            <a:r>
              <a:rPr lang="en-US" b="1" u="sng" dirty="0" smtClean="0"/>
              <a:t>visited</a:t>
            </a:r>
            <a:r>
              <a:rPr lang="en-US" dirty="0" smtClean="0"/>
              <a:t> London many times.</a:t>
            </a:r>
            <a:endParaRPr lang="en-US" dirty="0"/>
          </a:p>
        </p:txBody>
      </p:sp>
      <p:pic>
        <p:nvPicPr>
          <p:cNvPr id="10" name="irc_mi" descr="Slikovni rezultat za present perfect form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48880"/>
            <a:ext cx="9108504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930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Regular</a:t>
            </a:r>
            <a:r>
              <a:rPr lang="hr-HR" dirty="0" smtClean="0"/>
              <a:t> </a:t>
            </a:r>
            <a:r>
              <a:rPr lang="hr-HR" dirty="0" err="1" smtClean="0"/>
              <a:t>verbs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705634"/>
              </p:ext>
            </p:extLst>
          </p:nvPr>
        </p:nvGraphicFramePr>
        <p:xfrm>
          <a:off x="457200" y="1600200"/>
          <a:ext cx="8229600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noProof="0" dirty="0" smtClean="0"/>
                        <a:t>INFINITIVE</a:t>
                      </a:r>
                      <a:endParaRPr lang="en-US" sz="3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noProof="0" dirty="0" smtClean="0"/>
                        <a:t>PAST SIMPLE</a:t>
                      </a:r>
                      <a:endParaRPr lang="en-US" sz="3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noProof="0" smtClean="0">
                          <a:solidFill>
                            <a:srgbClr val="FF0000"/>
                          </a:solidFill>
                        </a:rPr>
                        <a:t>PAST PARTICIPLE</a:t>
                      </a:r>
                      <a:endParaRPr lang="en-US" sz="36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noProof="0" dirty="0" smtClean="0"/>
                        <a:t>play</a:t>
                      </a:r>
                    </a:p>
                    <a:p>
                      <a:r>
                        <a:rPr lang="en-US" sz="3600" noProof="0" dirty="0" smtClean="0"/>
                        <a:t>live</a:t>
                      </a:r>
                    </a:p>
                    <a:p>
                      <a:r>
                        <a:rPr lang="en-US" sz="3600" noProof="0" dirty="0" smtClean="0"/>
                        <a:t>stop</a:t>
                      </a:r>
                    </a:p>
                    <a:p>
                      <a:r>
                        <a:rPr lang="en-US" sz="3600" noProof="0" dirty="0" smtClean="0"/>
                        <a:t>carry </a:t>
                      </a:r>
                      <a:endParaRPr lang="en-US" sz="3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noProof="0" dirty="0" smtClean="0"/>
                        <a:t>played</a:t>
                      </a:r>
                    </a:p>
                    <a:p>
                      <a:r>
                        <a:rPr lang="en-US" sz="3600" noProof="0" dirty="0" smtClean="0"/>
                        <a:t>lived</a:t>
                      </a:r>
                    </a:p>
                    <a:p>
                      <a:r>
                        <a:rPr lang="en-US" sz="3600" noProof="0" dirty="0" smtClean="0"/>
                        <a:t>stopped </a:t>
                      </a:r>
                    </a:p>
                    <a:p>
                      <a:r>
                        <a:rPr lang="en-US" sz="3600" noProof="0" dirty="0" smtClean="0"/>
                        <a:t>carried</a:t>
                      </a:r>
                      <a:r>
                        <a:rPr lang="en-US" sz="3600" baseline="0" noProof="0" dirty="0" smtClean="0"/>
                        <a:t> </a:t>
                      </a:r>
                      <a:endParaRPr lang="en-US" sz="3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noProof="0" dirty="0" smtClean="0"/>
                        <a:t>played</a:t>
                      </a:r>
                    </a:p>
                    <a:p>
                      <a:r>
                        <a:rPr lang="en-US" sz="3600" b="1" noProof="0" dirty="0" smtClean="0"/>
                        <a:t>lived </a:t>
                      </a:r>
                    </a:p>
                    <a:p>
                      <a:r>
                        <a:rPr lang="en-US" sz="3600" b="1" noProof="0" dirty="0" smtClean="0"/>
                        <a:t>stopped</a:t>
                      </a:r>
                    </a:p>
                    <a:p>
                      <a:r>
                        <a:rPr lang="en-US" sz="3600" b="1" noProof="0" dirty="0" smtClean="0"/>
                        <a:t>carried</a:t>
                      </a:r>
                      <a:endParaRPr lang="en-US" sz="3600" b="1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19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Irregular verbs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804754"/>
              </p:ext>
            </p:extLst>
          </p:nvPr>
        </p:nvGraphicFramePr>
        <p:xfrm>
          <a:off x="457200" y="1600200"/>
          <a:ext cx="8229600" cy="408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noProof="0" dirty="0" smtClean="0"/>
                        <a:t>INFINITIVE</a:t>
                      </a:r>
                      <a:endParaRPr lang="en-US" sz="3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noProof="0" dirty="0" smtClean="0"/>
                        <a:t>PAST SIMPLE</a:t>
                      </a:r>
                      <a:endParaRPr lang="en-US" sz="3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noProof="0" dirty="0" smtClean="0">
                          <a:solidFill>
                            <a:srgbClr val="FF0000"/>
                          </a:solidFill>
                        </a:rPr>
                        <a:t>PAST PARTICIPLE</a:t>
                      </a:r>
                      <a:endParaRPr lang="en-US" sz="32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3200" noProof="0" dirty="0" smtClean="0"/>
                        <a:t>b</a:t>
                      </a:r>
                      <a:r>
                        <a:rPr lang="en-US" sz="3200" noProof="0" dirty="0" smtClean="0"/>
                        <a:t>e</a:t>
                      </a:r>
                    </a:p>
                    <a:p>
                      <a:r>
                        <a:rPr lang="hr-HR" sz="3200" noProof="0" dirty="0" smtClean="0"/>
                        <a:t>s</a:t>
                      </a:r>
                      <a:r>
                        <a:rPr lang="en-US" sz="3200" noProof="0" dirty="0" err="1" smtClean="0"/>
                        <a:t>ee</a:t>
                      </a:r>
                      <a:endParaRPr lang="en-US" sz="3200" noProof="0" dirty="0" smtClean="0"/>
                    </a:p>
                    <a:p>
                      <a:r>
                        <a:rPr lang="hr-HR" sz="3200" noProof="0" dirty="0" smtClean="0"/>
                        <a:t>d</a:t>
                      </a:r>
                      <a:r>
                        <a:rPr lang="en-US" sz="3200" noProof="0" dirty="0" smtClean="0"/>
                        <a:t>o</a:t>
                      </a:r>
                    </a:p>
                    <a:p>
                      <a:r>
                        <a:rPr lang="hr-HR" sz="3200" noProof="0" dirty="0" smtClean="0"/>
                        <a:t>g</a:t>
                      </a:r>
                      <a:r>
                        <a:rPr lang="en-US" sz="3200" noProof="0" dirty="0" err="1" smtClean="0"/>
                        <a:t>ive</a:t>
                      </a:r>
                      <a:endParaRPr lang="en-US" sz="3200" noProof="0" dirty="0" smtClean="0"/>
                    </a:p>
                    <a:p>
                      <a:r>
                        <a:rPr lang="hr-HR" sz="3200" noProof="0" dirty="0" smtClean="0"/>
                        <a:t>d</a:t>
                      </a:r>
                      <a:r>
                        <a:rPr lang="en-US" sz="3200" noProof="0" dirty="0" smtClean="0"/>
                        <a:t>rive</a:t>
                      </a:r>
                    </a:p>
                    <a:p>
                      <a:r>
                        <a:rPr lang="hr-HR" sz="3200" noProof="0" dirty="0" smtClean="0"/>
                        <a:t>w</a:t>
                      </a:r>
                      <a:r>
                        <a:rPr lang="en-US" sz="3200" noProof="0" dirty="0" smtClean="0"/>
                        <a:t>in </a:t>
                      </a:r>
                      <a:endParaRPr lang="en-US" sz="3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3200" noProof="0" dirty="0" smtClean="0"/>
                        <a:t>w</a:t>
                      </a:r>
                      <a:r>
                        <a:rPr lang="en-US" sz="3200" noProof="0" dirty="0" smtClean="0"/>
                        <a:t>as, were</a:t>
                      </a:r>
                    </a:p>
                    <a:p>
                      <a:r>
                        <a:rPr lang="hr-HR" sz="3200" noProof="0" dirty="0" smtClean="0"/>
                        <a:t>s</a:t>
                      </a:r>
                      <a:r>
                        <a:rPr lang="en-US" sz="3200" noProof="0" dirty="0" smtClean="0"/>
                        <a:t>aw</a:t>
                      </a:r>
                    </a:p>
                    <a:p>
                      <a:r>
                        <a:rPr lang="hr-HR" sz="3200" noProof="0" dirty="0" smtClean="0"/>
                        <a:t>d</a:t>
                      </a:r>
                      <a:r>
                        <a:rPr lang="en-US" sz="3200" noProof="0" dirty="0" smtClean="0"/>
                        <a:t>id</a:t>
                      </a:r>
                    </a:p>
                    <a:p>
                      <a:r>
                        <a:rPr lang="hr-HR" sz="3200" noProof="0" dirty="0" smtClean="0"/>
                        <a:t>g</a:t>
                      </a:r>
                      <a:r>
                        <a:rPr lang="en-US" sz="3200" noProof="0" dirty="0" err="1" smtClean="0"/>
                        <a:t>ave</a:t>
                      </a:r>
                      <a:endParaRPr lang="en-US" sz="3200" noProof="0" dirty="0" smtClean="0"/>
                    </a:p>
                    <a:p>
                      <a:r>
                        <a:rPr lang="hr-HR" sz="3200" noProof="0" dirty="0" smtClean="0"/>
                        <a:t>d</a:t>
                      </a:r>
                      <a:r>
                        <a:rPr lang="en-US" sz="3200" noProof="0" dirty="0" smtClean="0"/>
                        <a:t>rove</a:t>
                      </a:r>
                    </a:p>
                    <a:p>
                      <a:r>
                        <a:rPr lang="en-US" sz="3200" noProof="0" dirty="0" smtClean="0"/>
                        <a:t>won</a:t>
                      </a:r>
                      <a:endParaRPr lang="en-US" sz="3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noProof="0" dirty="0" smtClean="0"/>
                        <a:t>been</a:t>
                      </a:r>
                    </a:p>
                    <a:p>
                      <a:r>
                        <a:rPr lang="en-US" sz="3200" noProof="0" dirty="0" smtClean="0"/>
                        <a:t>seen</a:t>
                      </a:r>
                    </a:p>
                    <a:p>
                      <a:r>
                        <a:rPr lang="en-US" sz="3200" noProof="0" dirty="0" smtClean="0"/>
                        <a:t>done</a:t>
                      </a:r>
                    </a:p>
                    <a:p>
                      <a:r>
                        <a:rPr lang="en-US" sz="3200" noProof="0" dirty="0" smtClean="0"/>
                        <a:t>given</a:t>
                      </a:r>
                    </a:p>
                    <a:p>
                      <a:r>
                        <a:rPr lang="en-US" sz="3200" noProof="0" dirty="0" smtClean="0"/>
                        <a:t>driven</a:t>
                      </a:r>
                    </a:p>
                    <a:p>
                      <a:r>
                        <a:rPr lang="en-US" sz="3200" noProof="0" dirty="0" smtClean="0"/>
                        <a:t>won</a:t>
                      </a:r>
                      <a:endParaRPr lang="en-US" sz="3200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9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pPr algn="ctr">
              <a:buNone/>
            </a:pPr>
            <a:r>
              <a:rPr lang="hr-HR" dirty="0" smtClean="0"/>
              <a:t>  </a:t>
            </a:r>
          </a:p>
          <a:p>
            <a:pPr algn="ctr">
              <a:buNone/>
            </a:pPr>
            <a:endParaRPr lang="hr-HR" dirty="0"/>
          </a:p>
          <a:p>
            <a:pPr algn="ctr">
              <a:buNone/>
            </a:pPr>
            <a:r>
              <a:rPr lang="hr-HR" dirty="0" smtClean="0"/>
              <a:t> </a:t>
            </a:r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r>
              <a:rPr lang="hr-HR" dirty="0" smtClean="0"/>
              <a:t>  I lost my book </a:t>
            </a:r>
            <a:r>
              <a:rPr lang="hr-HR" dirty="0" smtClean="0">
                <a:solidFill>
                  <a:srgbClr val="FF0000"/>
                </a:solidFill>
              </a:rPr>
              <a:t>last week</a:t>
            </a:r>
            <a:r>
              <a:rPr lang="hr-HR" dirty="0" smtClean="0"/>
              <a:t>. -&gt; </a:t>
            </a:r>
            <a:r>
              <a:rPr lang="hr-HR" b="1" dirty="0" smtClean="0"/>
              <a:t>Past Simple</a:t>
            </a:r>
            <a:endParaRPr lang="hr-HR" b="1" dirty="0"/>
          </a:p>
          <a:p>
            <a:pPr>
              <a:buNone/>
            </a:pPr>
            <a:r>
              <a:rPr lang="hr-HR" dirty="0" smtClean="0"/>
              <a:t>   </a:t>
            </a:r>
          </a:p>
          <a:p>
            <a:pPr algn="ctr">
              <a:buNone/>
            </a:pPr>
            <a:r>
              <a:rPr lang="hr-HR" dirty="0" smtClean="0"/>
              <a:t>I have lost my book. -&gt; </a:t>
            </a:r>
            <a:r>
              <a:rPr lang="hr-HR" b="1" dirty="0" smtClean="0"/>
              <a:t>Present Perfect</a:t>
            </a:r>
            <a:endParaRPr lang="hr-HR" b="1" dirty="0"/>
          </a:p>
        </p:txBody>
      </p:sp>
      <p:pic>
        <p:nvPicPr>
          <p:cNvPr id="27650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28604"/>
            <a:ext cx="4832319" cy="34492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60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do we use </a:t>
            </a:r>
            <a:r>
              <a:rPr lang="hr-HR" dirty="0" err="1" smtClean="0"/>
              <a:t>the</a:t>
            </a:r>
            <a:r>
              <a:rPr lang="hr-HR" smtClean="0"/>
              <a:t> </a:t>
            </a:r>
            <a:r>
              <a:rPr lang="en-US" smtClean="0"/>
              <a:t>Present </a:t>
            </a:r>
            <a:r>
              <a:rPr lang="en-US" dirty="0" smtClean="0"/>
              <a:t>Perfect?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083063"/>
              </p:ext>
            </p:extLst>
          </p:nvPr>
        </p:nvGraphicFramePr>
        <p:xfrm>
          <a:off x="611560" y="1412776"/>
          <a:ext cx="8229600" cy="5221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864096">
                <a:tc>
                  <a:txBody>
                    <a:bodyPr/>
                    <a:lstStyle/>
                    <a:p>
                      <a:r>
                        <a:rPr lang="en-US" sz="3600" b="1" noProof="0" dirty="0" smtClean="0"/>
                        <a:t>Past Simple</a:t>
                      </a:r>
                      <a:endParaRPr lang="en-US" sz="3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noProof="0" dirty="0" smtClean="0"/>
                        <a:t>Present</a:t>
                      </a:r>
                      <a:r>
                        <a:rPr lang="en-US" sz="3600" b="1" baseline="0" noProof="0" dirty="0" smtClean="0"/>
                        <a:t> Perfect Simple</a:t>
                      </a:r>
                      <a:r>
                        <a:rPr lang="en-US" sz="3600" b="1" noProof="0" dirty="0" smtClean="0"/>
                        <a:t> </a:t>
                      </a:r>
                      <a:endParaRPr lang="en-US" sz="3600" b="1" noProof="0" dirty="0"/>
                    </a:p>
                  </a:txBody>
                  <a:tcPr/>
                </a:tc>
              </a:tr>
              <a:tr h="4032448">
                <a:tc>
                  <a:txBody>
                    <a:bodyPr/>
                    <a:lstStyle/>
                    <a:p>
                      <a:r>
                        <a:rPr lang="en-US" sz="2400" noProof="0" dirty="0" smtClean="0"/>
                        <a:t>For actions that happened in</a:t>
                      </a:r>
                      <a:r>
                        <a:rPr lang="en-US" sz="2400" baseline="0" noProof="0" dirty="0" smtClean="0"/>
                        <a:t> the past and </a:t>
                      </a:r>
                      <a:r>
                        <a:rPr lang="en-US" sz="2400" b="1" baseline="0" noProof="0" dirty="0" smtClean="0"/>
                        <a:t>we know exactly when.</a:t>
                      </a:r>
                    </a:p>
                    <a:p>
                      <a:endParaRPr lang="en-US" sz="2400" baseline="0" noProof="0" dirty="0" smtClean="0"/>
                    </a:p>
                    <a:p>
                      <a:r>
                        <a:rPr lang="en-US" sz="2400" baseline="0" noProof="0" dirty="0" smtClean="0"/>
                        <a:t>I played football </a:t>
                      </a:r>
                      <a:r>
                        <a:rPr lang="en-US" sz="2400" b="1" baseline="0" noProof="0" dirty="0" smtClean="0"/>
                        <a:t>yesterday.</a:t>
                      </a:r>
                    </a:p>
                    <a:p>
                      <a:r>
                        <a:rPr lang="en-US" sz="2400" baseline="0" noProof="0" dirty="0" smtClean="0"/>
                        <a:t>We went to the cinema </a:t>
                      </a:r>
                      <a:r>
                        <a:rPr lang="en-US" sz="2400" b="1" baseline="0" noProof="0" dirty="0" smtClean="0"/>
                        <a:t>last week.</a:t>
                      </a:r>
                    </a:p>
                    <a:p>
                      <a:r>
                        <a:rPr lang="en-US" sz="2400" baseline="0" noProof="0" dirty="0" smtClean="0"/>
                        <a:t>They visited London </a:t>
                      </a:r>
                      <a:r>
                        <a:rPr lang="en-US" sz="2400" b="1" baseline="0" noProof="0" dirty="0" smtClean="0"/>
                        <a:t>in 2010.</a:t>
                      </a:r>
                    </a:p>
                    <a:p>
                      <a:r>
                        <a:rPr lang="en-US" sz="2400" baseline="0" noProof="0" dirty="0" smtClean="0"/>
                        <a:t>She went home </a:t>
                      </a:r>
                      <a:r>
                        <a:rPr lang="en-US" sz="2400" b="1" baseline="0" noProof="0" dirty="0" smtClean="0"/>
                        <a:t>two hours ago.</a:t>
                      </a:r>
                      <a:endParaRPr lang="en-US" sz="2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noProof="0" dirty="0" smtClean="0"/>
                        <a:t>For actions that happened in</a:t>
                      </a:r>
                      <a:r>
                        <a:rPr lang="en-US" sz="2400" baseline="0" noProof="0" dirty="0" smtClean="0"/>
                        <a:t> the past but </a:t>
                      </a:r>
                      <a:r>
                        <a:rPr lang="en-US" sz="2400" b="1" baseline="0" noProof="0" dirty="0" smtClean="0"/>
                        <a:t>we don’t know the exact time.</a:t>
                      </a:r>
                    </a:p>
                    <a:p>
                      <a:endParaRPr lang="en-US" sz="2400" b="1" baseline="0" noProof="0" dirty="0" smtClean="0"/>
                    </a:p>
                    <a:p>
                      <a:r>
                        <a:rPr lang="en-US" sz="2400" b="0" baseline="0" noProof="0" dirty="0" smtClean="0"/>
                        <a:t>I have watched ET.</a:t>
                      </a:r>
                    </a:p>
                    <a:p>
                      <a:r>
                        <a:rPr lang="en-US" sz="2400" b="0" baseline="0" noProof="0" dirty="0" smtClean="0"/>
                        <a:t>I have seen that movie many times.</a:t>
                      </a:r>
                    </a:p>
                    <a:p>
                      <a:r>
                        <a:rPr lang="en-US" sz="2400" b="0" baseline="0" noProof="0" dirty="0" smtClean="0"/>
                        <a:t>He has climbed Mount Everest twice.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37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algn="ctr">
              <a:buNone/>
            </a:pPr>
            <a:r>
              <a:rPr lang="hr-HR" dirty="0" smtClean="0"/>
              <a:t>I  </a:t>
            </a:r>
            <a:r>
              <a:rPr lang="hr-HR" b="1" dirty="0" smtClean="0"/>
              <a:t>have seen </a:t>
            </a:r>
            <a:r>
              <a:rPr lang="hr-HR" dirty="0" smtClean="0"/>
              <a:t>the Eiffel tower. </a:t>
            </a:r>
            <a:endParaRPr lang="hr-HR" dirty="0"/>
          </a:p>
        </p:txBody>
      </p:sp>
      <p:pic>
        <p:nvPicPr>
          <p:cNvPr id="17410" name="Picture 2" descr="Image result for i have seen the eiffel tower carto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500042"/>
            <a:ext cx="5717397" cy="4282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lnSpcReduction="10000"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               </a:t>
            </a:r>
          </a:p>
          <a:p>
            <a:pPr algn="ctr">
              <a:buNone/>
            </a:pPr>
            <a:r>
              <a:rPr lang="hr-HR" dirty="0" err="1" smtClean="0"/>
              <a:t>Louvre</a:t>
            </a:r>
            <a:endParaRPr lang="hr-HR" dirty="0" smtClean="0"/>
          </a:p>
          <a:p>
            <a:pPr algn="ctr">
              <a:buNone/>
            </a:pPr>
            <a:r>
              <a:rPr lang="hr-HR" dirty="0" smtClean="0"/>
              <a:t>I </a:t>
            </a:r>
            <a:r>
              <a:rPr lang="hr-HR" b="1" dirty="0" smtClean="0"/>
              <a:t>haven't seen </a:t>
            </a:r>
            <a:r>
              <a:rPr lang="hr-HR" dirty="0" smtClean="0"/>
              <a:t>the Louvre.</a:t>
            </a:r>
          </a:p>
          <a:p>
            <a:endParaRPr lang="hr-HR" dirty="0"/>
          </a:p>
        </p:txBody>
      </p:sp>
      <p:pic>
        <p:nvPicPr>
          <p:cNvPr id="25602" name="Picture 2" descr="Image result for the louvre cli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620688"/>
            <a:ext cx="5572164" cy="3977307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flipV="1">
            <a:off x="1547664" y="332656"/>
            <a:ext cx="6192688" cy="43924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91680" y="404664"/>
            <a:ext cx="6048672" cy="446449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    </a:t>
            </a:r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                  Lucy </a:t>
            </a:r>
            <a:r>
              <a:rPr lang="hr-HR" b="1" dirty="0" smtClean="0"/>
              <a:t>has been </a:t>
            </a:r>
            <a:r>
              <a:rPr lang="hr-HR" dirty="0" smtClean="0"/>
              <a:t>on a holiday.</a:t>
            </a:r>
            <a:endParaRPr lang="hr-HR" dirty="0"/>
          </a:p>
        </p:txBody>
      </p:sp>
      <p:pic>
        <p:nvPicPr>
          <p:cNvPr id="20482" name="Picture 2" descr="Related image"/>
          <p:cNvPicPr>
            <a:picLocks noChangeAspect="1" noChangeArrowheads="1"/>
          </p:cNvPicPr>
          <p:nvPr/>
        </p:nvPicPr>
        <p:blipFill>
          <a:blip r:embed="rId2"/>
          <a:srcRect r="267" b="4921"/>
          <a:stretch>
            <a:fillRect/>
          </a:stretch>
        </p:blipFill>
        <p:spPr bwMode="auto">
          <a:xfrm>
            <a:off x="2143108" y="714356"/>
            <a:ext cx="500066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>
              <a:buNone/>
            </a:pPr>
            <a:r>
              <a:rPr lang="hr-HR" dirty="0" smtClean="0"/>
              <a:t>          </a:t>
            </a:r>
          </a:p>
          <a:p>
            <a:pPr algn="ctr">
              <a:buNone/>
            </a:pPr>
            <a:r>
              <a:rPr lang="hr-HR" dirty="0" err="1"/>
              <a:t>h</a:t>
            </a:r>
            <a:r>
              <a:rPr lang="hr-HR" dirty="0" err="1" smtClean="0"/>
              <a:t>ome</a:t>
            </a:r>
            <a:r>
              <a:rPr lang="hr-HR" dirty="0" smtClean="0"/>
              <a:t> for </a:t>
            </a:r>
            <a:r>
              <a:rPr lang="hr-HR" dirty="0" err="1" smtClean="0"/>
              <a:t>two</a:t>
            </a:r>
            <a:r>
              <a:rPr lang="hr-HR" dirty="0" smtClean="0"/>
              <a:t> </a:t>
            </a:r>
            <a:r>
              <a:rPr lang="hr-HR" dirty="0" err="1" smtClean="0"/>
              <a:t>weeks</a:t>
            </a:r>
            <a:endParaRPr lang="hr-HR" dirty="0" smtClean="0"/>
          </a:p>
          <a:p>
            <a:pPr algn="ctr">
              <a:buNone/>
            </a:pPr>
            <a:r>
              <a:rPr lang="hr-HR" dirty="0" err="1" smtClean="0"/>
              <a:t>She</a:t>
            </a:r>
            <a:r>
              <a:rPr lang="hr-HR" dirty="0" smtClean="0"/>
              <a:t> </a:t>
            </a:r>
            <a:r>
              <a:rPr lang="hr-HR" b="1" dirty="0" smtClean="0"/>
              <a:t>hasn’t been </a:t>
            </a:r>
            <a:r>
              <a:rPr lang="hr-HR" dirty="0" smtClean="0"/>
              <a:t>home for two weeks.</a:t>
            </a:r>
            <a:endParaRPr lang="hr-HR" dirty="0"/>
          </a:p>
        </p:txBody>
      </p:sp>
      <p:pic>
        <p:nvPicPr>
          <p:cNvPr id="28674" name="Picture 2" descr="Image result for home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71480"/>
            <a:ext cx="4367960" cy="4306223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1979712" y="692696"/>
            <a:ext cx="4968552" cy="418500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339752" y="571480"/>
            <a:ext cx="4392488" cy="45137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              </a:t>
            </a:r>
          </a:p>
          <a:p>
            <a:pPr algn="ctr">
              <a:buNone/>
            </a:pPr>
            <a:r>
              <a:rPr lang="hr-HR" dirty="0" smtClean="0"/>
              <a:t>She </a:t>
            </a:r>
            <a:r>
              <a:rPr lang="hr-HR" b="1" dirty="0" smtClean="0"/>
              <a:t>has done </a:t>
            </a:r>
            <a:r>
              <a:rPr lang="hr-HR" dirty="0" smtClean="0"/>
              <a:t>some diving.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19460" name="Picture 4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642918"/>
            <a:ext cx="3714776" cy="3649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>
              <a:buNone/>
            </a:pPr>
            <a:r>
              <a:rPr lang="hr-HR" dirty="0" smtClean="0"/>
              <a:t>                   </a:t>
            </a:r>
            <a:r>
              <a:rPr lang="hr-HR" dirty="0" smtClean="0"/>
              <a:t>          </a:t>
            </a:r>
            <a:r>
              <a:rPr lang="hr-HR" dirty="0" err="1" smtClean="0"/>
              <a:t>surfing</a:t>
            </a:r>
            <a:endParaRPr lang="hr-HR" dirty="0" smtClean="0"/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                </a:t>
            </a:r>
            <a:r>
              <a:rPr lang="hr-HR" dirty="0" err="1" smtClean="0"/>
              <a:t>She</a:t>
            </a:r>
            <a:r>
              <a:rPr lang="hr-HR" dirty="0" smtClean="0"/>
              <a:t> </a:t>
            </a:r>
            <a:r>
              <a:rPr lang="hr-HR" b="1" dirty="0" smtClean="0"/>
              <a:t>hasn't done </a:t>
            </a:r>
            <a:r>
              <a:rPr lang="hr-HR" dirty="0" smtClean="0"/>
              <a:t>surfing.</a:t>
            </a:r>
            <a:endParaRPr lang="hr-HR" b="1" dirty="0" smtClean="0"/>
          </a:p>
          <a:p>
            <a:endParaRPr lang="hr-HR" dirty="0"/>
          </a:p>
        </p:txBody>
      </p:sp>
      <p:pic>
        <p:nvPicPr>
          <p:cNvPr id="21506" name="Picture 2" descr="Image result for girl surfing carto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857232"/>
            <a:ext cx="3910021" cy="391002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cxnSp>
        <p:nvCxnSpPr>
          <p:cNvPr id="5" name="Straight Connector 4"/>
          <p:cNvCxnSpPr/>
          <p:nvPr/>
        </p:nvCxnSpPr>
        <p:spPr>
          <a:xfrm>
            <a:off x="1979712" y="692696"/>
            <a:ext cx="4464496" cy="42484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979712" y="692696"/>
            <a:ext cx="4608512" cy="42484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</TotalTime>
  <Words>593</Words>
  <Application>Microsoft Office PowerPoint</Application>
  <PresentationFormat>On-screen Show (4:3)</PresentationFormat>
  <Paragraphs>294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Present Perfect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Mum ...... vegetable soup for dinner. </vt:lpstr>
      <vt:lpstr>The students ..... for the school bus for twenty minutes.</vt:lpstr>
      <vt:lpstr> We … the Maths homework. </vt:lpstr>
      <vt:lpstr>Daisy … the first prize.</vt:lpstr>
      <vt:lpstr> My friend .... his new bike in the park </vt:lpstr>
      <vt:lpstr>She ... happy all day.</vt:lpstr>
      <vt:lpstr>They ... their grandma.</vt:lpstr>
      <vt:lpstr>It is a great movie. I ... that movie many times.</vt:lpstr>
      <vt:lpstr>He has a car, so he ... there many times.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HAVE, HAS + Past Participle I have seen a great film. She has visited London many times.</vt:lpstr>
      <vt:lpstr>Regular verbs</vt:lpstr>
      <vt:lpstr>Irregular verbs</vt:lpstr>
      <vt:lpstr>PowerPoint Presentation</vt:lpstr>
      <vt:lpstr>When do we use the Present Perfect?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doris</dc:creator>
  <cp:lastModifiedBy>Nina</cp:lastModifiedBy>
  <cp:revision>114</cp:revision>
  <dcterms:created xsi:type="dcterms:W3CDTF">2017-04-16T14:30:58Z</dcterms:created>
  <dcterms:modified xsi:type="dcterms:W3CDTF">2017-04-24T17:53:41Z</dcterms:modified>
</cp:coreProperties>
</file>