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6F3A6-F7EF-45CD-910A-F2F34DDBEF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2627D0-B584-4BBC-AC64-C7F89770F3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888D81-F4BA-42FA-ABB3-CC03E33CDFED}"/>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5" name="Footer Placeholder 4">
            <a:extLst>
              <a:ext uri="{FF2B5EF4-FFF2-40B4-BE49-F238E27FC236}">
                <a16:creationId xmlns:a16="http://schemas.microsoft.com/office/drawing/2014/main" id="{56D958EC-1CFF-4E15-8DFA-A7A4E51DF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EB899-C752-41E4-B6BC-E8EFA1E4B310}"/>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368814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BD0F8-5F1E-47F5-9806-91C2BB4017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B44DD8-D2D8-4D64-8D27-0D01BFDCB4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92C55A-71DC-418A-AD35-B7A07B63B8F8}"/>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5" name="Footer Placeholder 4">
            <a:extLst>
              <a:ext uri="{FF2B5EF4-FFF2-40B4-BE49-F238E27FC236}">
                <a16:creationId xmlns:a16="http://schemas.microsoft.com/office/drawing/2014/main" id="{43533C87-DD0E-4581-8BC9-478EC12679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8EA3F-9A37-4F51-887B-892DBF7F58E4}"/>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1327362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C2BAD9-E07F-4E64-949F-089F49148A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34DDB4-1B8B-4606-8F5F-569F33A701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40198-CAFF-4481-93C6-2D15DAA125BE}"/>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5" name="Footer Placeholder 4">
            <a:extLst>
              <a:ext uri="{FF2B5EF4-FFF2-40B4-BE49-F238E27FC236}">
                <a16:creationId xmlns:a16="http://schemas.microsoft.com/office/drawing/2014/main" id="{418C259B-8BF4-4081-8054-CECEA453C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50C66A-FDD0-4C45-8D05-C6562780B64E}"/>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3572617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66A20-AFCD-423E-B5AA-2A486CB26C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F6D8A9-D0FC-46DD-8D50-FF951BF4FD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37305-F52C-48D1-86E7-0A06F8DAAADF}"/>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5" name="Footer Placeholder 4">
            <a:extLst>
              <a:ext uri="{FF2B5EF4-FFF2-40B4-BE49-F238E27FC236}">
                <a16:creationId xmlns:a16="http://schemas.microsoft.com/office/drawing/2014/main" id="{70C7F020-CB43-425A-B3EE-189B31322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B8163-16F8-4F15-84FA-14884FD08A6F}"/>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364669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AA2F4-2BB1-4C4F-B000-51D0208099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F021E6-4CE9-4D05-9A47-98EB8BC15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7CDE1D-E6EA-4087-9A60-6EFA0262B964}"/>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5" name="Footer Placeholder 4">
            <a:extLst>
              <a:ext uri="{FF2B5EF4-FFF2-40B4-BE49-F238E27FC236}">
                <a16:creationId xmlns:a16="http://schemas.microsoft.com/office/drawing/2014/main" id="{41EF3A52-1707-4E39-B2AB-8DAC09E69B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B5604D-DDA0-415B-8E0B-0649905F99E7}"/>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271662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24161-FAB7-48F1-B1FD-8062F40CFF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3AA220-44D0-4CBB-B6AD-4C7AD24473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19EB86-C935-47F7-B35E-B657CD90B7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14C57A-4AF9-454A-8F16-8E882B0B8454}"/>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6" name="Footer Placeholder 5">
            <a:extLst>
              <a:ext uri="{FF2B5EF4-FFF2-40B4-BE49-F238E27FC236}">
                <a16:creationId xmlns:a16="http://schemas.microsoft.com/office/drawing/2014/main" id="{77FB3EC1-AE82-49A5-B999-AE0F222E08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F28D8B-0C11-4FD9-A9C7-E54E841A94FD}"/>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180377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1572C-31B5-4107-85E5-E4B41BCA45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CAF0A9-9B09-4124-8966-DCC1653E6A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FF0924-0A1A-4CD4-89FE-8B5086918C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74A52E-7DFE-4604-82E8-6F6699CC28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DF3B6B-A7FF-4878-974C-21F760364E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4E6874-1448-44AE-8474-3D840AED784D}"/>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8" name="Footer Placeholder 7">
            <a:extLst>
              <a:ext uri="{FF2B5EF4-FFF2-40B4-BE49-F238E27FC236}">
                <a16:creationId xmlns:a16="http://schemas.microsoft.com/office/drawing/2014/main" id="{025EA728-9A3C-4406-956C-935CA7C6A3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08338D-5320-4ABE-A73D-BFB8A511D049}"/>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369986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98852-3B3D-4623-AEF1-309F5522C6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D05A64-C483-405F-B2B3-4D0D918DD907}"/>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4" name="Footer Placeholder 3">
            <a:extLst>
              <a:ext uri="{FF2B5EF4-FFF2-40B4-BE49-F238E27FC236}">
                <a16:creationId xmlns:a16="http://schemas.microsoft.com/office/drawing/2014/main" id="{DCDB0FFA-BACB-4CDD-ADB6-94CA225E0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18CE9A-60C8-444E-AF17-E5AD2176688D}"/>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365934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B0161-BD6B-4321-BDAC-1256509AA35C}"/>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3" name="Footer Placeholder 2">
            <a:extLst>
              <a:ext uri="{FF2B5EF4-FFF2-40B4-BE49-F238E27FC236}">
                <a16:creationId xmlns:a16="http://schemas.microsoft.com/office/drawing/2014/main" id="{5F671CE8-C595-432F-9CDF-6750D4DBFD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30376-CC2F-4C85-BA30-FAAFCE95540E}"/>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77416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B18B0-94E6-4687-B618-9556F17FD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D29A5F-0A52-4FC3-B8EA-2A60D2686D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49AD2B-E862-462D-903D-AF23CD3C7D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EBAACF-0E2E-4564-B2EE-2A1CC54D043F}"/>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6" name="Footer Placeholder 5">
            <a:extLst>
              <a:ext uri="{FF2B5EF4-FFF2-40B4-BE49-F238E27FC236}">
                <a16:creationId xmlns:a16="http://schemas.microsoft.com/office/drawing/2014/main" id="{BE5B08F9-FFBD-4D16-938F-5F326C291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2D5A84-50A7-4F0B-9E10-F114451E56EE}"/>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121476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CB0D6-56A7-4E56-AF83-6086BBEE8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F9B1E8-BDA7-47E8-85C9-3BE0FE5BEA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A6B15F-9202-47F9-A227-98C1AF195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538C43-1155-42A9-8387-2A4463D6FD94}"/>
              </a:ext>
            </a:extLst>
          </p:cNvPr>
          <p:cNvSpPr>
            <a:spLocks noGrp="1"/>
          </p:cNvSpPr>
          <p:nvPr>
            <p:ph type="dt" sz="half" idx="10"/>
          </p:nvPr>
        </p:nvSpPr>
        <p:spPr/>
        <p:txBody>
          <a:bodyPr/>
          <a:lstStyle/>
          <a:p>
            <a:fld id="{F9B37C68-8CB4-493E-B592-68B9DFE6DEEA}" type="datetimeFigureOut">
              <a:rPr lang="en-US" smtClean="0"/>
              <a:t>3/15/2020</a:t>
            </a:fld>
            <a:endParaRPr lang="en-US"/>
          </a:p>
        </p:txBody>
      </p:sp>
      <p:sp>
        <p:nvSpPr>
          <p:cNvPr id="6" name="Footer Placeholder 5">
            <a:extLst>
              <a:ext uri="{FF2B5EF4-FFF2-40B4-BE49-F238E27FC236}">
                <a16:creationId xmlns:a16="http://schemas.microsoft.com/office/drawing/2014/main" id="{3A9EA16C-4335-4BAB-BD76-23488D1393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956786-F821-436A-893D-CD6B0E0F5989}"/>
              </a:ext>
            </a:extLst>
          </p:cNvPr>
          <p:cNvSpPr>
            <a:spLocks noGrp="1"/>
          </p:cNvSpPr>
          <p:nvPr>
            <p:ph type="sldNum" sz="quarter" idx="12"/>
          </p:nvPr>
        </p:nvSpPr>
        <p:spPr/>
        <p:txBody>
          <a:bodyPr/>
          <a:lstStyle/>
          <a:p>
            <a:fld id="{65AC831E-4A12-48D3-ABBB-FAB4A9262816}" type="slidenum">
              <a:rPr lang="en-US" smtClean="0"/>
              <a:t>‹#›</a:t>
            </a:fld>
            <a:endParaRPr lang="en-US"/>
          </a:p>
        </p:txBody>
      </p:sp>
    </p:spTree>
    <p:extLst>
      <p:ext uri="{BB962C8B-B14F-4D97-AF65-F5344CB8AC3E}">
        <p14:creationId xmlns:p14="http://schemas.microsoft.com/office/powerpoint/2010/main" val="409261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gs>
            <a:gs pos="84000">
              <a:schemeClr val="accent1">
                <a:lumMod val="45000"/>
                <a:lumOff val="55000"/>
              </a:schemeClr>
            </a:gs>
            <a:gs pos="62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825AD2-59E3-4BEB-B94E-6E39F8C573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6474E3-FD24-4049-B2DC-9603E25BD8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B5589C-179B-4940-AEF5-AB3607ABD5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B37C68-8CB4-493E-B592-68B9DFE6DEEA}" type="datetimeFigureOut">
              <a:rPr lang="en-US" smtClean="0"/>
              <a:t>3/15/2020</a:t>
            </a:fld>
            <a:endParaRPr lang="en-US"/>
          </a:p>
        </p:txBody>
      </p:sp>
      <p:sp>
        <p:nvSpPr>
          <p:cNvPr id="5" name="Footer Placeholder 4">
            <a:extLst>
              <a:ext uri="{FF2B5EF4-FFF2-40B4-BE49-F238E27FC236}">
                <a16:creationId xmlns:a16="http://schemas.microsoft.com/office/drawing/2014/main" id="{6C64AA50-5929-4DA0-93EF-E468E63E12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887330-46F6-426D-B17D-C8BD5C171F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C831E-4A12-48D3-ABBB-FAB4A9262816}" type="slidenum">
              <a:rPr lang="en-US" smtClean="0"/>
              <a:t>‹#›</a:t>
            </a:fld>
            <a:endParaRPr lang="en-US"/>
          </a:p>
        </p:txBody>
      </p:sp>
    </p:spTree>
    <p:extLst>
      <p:ext uri="{BB962C8B-B14F-4D97-AF65-F5344CB8AC3E}">
        <p14:creationId xmlns:p14="http://schemas.microsoft.com/office/powerpoint/2010/main" val="1298559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ookwidgets.com/play/5MC8ZC?teacher_id=481495708755558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ordwall.net/play/903/489/416"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lt.oup.com/student/project/level1/unit04/audio?cc=hr&amp;selLanguage=hr"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hyperlink" Target="https://www.bookwidgets.com/play/5MESFA?teacher_id=4814957087555584"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A7EA8-35E7-4881-AFF8-ECCAF24195BC}"/>
              </a:ext>
            </a:extLst>
          </p:cNvPr>
          <p:cNvSpPr>
            <a:spLocks noGrp="1"/>
          </p:cNvSpPr>
          <p:nvPr>
            <p:ph type="ctrTitle"/>
          </p:nvPr>
        </p:nvSpPr>
        <p:spPr/>
        <p:txBody>
          <a:bodyPr/>
          <a:lstStyle/>
          <a:p>
            <a:r>
              <a:rPr lang="en-US" b="1" dirty="0"/>
              <a:t>Free time activities</a:t>
            </a:r>
          </a:p>
        </p:txBody>
      </p:sp>
      <p:sp>
        <p:nvSpPr>
          <p:cNvPr id="3" name="Subtitle 2">
            <a:extLst>
              <a:ext uri="{FF2B5EF4-FFF2-40B4-BE49-F238E27FC236}">
                <a16:creationId xmlns:a16="http://schemas.microsoft.com/office/drawing/2014/main" id="{12F9FB63-ECB0-4580-A4B8-A293D7E8DFE3}"/>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1AE3218C-88C9-4174-955A-9C36D36E53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381983">
            <a:off x="919162" y="696247"/>
            <a:ext cx="2886075" cy="1866900"/>
          </a:xfrm>
          <a:prstGeom prst="rect">
            <a:avLst/>
          </a:prstGeom>
        </p:spPr>
      </p:pic>
      <p:pic>
        <p:nvPicPr>
          <p:cNvPr id="7" name="Picture 6">
            <a:extLst>
              <a:ext uri="{FF2B5EF4-FFF2-40B4-BE49-F238E27FC236}">
                <a16:creationId xmlns:a16="http://schemas.microsoft.com/office/drawing/2014/main" id="{BFACF9C0-ACB7-4A54-918D-7360EF1B54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752478">
            <a:off x="8080710" y="834359"/>
            <a:ext cx="2733675" cy="1590675"/>
          </a:xfrm>
          <a:prstGeom prst="rect">
            <a:avLst/>
          </a:prstGeom>
        </p:spPr>
      </p:pic>
      <p:pic>
        <p:nvPicPr>
          <p:cNvPr id="9" name="Picture 8">
            <a:extLst>
              <a:ext uri="{FF2B5EF4-FFF2-40B4-BE49-F238E27FC236}">
                <a16:creationId xmlns:a16="http://schemas.microsoft.com/office/drawing/2014/main" id="{459C6E09-7B94-47A1-8D93-48E9B875BA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494853">
            <a:off x="1769574" y="4089401"/>
            <a:ext cx="2162175" cy="1905000"/>
          </a:xfrm>
          <a:prstGeom prst="rect">
            <a:avLst/>
          </a:prstGeom>
        </p:spPr>
      </p:pic>
      <p:pic>
        <p:nvPicPr>
          <p:cNvPr id="11" name="Picture 10">
            <a:extLst>
              <a:ext uri="{FF2B5EF4-FFF2-40B4-BE49-F238E27FC236}">
                <a16:creationId xmlns:a16="http://schemas.microsoft.com/office/drawing/2014/main" id="{2AB7C551-9047-448A-AB5B-000EEFCB341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97125">
            <a:off x="8021443" y="4054180"/>
            <a:ext cx="2305050" cy="1933575"/>
          </a:xfrm>
          <a:prstGeom prst="rect">
            <a:avLst/>
          </a:prstGeom>
        </p:spPr>
      </p:pic>
    </p:spTree>
    <p:extLst>
      <p:ext uri="{BB962C8B-B14F-4D97-AF65-F5344CB8AC3E}">
        <p14:creationId xmlns:p14="http://schemas.microsoft.com/office/powerpoint/2010/main" val="3692558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B37740-3BB2-44B0-A2E5-87AEBF495D10}"/>
              </a:ext>
            </a:extLst>
          </p:cNvPr>
          <p:cNvSpPr txBox="1"/>
          <p:nvPr/>
        </p:nvSpPr>
        <p:spPr>
          <a:xfrm>
            <a:off x="1502229" y="1828800"/>
            <a:ext cx="9127671" cy="3170099"/>
          </a:xfrm>
          <a:prstGeom prst="rect">
            <a:avLst/>
          </a:prstGeom>
          <a:noFill/>
        </p:spPr>
        <p:txBody>
          <a:bodyPr wrap="square" rtlCol="0">
            <a:spAutoFit/>
          </a:bodyPr>
          <a:lstStyle/>
          <a:p>
            <a:r>
              <a:rPr lang="en-US" sz="4000" b="1" dirty="0"/>
              <a:t>Hello, children. Let’s first revise free time activities which we have learned. </a:t>
            </a:r>
          </a:p>
          <a:p>
            <a:endParaRPr lang="en-US" sz="4000" b="1" dirty="0"/>
          </a:p>
          <a:p>
            <a:r>
              <a:rPr lang="en-US" sz="4000" i="1" dirty="0" err="1"/>
              <a:t>Pozdrav</a:t>
            </a:r>
            <a:r>
              <a:rPr lang="en-US" sz="4000" i="1" dirty="0"/>
              <a:t>! </a:t>
            </a:r>
            <a:r>
              <a:rPr lang="en-US" sz="4000" i="1" dirty="0" err="1"/>
              <a:t>Ponovimo</a:t>
            </a:r>
            <a:r>
              <a:rPr lang="en-US" sz="4000" i="1" dirty="0"/>
              <a:t> </a:t>
            </a:r>
            <a:r>
              <a:rPr lang="en-US" sz="4000" i="1" dirty="0" err="1"/>
              <a:t>aktivnosti</a:t>
            </a:r>
            <a:r>
              <a:rPr lang="en-US" sz="4000" i="1" dirty="0"/>
              <a:t> za </a:t>
            </a:r>
            <a:r>
              <a:rPr lang="en-US" sz="4000" i="1" dirty="0" err="1"/>
              <a:t>slobodno</a:t>
            </a:r>
            <a:r>
              <a:rPr lang="en-US" sz="4000" i="1" dirty="0"/>
              <a:t> </a:t>
            </a:r>
            <a:r>
              <a:rPr lang="en-US" sz="4000" i="1" dirty="0" err="1"/>
              <a:t>vrijeme</a:t>
            </a:r>
            <a:r>
              <a:rPr lang="en-US" sz="4000" i="1" dirty="0"/>
              <a:t> </a:t>
            </a:r>
            <a:r>
              <a:rPr lang="en-US" sz="4000" i="1" dirty="0" err="1"/>
              <a:t>koje</a:t>
            </a:r>
            <a:r>
              <a:rPr lang="en-US" sz="4000" i="1" dirty="0"/>
              <a:t> </a:t>
            </a:r>
            <a:r>
              <a:rPr lang="en-US" sz="4000" i="1" dirty="0" err="1"/>
              <a:t>smo</a:t>
            </a:r>
            <a:r>
              <a:rPr lang="en-US" sz="4000" i="1" dirty="0"/>
              <a:t> </a:t>
            </a:r>
            <a:r>
              <a:rPr lang="en-US" sz="4000" i="1" dirty="0" err="1"/>
              <a:t>već</a:t>
            </a:r>
            <a:r>
              <a:rPr lang="en-US" sz="4000" i="1" dirty="0"/>
              <a:t> </a:t>
            </a:r>
            <a:r>
              <a:rPr lang="en-US" sz="4000" i="1" dirty="0" err="1"/>
              <a:t>učili</a:t>
            </a:r>
            <a:r>
              <a:rPr lang="en-US" sz="4000" i="1" dirty="0"/>
              <a:t>. </a:t>
            </a:r>
          </a:p>
        </p:txBody>
      </p:sp>
    </p:spTree>
    <p:extLst>
      <p:ext uri="{BB962C8B-B14F-4D97-AF65-F5344CB8AC3E}">
        <p14:creationId xmlns:p14="http://schemas.microsoft.com/office/powerpoint/2010/main" val="140281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D5BED1-409B-4B43-A432-BA4447EE6950}"/>
              </a:ext>
            </a:extLst>
          </p:cNvPr>
          <p:cNvSpPr txBox="1"/>
          <p:nvPr/>
        </p:nvSpPr>
        <p:spPr>
          <a:xfrm>
            <a:off x="685800" y="734786"/>
            <a:ext cx="9911443" cy="4524315"/>
          </a:xfrm>
          <a:prstGeom prst="rect">
            <a:avLst/>
          </a:prstGeom>
          <a:noFill/>
        </p:spPr>
        <p:txBody>
          <a:bodyPr wrap="square" rtlCol="0">
            <a:spAutoFit/>
          </a:bodyPr>
          <a:lstStyle/>
          <a:p>
            <a:r>
              <a:rPr lang="en-US" sz="3600" b="1" dirty="0"/>
              <a:t>Click on the link to start a game. Look at the picture, name the activity and then click on the picture to check your answer. </a:t>
            </a:r>
          </a:p>
          <a:p>
            <a:endParaRPr lang="en-US" sz="3600" b="1" dirty="0"/>
          </a:p>
          <a:p>
            <a:r>
              <a:rPr lang="en-US" sz="3600" i="1" dirty="0" err="1"/>
              <a:t>Započni</a:t>
            </a:r>
            <a:r>
              <a:rPr lang="en-US" sz="3600" i="1" dirty="0"/>
              <a:t> </a:t>
            </a:r>
            <a:r>
              <a:rPr lang="en-US" sz="3600" i="1" dirty="0" err="1"/>
              <a:t>igru</a:t>
            </a:r>
            <a:r>
              <a:rPr lang="en-US" sz="3600" i="1" dirty="0"/>
              <a:t>. </a:t>
            </a:r>
            <a:r>
              <a:rPr lang="en-US" sz="3600" i="1" dirty="0" err="1"/>
              <a:t>Pogledaj</a:t>
            </a:r>
            <a:r>
              <a:rPr lang="en-US" sz="3600" i="1" dirty="0"/>
              <a:t> </a:t>
            </a:r>
            <a:r>
              <a:rPr lang="en-US" sz="3600" i="1" dirty="0" err="1"/>
              <a:t>sličicu</a:t>
            </a:r>
            <a:r>
              <a:rPr lang="en-US" sz="3600" i="1" dirty="0"/>
              <a:t> </a:t>
            </a:r>
            <a:r>
              <a:rPr lang="en-US" sz="3600" i="1" dirty="0" err="1"/>
              <a:t>i</a:t>
            </a:r>
            <a:r>
              <a:rPr lang="en-US" sz="3600" i="1" dirty="0"/>
              <a:t> </a:t>
            </a:r>
            <a:r>
              <a:rPr lang="en-US" sz="3600" i="1" dirty="0" err="1"/>
              <a:t>imenuj</a:t>
            </a:r>
            <a:r>
              <a:rPr lang="en-US" sz="3600" i="1" dirty="0"/>
              <a:t> </a:t>
            </a:r>
            <a:r>
              <a:rPr lang="en-US" sz="3600" i="1" dirty="0" err="1"/>
              <a:t>aktivnost</a:t>
            </a:r>
            <a:r>
              <a:rPr lang="en-US" sz="3600" i="1" dirty="0"/>
              <a:t>, </a:t>
            </a:r>
            <a:r>
              <a:rPr lang="en-US" sz="3600" i="1" dirty="0" err="1"/>
              <a:t>zatim</a:t>
            </a:r>
            <a:r>
              <a:rPr lang="en-US" sz="3600" i="1" dirty="0"/>
              <a:t> </a:t>
            </a:r>
            <a:r>
              <a:rPr lang="en-US" sz="3600" i="1" dirty="0" err="1"/>
              <a:t>klikni</a:t>
            </a:r>
            <a:r>
              <a:rPr lang="en-US" sz="3600" i="1" dirty="0"/>
              <a:t> na </a:t>
            </a:r>
            <a:r>
              <a:rPr lang="en-US" sz="3600" i="1" dirty="0" err="1"/>
              <a:t>sličicu</a:t>
            </a:r>
            <a:r>
              <a:rPr lang="en-US" sz="3600" i="1" dirty="0"/>
              <a:t> i </a:t>
            </a:r>
            <a:r>
              <a:rPr lang="en-US" sz="3600" i="1" dirty="0" err="1"/>
              <a:t>provjeri</a:t>
            </a:r>
            <a:r>
              <a:rPr lang="en-US" sz="3600" i="1" dirty="0"/>
              <a:t> </a:t>
            </a:r>
            <a:r>
              <a:rPr lang="en-US" sz="3600" i="1" dirty="0" err="1"/>
              <a:t>svoj</a:t>
            </a:r>
            <a:r>
              <a:rPr lang="en-US" sz="3600" i="1" dirty="0"/>
              <a:t> </a:t>
            </a:r>
            <a:r>
              <a:rPr lang="en-US" sz="3600" i="1" dirty="0" err="1"/>
              <a:t>odgovor</a:t>
            </a:r>
            <a:r>
              <a:rPr lang="en-US" sz="3600" i="1" dirty="0"/>
              <a:t>. </a:t>
            </a:r>
          </a:p>
          <a:p>
            <a:endParaRPr lang="en-US" sz="3600" i="1" dirty="0"/>
          </a:p>
          <a:p>
            <a:endParaRPr lang="en-US" sz="3600" i="1" dirty="0"/>
          </a:p>
        </p:txBody>
      </p:sp>
      <p:sp>
        <p:nvSpPr>
          <p:cNvPr id="3" name="TextBox 2">
            <a:extLst>
              <a:ext uri="{FF2B5EF4-FFF2-40B4-BE49-F238E27FC236}">
                <a16:creationId xmlns:a16="http://schemas.microsoft.com/office/drawing/2014/main" id="{D28840B7-7523-4250-A093-120CC948C946}"/>
              </a:ext>
            </a:extLst>
          </p:cNvPr>
          <p:cNvSpPr txBox="1"/>
          <p:nvPr/>
        </p:nvSpPr>
        <p:spPr>
          <a:xfrm>
            <a:off x="885372" y="4705104"/>
            <a:ext cx="6090557" cy="461665"/>
          </a:xfrm>
          <a:prstGeom prst="rect">
            <a:avLst/>
          </a:prstGeom>
          <a:noFill/>
        </p:spPr>
        <p:txBody>
          <a:bodyPr wrap="square" rtlCol="0">
            <a:spAutoFit/>
          </a:bodyPr>
          <a:lstStyle/>
          <a:p>
            <a:r>
              <a:rPr lang="en-US" sz="2400" dirty="0">
                <a:solidFill>
                  <a:srgbClr val="7030A0"/>
                </a:solidFill>
                <a:hlinkClick r:id="rId2">
                  <a:extLst>
                    <a:ext uri="{A12FA001-AC4F-418D-AE19-62706E023703}">
                      <ahyp:hlinkClr xmlns:ahyp="http://schemas.microsoft.com/office/drawing/2018/hyperlinkcolor" val="tx"/>
                    </a:ext>
                  </a:extLst>
                </a:hlinkClick>
              </a:rPr>
              <a:t>FREE TIME ACTIVITIES - GAME</a:t>
            </a:r>
            <a:endParaRPr lang="en-US" sz="2400" dirty="0">
              <a:solidFill>
                <a:srgbClr val="7030A0"/>
              </a:solidFill>
            </a:endParaRPr>
          </a:p>
        </p:txBody>
      </p:sp>
    </p:spTree>
    <p:extLst>
      <p:ext uri="{BB962C8B-B14F-4D97-AF65-F5344CB8AC3E}">
        <p14:creationId xmlns:p14="http://schemas.microsoft.com/office/powerpoint/2010/main" val="144244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0897D0-6BAB-4CA5-8509-50D72B92FAF1}"/>
              </a:ext>
            </a:extLst>
          </p:cNvPr>
          <p:cNvSpPr txBox="1"/>
          <p:nvPr/>
        </p:nvSpPr>
        <p:spPr>
          <a:xfrm>
            <a:off x="736600" y="584200"/>
            <a:ext cx="9829800" cy="4524315"/>
          </a:xfrm>
          <a:prstGeom prst="rect">
            <a:avLst/>
          </a:prstGeom>
          <a:noFill/>
        </p:spPr>
        <p:txBody>
          <a:bodyPr wrap="square" rtlCol="0">
            <a:spAutoFit/>
          </a:bodyPr>
          <a:lstStyle/>
          <a:p>
            <a:r>
              <a:rPr lang="en-US" sz="3200" b="1" dirty="0"/>
              <a:t>Now when you have revised all the activities, play the next game. </a:t>
            </a:r>
          </a:p>
          <a:p>
            <a:r>
              <a:rPr lang="en-US" sz="3200" b="1" dirty="0"/>
              <a:t>Sort out the activities into these four columns. </a:t>
            </a:r>
          </a:p>
          <a:p>
            <a:endParaRPr lang="en-US" sz="3200" dirty="0"/>
          </a:p>
          <a:p>
            <a:r>
              <a:rPr lang="en-US" sz="3200" i="1" dirty="0"/>
              <a:t>Sad </a:t>
            </a:r>
            <a:r>
              <a:rPr lang="en-US" sz="3200" i="1" dirty="0" err="1"/>
              <a:t>kad</a:t>
            </a:r>
            <a:r>
              <a:rPr lang="en-US" sz="3200" i="1" dirty="0"/>
              <a:t> </a:t>
            </a:r>
            <a:r>
              <a:rPr lang="en-US" sz="3200" i="1" dirty="0" err="1"/>
              <a:t>smo</a:t>
            </a:r>
            <a:r>
              <a:rPr lang="en-US" sz="3200" i="1" dirty="0"/>
              <a:t> </a:t>
            </a:r>
            <a:r>
              <a:rPr lang="en-US" sz="3200" i="1" dirty="0" err="1"/>
              <a:t>ponovili</a:t>
            </a:r>
            <a:r>
              <a:rPr lang="en-US" sz="3200" i="1" dirty="0"/>
              <a:t> </a:t>
            </a:r>
            <a:r>
              <a:rPr lang="en-US" sz="3200" i="1" dirty="0" err="1"/>
              <a:t>aktivnosti</a:t>
            </a:r>
            <a:r>
              <a:rPr lang="en-US" sz="3200" i="1" dirty="0"/>
              <a:t>, </a:t>
            </a:r>
            <a:r>
              <a:rPr lang="en-US" sz="3200" i="1" dirty="0" err="1"/>
              <a:t>odigraj</a:t>
            </a:r>
            <a:r>
              <a:rPr lang="en-US" sz="3200" i="1" dirty="0"/>
              <a:t> </a:t>
            </a:r>
            <a:r>
              <a:rPr lang="en-US" sz="3200" i="1" dirty="0" err="1"/>
              <a:t>sljedeću</a:t>
            </a:r>
            <a:r>
              <a:rPr lang="en-US" sz="3200" i="1" dirty="0"/>
              <a:t> </a:t>
            </a:r>
            <a:r>
              <a:rPr lang="en-US" sz="3200" i="1" dirty="0" err="1"/>
              <a:t>igru</a:t>
            </a:r>
            <a:r>
              <a:rPr lang="en-US" sz="3200" i="1" dirty="0"/>
              <a:t>.</a:t>
            </a:r>
          </a:p>
          <a:p>
            <a:r>
              <a:rPr lang="en-US" sz="3200" i="1" dirty="0" err="1"/>
              <a:t>Razvrstaj</a:t>
            </a:r>
            <a:r>
              <a:rPr lang="en-US" sz="3200" i="1" dirty="0"/>
              <a:t> </a:t>
            </a:r>
            <a:r>
              <a:rPr lang="en-US" sz="3200" i="1" dirty="0" err="1"/>
              <a:t>aktivnosti</a:t>
            </a:r>
            <a:r>
              <a:rPr lang="en-US" sz="3200" i="1" dirty="0"/>
              <a:t> u </a:t>
            </a:r>
            <a:r>
              <a:rPr lang="en-US" sz="3200" i="1" dirty="0" err="1"/>
              <a:t>četiri</a:t>
            </a:r>
            <a:r>
              <a:rPr lang="en-US" sz="3200" i="1" dirty="0"/>
              <a:t> </a:t>
            </a:r>
            <a:r>
              <a:rPr lang="en-US" sz="3200" i="1" dirty="0" err="1"/>
              <a:t>stupca</a:t>
            </a:r>
            <a:r>
              <a:rPr lang="en-US" sz="3200" i="1" dirty="0"/>
              <a:t>. </a:t>
            </a:r>
          </a:p>
          <a:p>
            <a:endParaRPr lang="en-US" sz="3200" i="1" dirty="0"/>
          </a:p>
          <a:p>
            <a:r>
              <a:rPr lang="en-US" sz="3200" i="1" dirty="0">
                <a:solidFill>
                  <a:srgbClr val="7030A0"/>
                </a:solidFill>
                <a:hlinkClick r:id="rId2">
                  <a:extLst>
                    <a:ext uri="{A12FA001-AC4F-418D-AE19-62706E023703}">
                      <ahyp:hlinkClr xmlns:ahyp="http://schemas.microsoft.com/office/drawing/2018/hyperlinkcolor" val="tx"/>
                    </a:ext>
                  </a:extLst>
                </a:hlinkClick>
              </a:rPr>
              <a:t>Game</a:t>
            </a:r>
            <a:r>
              <a:rPr lang="en-US" sz="3200" i="1" dirty="0">
                <a:solidFill>
                  <a:srgbClr val="7030A0"/>
                </a:solidFill>
              </a:rPr>
              <a:t> </a:t>
            </a:r>
          </a:p>
          <a:p>
            <a:endParaRPr lang="en-US" sz="3200" i="1" dirty="0"/>
          </a:p>
        </p:txBody>
      </p:sp>
    </p:spTree>
    <p:extLst>
      <p:ext uri="{BB962C8B-B14F-4D97-AF65-F5344CB8AC3E}">
        <p14:creationId xmlns:p14="http://schemas.microsoft.com/office/powerpoint/2010/main" val="122824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8C8323-8077-46A0-9471-C45FCC6F9C11}"/>
              </a:ext>
            </a:extLst>
          </p:cNvPr>
          <p:cNvSpPr txBox="1"/>
          <p:nvPr/>
        </p:nvSpPr>
        <p:spPr>
          <a:xfrm>
            <a:off x="783770" y="718457"/>
            <a:ext cx="10923815" cy="3970318"/>
          </a:xfrm>
          <a:prstGeom prst="rect">
            <a:avLst/>
          </a:prstGeom>
          <a:noFill/>
        </p:spPr>
        <p:txBody>
          <a:bodyPr wrap="square" rtlCol="0">
            <a:spAutoFit/>
          </a:bodyPr>
          <a:lstStyle/>
          <a:p>
            <a:r>
              <a:rPr lang="en-US" sz="2800" b="1" dirty="0"/>
              <a:t>Open your book, p. 44. There are three texts in exercise 2. We have already listened to the texts. </a:t>
            </a:r>
          </a:p>
          <a:p>
            <a:r>
              <a:rPr lang="en-US" sz="2800" i="1" dirty="0" err="1"/>
              <a:t>Otvori</a:t>
            </a:r>
            <a:r>
              <a:rPr lang="en-US" sz="2800" i="1" dirty="0"/>
              <a:t> </a:t>
            </a:r>
            <a:r>
              <a:rPr lang="en-US" sz="2800" i="1" dirty="0" err="1"/>
              <a:t>knjigu</a:t>
            </a:r>
            <a:r>
              <a:rPr lang="en-US" sz="2800" i="1" dirty="0"/>
              <a:t> na </a:t>
            </a:r>
            <a:r>
              <a:rPr lang="en-US" sz="2800" i="1" dirty="0" err="1"/>
              <a:t>stranici</a:t>
            </a:r>
            <a:r>
              <a:rPr lang="en-US" sz="2800" i="1" dirty="0"/>
              <a:t> 44. U </a:t>
            </a:r>
            <a:r>
              <a:rPr lang="en-US" sz="2800" i="1" dirty="0" err="1"/>
              <a:t>vježbi</a:t>
            </a:r>
            <a:r>
              <a:rPr lang="en-US" sz="2800" i="1" dirty="0"/>
              <a:t> 2 </a:t>
            </a:r>
            <a:r>
              <a:rPr lang="en-US" sz="2800" i="1" dirty="0" err="1"/>
              <a:t>su</a:t>
            </a:r>
            <a:r>
              <a:rPr lang="en-US" sz="2800" i="1" dirty="0"/>
              <a:t> tri </a:t>
            </a:r>
            <a:r>
              <a:rPr lang="en-US" sz="2800" i="1" dirty="0" err="1"/>
              <a:t>teksta</a:t>
            </a:r>
            <a:r>
              <a:rPr lang="en-US" sz="2800" i="1" dirty="0"/>
              <a:t> </a:t>
            </a:r>
            <a:r>
              <a:rPr lang="en-US" sz="2800" i="1" dirty="0" err="1"/>
              <a:t>koja</a:t>
            </a:r>
            <a:r>
              <a:rPr lang="en-US" sz="2800" i="1" dirty="0"/>
              <a:t> </a:t>
            </a:r>
            <a:r>
              <a:rPr lang="en-US" sz="2800" i="1" dirty="0" err="1"/>
              <a:t>smo</a:t>
            </a:r>
            <a:r>
              <a:rPr lang="en-US" sz="2800" i="1" dirty="0"/>
              <a:t> </a:t>
            </a:r>
            <a:r>
              <a:rPr lang="en-US" sz="2800" i="1" dirty="0" err="1"/>
              <a:t>već</a:t>
            </a:r>
            <a:r>
              <a:rPr lang="en-US" sz="2800" i="1" dirty="0"/>
              <a:t> </a:t>
            </a:r>
            <a:r>
              <a:rPr lang="en-US" sz="2800" i="1" dirty="0" err="1"/>
              <a:t>slušali</a:t>
            </a:r>
            <a:r>
              <a:rPr lang="en-US" sz="2800" i="1" dirty="0"/>
              <a:t>.</a:t>
            </a:r>
          </a:p>
          <a:p>
            <a:endParaRPr lang="en-US" sz="2800" dirty="0"/>
          </a:p>
          <a:p>
            <a:r>
              <a:rPr lang="en-US" sz="2800" b="1" dirty="0"/>
              <a:t>Now, you are going to practice reading the texts. Click on the link, listen and follow the texts in the book. Read together with the CD. Repeat it several times, until you can read it alone. </a:t>
            </a:r>
          </a:p>
          <a:p>
            <a:r>
              <a:rPr lang="en-US" sz="2800" i="1" dirty="0"/>
              <a:t>Sad </a:t>
            </a:r>
            <a:r>
              <a:rPr lang="en-US" sz="2800" i="1" dirty="0" err="1"/>
              <a:t>ćeš</a:t>
            </a:r>
            <a:r>
              <a:rPr lang="en-US" sz="2800" i="1" dirty="0"/>
              <a:t> </a:t>
            </a:r>
            <a:r>
              <a:rPr lang="en-US" sz="2800" i="1" dirty="0" err="1"/>
              <a:t>vježbati</a:t>
            </a:r>
            <a:r>
              <a:rPr lang="en-US" sz="2800" i="1" dirty="0"/>
              <a:t> </a:t>
            </a:r>
            <a:r>
              <a:rPr lang="en-US" sz="2800" i="1" dirty="0" err="1"/>
              <a:t>čitanje</a:t>
            </a:r>
            <a:r>
              <a:rPr lang="en-US" sz="2800" i="1" dirty="0"/>
              <a:t>. </a:t>
            </a:r>
            <a:r>
              <a:rPr lang="en-US" sz="2800" i="1" dirty="0" err="1"/>
              <a:t>Slušaj</a:t>
            </a:r>
            <a:r>
              <a:rPr lang="en-US" sz="2800" i="1" dirty="0"/>
              <a:t> CD i </a:t>
            </a:r>
            <a:r>
              <a:rPr lang="en-US" sz="2800" i="1" dirty="0" err="1"/>
              <a:t>prati</a:t>
            </a:r>
            <a:r>
              <a:rPr lang="en-US" sz="2800" i="1" dirty="0"/>
              <a:t> </a:t>
            </a:r>
            <a:r>
              <a:rPr lang="en-US" sz="2800" i="1" dirty="0" err="1"/>
              <a:t>tekstove</a:t>
            </a:r>
            <a:r>
              <a:rPr lang="en-US" sz="2800" i="1" dirty="0"/>
              <a:t> u </a:t>
            </a:r>
            <a:r>
              <a:rPr lang="en-US" sz="2800" i="1" dirty="0" err="1"/>
              <a:t>udžbeniku</a:t>
            </a:r>
            <a:r>
              <a:rPr lang="en-US" sz="2800" i="1" dirty="0"/>
              <a:t>. </a:t>
            </a:r>
            <a:r>
              <a:rPr lang="en-US" sz="2800" i="1" dirty="0" err="1"/>
              <a:t>Ponovi</a:t>
            </a:r>
            <a:r>
              <a:rPr lang="en-US" sz="2800" i="1" dirty="0"/>
              <a:t> </a:t>
            </a:r>
            <a:r>
              <a:rPr lang="en-US" sz="2800" i="1" dirty="0" err="1"/>
              <a:t>postupak</a:t>
            </a:r>
            <a:r>
              <a:rPr lang="en-US" sz="2800" i="1" dirty="0"/>
              <a:t> </a:t>
            </a:r>
            <a:r>
              <a:rPr lang="en-US" sz="2800" i="1" dirty="0" err="1"/>
              <a:t>nekoliko</a:t>
            </a:r>
            <a:r>
              <a:rPr lang="en-US" sz="2800" i="1" dirty="0"/>
              <a:t> puta </a:t>
            </a:r>
            <a:r>
              <a:rPr lang="en-US" sz="2800" i="1" dirty="0" err="1"/>
              <a:t>dok</a:t>
            </a:r>
            <a:r>
              <a:rPr lang="en-US" sz="2800" i="1" dirty="0"/>
              <a:t> ne </a:t>
            </a:r>
            <a:r>
              <a:rPr lang="en-US" sz="2800" i="1" dirty="0" err="1"/>
              <a:t>naučiš</a:t>
            </a:r>
            <a:r>
              <a:rPr lang="en-US" sz="2800" i="1" dirty="0"/>
              <a:t> </a:t>
            </a:r>
            <a:r>
              <a:rPr lang="en-US" sz="2800" i="1" dirty="0" err="1"/>
              <a:t>samostalno</a:t>
            </a:r>
            <a:r>
              <a:rPr lang="en-US" sz="2800" i="1" dirty="0"/>
              <a:t> </a:t>
            </a:r>
            <a:r>
              <a:rPr lang="en-US" sz="2800" i="1" dirty="0" err="1"/>
              <a:t>čitati</a:t>
            </a:r>
            <a:r>
              <a:rPr lang="en-US" sz="2800" i="1" dirty="0"/>
              <a:t> </a:t>
            </a:r>
            <a:r>
              <a:rPr lang="en-US" sz="2800" i="1" dirty="0" err="1"/>
              <a:t>tekst</a:t>
            </a:r>
            <a:r>
              <a:rPr lang="en-US" sz="2800" i="1" dirty="0"/>
              <a:t>. </a:t>
            </a:r>
          </a:p>
        </p:txBody>
      </p:sp>
      <p:sp>
        <p:nvSpPr>
          <p:cNvPr id="2" name="Arrow: Notched Right 1">
            <a:extLst>
              <a:ext uri="{FF2B5EF4-FFF2-40B4-BE49-F238E27FC236}">
                <a16:creationId xmlns:a16="http://schemas.microsoft.com/office/drawing/2014/main" id="{3DC053B7-B02D-4144-A42E-E469356525D8}"/>
              </a:ext>
            </a:extLst>
          </p:cNvPr>
          <p:cNvSpPr/>
          <p:nvPr/>
        </p:nvSpPr>
        <p:spPr>
          <a:xfrm flipV="1">
            <a:off x="8763000" y="5283201"/>
            <a:ext cx="2044700" cy="266700"/>
          </a:xfrm>
          <a:prstGeom prst="notch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9019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E052BA6-16B6-405F-875F-B01F4363A055}"/>
              </a:ext>
            </a:extLst>
          </p:cNvPr>
          <p:cNvPicPr>
            <a:picLocks noChangeAspect="1"/>
          </p:cNvPicPr>
          <p:nvPr/>
        </p:nvPicPr>
        <p:blipFill rotWithShape="1">
          <a:blip r:embed="rId2">
            <a:extLst>
              <a:ext uri="{28A0092B-C50C-407E-A947-70E740481C1C}">
                <a14:useLocalDpi xmlns:a14="http://schemas.microsoft.com/office/drawing/2010/main" val="0"/>
              </a:ext>
            </a:extLst>
          </a:blip>
          <a:srcRect l="5223" t="16617" r="13883" b="1"/>
          <a:stretch/>
        </p:blipFill>
        <p:spPr>
          <a:xfrm>
            <a:off x="130630" y="1469572"/>
            <a:ext cx="12061370" cy="5225142"/>
          </a:xfrm>
          <a:prstGeom prst="rect">
            <a:avLst/>
          </a:prstGeom>
        </p:spPr>
      </p:pic>
      <p:sp>
        <p:nvSpPr>
          <p:cNvPr id="4" name="Rectangle 3">
            <a:extLst>
              <a:ext uri="{FF2B5EF4-FFF2-40B4-BE49-F238E27FC236}">
                <a16:creationId xmlns:a16="http://schemas.microsoft.com/office/drawing/2014/main" id="{C32F1584-7437-45A5-BD6F-509D6BB6EA90}"/>
              </a:ext>
            </a:extLst>
          </p:cNvPr>
          <p:cNvSpPr/>
          <p:nvPr/>
        </p:nvSpPr>
        <p:spPr>
          <a:xfrm>
            <a:off x="827315" y="297321"/>
            <a:ext cx="10586356" cy="369332"/>
          </a:xfrm>
          <a:prstGeom prst="rect">
            <a:avLst/>
          </a:prstGeom>
        </p:spPr>
        <p:txBody>
          <a:bodyPr wrap="square">
            <a:spAutoFit/>
          </a:bodyPr>
          <a:lstStyle/>
          <a:p>
            <a:r>
              <a:rPr lang="en-US" dirty="0">
                <a:hlinkClick r:id="rId3"/>
              </a:rPr>
              <a:t>https://elt.oup.com/student/project/level1/unit04/audio?cc=hr&amp;selLanguage=hr</a:t>
            </a:r>
            <a:endParaRPr lang="en-US" dirty="0"/>
          </a:p>
        </p:txBody>
      </p:sp>
      <p:sp>
        <p:nvSpPr>
          <p:cNvPr id="5" name="Oval 4">
            <a:extLst>
              <a:ext uri="{FF2B5EF4-FFF2-40B4-BE49-F238E27FC236}">
                <a16:creationId xmlns:a16="http://schemas.microsoft.com/office/drawing/2014/main" id="{DF2719F8-0827-4BCE-B016-B701DBBCA150}"/>
              </a:ext>
            </a:extLst>
          </p:cNvPr>
          <p:cNvSpPr/>
          <p:nvPr/>
        </p:nvSpPr>
        <p:spPr>
          <a:xfrm>
            <a:off x="4131129" y="4016829"/>
            <a:ext cx="3837214" cy="2775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74A011AB-5B9B-47F4-9857-EC89314E9163}"/>
              </a:ext>
            </a:extLst>
          </p:cNvPr>
          <p:cNvCxnSpPr/>
          <p:nvPr/>
        </p:nvCxnSpPr>
        <p:spPr>
          <a:xfrm flipH="1">
            <a:off x="7112000" y="3327400"/>
            <a:ext cx="266700" cy="689429"/>
          </a:xfrm>
          <a:prstGeom prst="straightConnector1">
            <a:avLst/>
          </a:prstGeom>
          <a:ln w="57150">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2" name="TextBox 1">
            <a:extLst>
              <a:ext uri="{FF2B5EF4-FFF2-40B4-BE49-F238E27FC236}">
                <a16:creationId xmlns:a16="http://schemas.microsoft.com/office/drawing/2014/main" id="{6CABF19D-4835-410C-82FC-6F348702CEE2}"/>
              </a:ext>
            </a:extLst>
          </p:cNvPr>
          <p:cNvSpPr txBox="1"/>
          <p:nvPr/>
        </p:nvSpPr>
        <p:spPr>
          <a:xfrm>
            <a:off x="6997700" y="2781300"/>
            <a:ext cx="2057400" cy="523220"/>
          </a:xfrm>
          <a:prstGeom prst="rect">
            <a:avLst/>
          </a:prstGeom>
          <a:noFill/>
        </p:spPr>
        <p:txBody>
          <a:bodyPr wrap="square" rtlCol="0">
            <a:spAutoFit/>
          </a:bodyPr>
          <a:lstStyle/>
          <a:p>
            <a:r>
              <a:rPr lang="en-US" sz="2800" b="1" dirty="0">
                <a:solidFill>
                  <a:srgbClr val="FF0000"/>
                </a:solidFill>
              </a:rPr>
              <a:t>Click here.</a:t>
            </a:r>
          </a:p>
        </p:txBody>
      </p:sp>
    </p:spTree>
    <p:extLst>
      <p:ext uri="{BB962C8B-B14F-4D97-AF65-F5344CB8AC3E}">
        <p14:creationId xmlns:p14="http://schemas.microsoft.com/office/powerpoint/2010/main" val="1062527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826D86-542B-46C0-A129-D05A7804797E}"/>
              </a:ext>
            </a:extLst>
          </p:cNvPr>
          <p:cNvSpPr txBox="1"/>
          <p:nvPr/>
        </p:nvSpPr>
        <p:spPr>
          <a:xfrm>
            <a:off x="266700" y="254000"/>
            <a:ext cx="10693400" cy="461665"/>
          </a:xfrm>
          <a:prstGeom prst="rect">
            <a:avLst/>
          </a:prstGeom>
          <a:noFill/>
        </p:spPr>
        <p:txBody>
          <a:bodyPr wrap="square" rtlCol="0">
            <a:spAutoFit/>
          </a:bodyPr>
          <a:lstStyle/>
          <a:p>
            <a:r>
              <a:rPr lang="en-US" sz="2400" b="1" dirty="0"/>
              <a:t>Copy the sentences into your notebook. </a:t>
            </a:r>
            <a:r>
              <a:rPr lang="en-US" sz="2400" i="1" dirty="0" err="1"/>
              <a:t>Prepiši</a:t>
            </a:r>
            <a:r>
              <a:rPr lang="en-US" sz="2400" i="1" dirty="0"/>
              <a:t> </a:t>
            </a:r>
            <a:r>
              <a:rPr lang="en-US" sz="2400" i="1" dirty="0" err="1"/>
              <a:t>rečenice</a:t>
            </a:r>
            <a:r>
              <a:rPr lang="en-US" sz="2400" i="1" dirty="0"/>
              <a:t> u </a:t>
            </a:r>
            <a:r>
              <a:rPr lang="en-US" sz="2400" i="1" dirty="0" err="1"/>
              <a:t>svoju</a:t>
            </a:r>
            <a:r>
              <a:rPr lang="en-US" sz="2400" i="1" dirty="0"/>
              <a:t> </a:t>
            </a:r>
            <a:r>
              <a:rPr lang="en-US" sz="2400" i="1" dirty="0" err="1"/>
              <a:t>bilježnicu</a:t>
            </a:r>
            <a:r>
              <a:rPr lang="en-US" sz="2400" i="1" dirty="0"/>
              <a:t>. </a:t>
            </a:r>
          </a:p>
        </p:txBody>
      </p:sp>
      <p:sp>
        <p:nvSpPr>
          <p:cNvPr id="3" name="TextBox 2">
            <a:extLst>
              <a:ext uri="{FF2B5EF4-FFF2-40B4-BE49-F238E27FC236}">
                <a16:creationId xmlns:a16="http://schemas.microsoft.com/office/drawing/2014/main" id="{9E1E5036-BC94-47E5-AA34-C17128D6CF1A}"/>
              </a:ext>
            </a:extLst>
          </p:cNvPr>
          <p:cNvSpPr txBox="1"/>
          <p:nvPr/>
        </p:nvSpPr>
        <p:spPr>
          <a:xfrm>
            <a:off x="330200" y="1054100"/>
            <a:ext cx="10934700" cy="2677656"/>
          </a:xfrm>
          <a:prstGeom prst="rect">
            <a:avLst/>
          </a:prstGeom>
          <a:noFill/>
        </p:spPr>
        <p:txBody>
          <a:bodyPr wrap="square" rtlCol="0">
            <a:spAutoFit/>
          </a:bodyPr>
          <a:lstStyle/>
          <a:p>
            <a:r>
              <a:rPr lang="en-US" sz="2800" dirty="0"/>
              <a:t>I </a:t>
            </a:r>
            <a:r>
              <a:rPr lang="en-US" sz="2800" dirty="0">
                <a:solidFill>
                  <a:srgbClr val="0070C0"/>
                </a:solidFill>
              </a:rPr>
              <a:t>like</a:t>
            </a:r>
            <a:r>
              <a:rPr lang="en-US" sz="2800" dirty="0"/>
              <a:t> sport.      My brother Kirk </a:t>
            </a:r>
            <a:r>
              <a:rPr lang="en-US" sz="2800" dirty="0">
                <a:solidFill>
                  <a:srgbClr val="0070C0"/>
                </a:solidFill>
              </a:rPr>
              <a:t>like</a:t>
            </a:r>
            <a:r>
              <a:rPr lang="en-US" sz="2800" dirty="0">
                <a:solidFill>
                  <a:srgbClr val="FF0000"/>
                </a:solidFill>
              </a:rPr>
              <a:t>s</a:t>
            </a:r>
            <a:r>
              <a:rPr lang="en-US" sz="2800" dirty="0"/>
              <a:t> sport. </a:t>
            </a:r>
          </a:p>
          <a:p>
            <a:r>
              <a:rPr lang="en-US" sz="2800" dirty="0"/>
              <a:t>I </a:t>
            </a:r>
            <a:r>
              <a:rPr lang="en-US" sz="2800" dirty="0">
                <a:solidFill>
                  <a:srgbClr val="0070C0"/>
                </a:solidFill>
              </a:rPr>
              <a:t>play</a:t>
            </a:r>
            <a:r>
              <a:rPr lang="en-US" sz="2800" dirty="0"/>
              <a:t> tennis.   He </a:t>
            </a:r>
            <a:r>
              <a:rPr lang="en-US" sz="2800" dirty="0">
                <a:solidFill>
                  <a:srgbClr val="0070C0"/>
                </a:solidFill>
              </a:rPr>
              <a:t>play</a:t>
            </a:r>
            <a:r>
              <a:rPr lang="en-US" sz="2800" dirty="0">
                <a:solidFill>
                  <a:srgbClr val="FF0000"/>
                </a:solidFill>
              </a:rPr>
              <a:t>s</a:t>
            </a:r>
            <a:r>
              <a:rPr lang="en-US" sz="2800" dirty="0"/>
              <a:t> football.</a:t>
            </a:r>
          </a:p>
          <a:p>
            <a:r>
              <a:rPr lang="en-US" sz="2800" dirty="0"/>
              <a:t>I </a:t>
            </a:r>
            <a:r>
              <a:rPr lang="en-US" sz="2800" dirty="0">
                <a:solidFill>
                  <a:srgbClr val="0070C0"/>
                </a:solidFill>
              </a:rPr>
              <a:t>go</a:t>
            </a:r>
            <a:r>
              <a:rPr lang="en-US" sz="2800" dirty="0"/>
              <a:t> to dance school.   He </a:t>
            </a:r>
            <a:r>
              <a:rPr lang="en-US" sz="2800" dirty="0">
                <a:solidFill>
                  <a:srgbClr val="0070C0"/>
                </a:solidFill>
              </a:rPr>
              <a:t>go</a:t>
            </a:r>
            <a:r>
              <a:rPr lang="en-US" sz="2800" dirty="0">
                <a:solidFill>
                  <a:srgbClr val="FF0000"/>
                </a:solidFill>
              </a:rPr>
              <a:t>es</a:t>
            </a:r>
            <a:r>
              <a:rPr lang="en-US" sz="2800" dirty="0"/>
              <a:t> swimming with his friends.</a:t>
            </a:r>
          </a:p>
          <a:p>
            <a:r>
              <a:rPr lang="en-US" sz="2800" dirty="0"/>
              <a:t>I </a:t>
            </a:r>
            <a:r>
              <a:rPr lang="en-US" sz="2800" dirty="0">
                <a:solidFill>
                  <a:srgbClr val="0070C0"/>
                </a:solidFill>
              </a:rPr>
              <a:t>play</a:t>
            </a:r>
            <a:r>
              <a:rPr lang="en-US" sz="2800" dirty="0"/>
              <a:t> the piano.   Eddie </a:t>
            </a:r>
            <a:r>
              <a:rPr lang="en-US" sz="2800" dirty="0">
                <a:solidFill>
                  <a:srgbClr val="0070C0"/>
                </a:solidFill>
              </a:rPr>
              <a:t>play</a:t>
            </a:r>
            <a:r>
              <a:rPr lang="en-US" sz="2800" dirty="0">
                <a:solidFill>
                  <a:srgbClr val="FF0000"/>
                </a:solidFill>
              </a:rPr>
              <a:t>s</a:t>
            </a:r>
            <a:r>
              <a:rPr lang="en-US" sz="2800" dirty="0"/>
              <a:t> computer games. </a:t>
            </a:r>
          </a:p>
          <a:p>
            <a:endParaRPr lang="en-US" sz="2800" dirty="0"/>
          </a:p>
          <a:p>
            <a:endParaRPr lang="en-US" sz="2800" dirty="0"/>
          </a:p>
        </p:txBody>
      </p:sp>
      <p:sp>
        <p:nvSpPr>
          <p:cNvPr id="4" name="TextBox 3">
            <a:extLst>
              <a:ext uri="{FF2B5EF4-FFF2-40B4-BE49-F238E27FC236}">
                <a16:creationId xmlns:a16="http://schemas.microsoft.com/office/drawing/2014/main" id="{60E3F385-587C-4D2A-AA9A-F0D39C0B4068}"/>
              </a:ext>
            </a:extLst>
          </p:cNvPr>
          <p:cNvSpPr txBox="1"/>
          <p:nvPr/>
        </p:nvSpPr>
        <p:spPr>
          <a:xfrm>
            <a:off x="330200" y="3429000"/>
            <a:ext cx="9359900" cy="1938992"/>
          </a:xfrm>
          <a:prstGeom prst="rect">
            <a:avLst/>
          </a:prstGeom>
          <a:noFill/>
        </p:spPr>
        <p:txBody>
          <a:bodyPr wrap="square" rtlCol="0">
            <a:spAutoFit/>
          </a:bodyPr>
          <a:lstStyle/>
          <a:p>
            <a:r>
              <a:rPr lang="en-US" sz="2400" i="1" dirty="0" err="1"/>
              <a:t>Kad</a:t>
            </a:r>
            <a:r>
              <a:rPr lang="en-US" sz="2400" i="1" dirty="0"/>
              <a:t> </a:t>
            </a:r>
            <a:r>
              <a:rPr lang="en-US" sz="2400" i="1" dirty="0" err="1"/>
              <a:t>prepišeš</a:t>
            </a:r>
            <a:r>
              <a:rPr lang="en-US" sz="2400" i="1" dirty="0"/>
              <a:t> </a:t>
            </a:r>
            <a:r>
              <a:rPr lang="en-US" sz="2400" i="1" dirty="0" err="1"/>
              <a:t>rečenice</a:t>
            </a:r>
            <a:r>
              <a:rPr lang="en-US" sz="2400" i="1" dirty="0"/>
              <a:t>, </a:t>
            </a:r>
            <a:r>
              <a:rPr lang="en-US" sz="2400" i="1" dirty="0" err="1"/>
              <a:t>pogledaj</a:t>
            </a:r>
            <a:r>
              <a:rPr lang="en-US" sz="2400" i="1" dirty="0"/>
              <a:t> </a:t>
            </a:r>
            <a:r>
              <a:rPr lang="en-US" sz="2400" i="1" dirty="0" err="1"/>
              <a:t>ih</a:t>
            </a:r>
            <a:r>
              <a:rPr lang="en-US" sz="2400" i="1" dirty="0"/>
              <a:t> </a:t>
            </a:r>
            <a:r>
              <a:rPr lang="en-US" sz="2400" i="1" dirty="0" err="1"/>
              <a:t>i</a:t>
            </a:r>
            <a:r>
              <a:rPr lang="en-US" sz="2400" i="1" dirty="0"/>
              <a:t> </a:t>
            </a:r>
            <a:r>
              <a:rPr lang="en-US" sz="2400" i="1" dirty="0" err="1"/>
              <a:t>reci</a:t>
            </a:r>
            <a:r>
              <a:rPr lang="en-US" sz="2400" i="1" dirty="0"/>
              <a:t> </a:t>
            </a:r>
            <a:r>
              <a:rPr lang="en-US" sz="2400" i="1" dirty="0" err="1"/>
              <a:t>što</a:t>
            </a:r>
            <a:r>
              <a:rPr lang="en-US" sz="2400" i="1" dirty="0"/>
              <a:t> </a:t>
            </a:r>
            <a:r>
              <a:rPr lang="en-US" sz="2400" i="1" dirty="0" err="1"/>
              <a:t>uočavaš</a:t>
            </a:r>
            <a:r>
              <a:rPr lang="en-US" sz="2400" i="1" dirty="0"/>
              <a:t>. </a:t>
            </a:r>
            <a:r>
              <a:rPr lang="en-US" sz="2400" i="1" dirty="0" err="1"/>
              <a:t>Zašto</a:t>
            </a:r>
            <a:r>
              <a:rPr lang="en-US" sz="2400" i="1" dirty="0"/>
              <a:t> </a:t>
            </a:r>
            <a:r>
              <a:rPr lang="en-US" sz="2400" i="1" dirty="0" err="1"/>
              <a:t>su</a:t>
            </a:r>
            <a:r>
              <a:rPr lang="en-US" sz="2400" i="1" dirty="0"/>
              <a:t> </a:t>
            </a:r>
            <a:r>
              <a:rPr lang="en-US" sz="2400" i="1" dirty="0" err="1"/>
              <a:t>neka</a:t>
            </a:r>
            <a:r>
              <a:rPr lang="en-US" sz="2400" i="1" dirty="0"/>
              <a:t> </a:t>
            </a:r>
            <a:r>
              <a:rPr lang="en-US" sz="2400" i="1" dirty="0" err="1"/>
              <a:t>slova</a:t>
            </a:r>
            <a:r>
              <a:rPr lang="en-US" sz="2400" i="1" dirty="0"/>
              <a:t> </a:t>
            </a:r>
            <a:r>
              <a:rPr lang="en-US" sz="2400" i="1" dirty="0" err="1"/>
              <a:t>napisana</a:t>
            </a:r>
            <a:r>
              <a:rPr lang="en-US" sz="2400" i="1" dirty="0"/>
              <a:t> </a:t>
            </a:r>
            <a:r>
              <a:rPr lang="en-US" sz="2400" i="1" dirty="0" err="1"/>
              <a:t>crvenim</a:t>
            </a:r>
            <a:r>
              <a:rPr lang="en-US" sz="2400" i="1" dirty="0"/>
              <a:t> </a:t>
            </a:r>
            <a:r>
              <a:rPr lang="en-US" sz="2400" i="1" dirty="0" err="1"/>
              <a:t>bojom</a:t>
            </a:r>
            <a:r>
              <a:rPr lang="en-US" sz="2400" i="1" dirty="0"/>
              <a:t>? </a:t>
            </a:r>
            <a:r>
              <a:rPr lang="en-US" sz="2400" i="1" dirty="0" err="1"/>
              <a:t>Možeš</a:t>
            </a:r>
            <a:r>
              <a:rPr lang="en-US" sz="2400" i="1" dirty="0"/>
              <a:t> li </a:t>
            </a:r>
            <a:r>
              <a:rPr lang="en-US" sz="2400" i="1" dirty="0" err="1"/>
              <a:t>svojim</a:t>
            </a:r>
            <a:r>
              <a:rPr lang="en-US" sz="2400" i="1" dirty="0"/>
              <a:t> </a:t>
            </a:r>
            <a:r>
              <a:rPr lang="en-US" sz="2400" i="1" dirty="0" err="1"/>
              <a:t>riječima</a:t>
            </a:r>
            <a:r>
              <a:rPr lang="en-US" sz="2400" i="1" dirty="0"/>
              <a:t> </a:t>
            </a:r>
            <a:r>
              <a:rPr lang="en-US" sz="2400" i="1" dirty="0" err="1"/>
              <a:t>opisati</a:t>
            </a:r>
            <a:r>
              <a:rPr lang="en-US" sz="2400" i="1" dirty="0"/>
              <a:t> </a:t>
            </a:r>
            <a:r>
              <a:rPr lang="en-US" sz="2400" i="1" dirty="0" err="1"/>
              <a:t>kakvu</a:t>
            </a:r>
            <a:r>
              <a:rPr lang="en-US" sz="2400" i="1" dirty="0"/>
              <a:t> </a:t>
            </a:r>
            <a:r>
              <a:rPr lang="en-US" sz="2400" i="1" dirty="0" err="1"/>
              <a:t>promjenu</a:t>
            </a:r>
            <a:r>
              <a:rPr lang="en-US" sz="2400" i="1" dirty="0"/>
              <a:t> </a:t>
            </a:r>
            <a:r>
              <a:rPr lang="en-US" sz="2400" i="1" dirty="0" err="1"/>
              <a:t>uočavaš</a:t>
            </a:r>
            <a:r>
              <a:rPr lang="en-US" sz="2400" i="1" dirty="0"/>
              <a:t> </a:t>
            </a:r>
            <a:r>
              <a:rPr lang="en-US" sz="2400" i="1" dirty="0" err="1"/>
              <a:t>i</a:t>
            </a:r>
            <a:r>
              <a:rPr lang="en-US" sz="2400" i="1" dirty="0"/>
              <a:t> </a:t>
            </a:r>
            <a:r>
              <a:rPr lang="en-US" sz="2400" i="1" dirty="0" err="1"/>
              <a:t>zašto</a:t>
            </a:r>
            <a:r>
              <a:rPr lang="en-US" sz="2400" i="1" dirty="0"/>
              <a:t> </a:t>
            </a:r>
            <a:r>
              <a:rPr lang="en-US" sz="2400" i="1" dirty="0" err="1"/>
              <a:t>dolazi</a:t>
            </a:r>
            <a:r>
              <a:rPr lang="en-US" sz="2400" i="1" dirty="0"/>
              <a:t> do </a:t>
            </a:r>
            <a:r>
              <a:rPr lang="en-US" sz="2400" i="1" dirty="0" err="1"/>
              <a:t>te</a:t>
            </a:r>
            <a:r>
              <a:rPr lang="en-US" sz="2400" i="1" dirty="0"/>
              <a:t> </a:t>
            </a:r>
            <a:r>
              <a:rPr lang="en-US" sz="2400" i="1" dirty="0" err="1"/>
              <a:t>promjene</a:t>
            </a:r>
            <a:r>
              <a:rPr lang="en-US" sz="2400" i="1" dirty="0"/>
              <a:t>. </a:t>
            </a:r>
            <a:r>
              <a:rPr lang="en-US" sz="2400" i="1" dirty="0" err="1"/>
              <a:t>Sve</a:t>
            </a:r>
            <a:r>
              <a:rPr lang="en-US" sz="2400" i="1" dirty="0"/>
              <a:t> </a:t>
            </a:r>
            <a:r>
              <a:rPr lang="en-US" sz="2400" i="1" dirty="0" err="1"/>
              <a:t>što</a:t>
            </a:r>
            <a:r>
              <a:rPr lang="en-US" sz="2400" i="1" dirty="0"/>
              <a:t> </a:t>
            </a:r>
            <a:r>
              <a:rPr lang="en-US" sz="2400" i="1" dirty="0" err="1"/>
              <a:t>napišeš</a:t>
            </a:r>
            <a:r>
              <a:rPr lang="en-US" sz="2400" i="1" dirty="0"/>
              <a:t> je </a:t>
            </a:r>
            <a:r>
              <a:rPr lang="en-US" sz="2400" i="1" dirty="0" err="1"/>
              <a:t>prihvatljivo</a:t>
            </a:r>
            <a:r>
              <a:rPr lang="en-US" sz="2400" i="1" dirty="0"/>
              <a:t>. Ne </a:t>
            </a:r>
            <a:r>
              <a:rPr lang="en-US" sz="2400" i="1" dirty="0" err="1"/>
              <a:t>boj</a:t>
            </a:r>
            <a:r>
              <a:rPr lang="en-US" sz="2400" i="1" dirty="0"/>
              <a:t> se da </a:t>
            </a:r>
            <a:r>
              <a:rPr lang="en-US" sz="2400" i="1" dirty="0" err="1"/>
              <a:t>ćeš</a:t>
            </a:r>
            <a:r>
              <a:rPr lang="en-US" sz="2400" i="1" dirty="0"/>
              <a:t> </a:t>
            </a:r>
            <a:r>
              <a:rPr lang="en-US" sz="2400" i="1" dirty="0" err="1"/>
              <a:t>pogriješiti</a:t>
            </a:r>
            <a:r>
              <a:rPr lang="en-US" sz="2400" i="1" dirty="0"/>
              <a:t>. Na </a:t>
            </a:r>
            <a:r>
              <a:rPr lang="en-US" sz="2400" i="1" dirty="0" err="1"/>
              <a:t>sljedećem</a:t>
            </a:r>
            <a:r>
              <a:rPr lang="en-US" sz="2400" i="1" dirty="0"/>
              <a:t> </a:t>
            </a:r>
            <a:r>
              <a:rPr lang="en-US" sz="2400" i="1" dirty="0" err="1"/>
              <a:t>slajdu</a:t>
            </a:r>
            <a:r>
              <a:rPr lang="en-US" sz="2400" i="1" dirty="0"/>
              <a:t> je link </a:t>
            </a:r>
            <a:r>
              <a:rPr lang="en-US" sz="2400" i="1" dirty="0" err="1"/>
              <a:t>gdje</a:t>
            </a:r>
            <a:r>
              <a:rPr lang="en-US" sz="2400" i="1" dirty="0"/>
              <a:t> </a:t>
            </a:r>
            <a:r>
              <a:rPr lang="en-US" sz="2400" i="1" dirty="0" err="1"/>
              <a:t>ćeš</a:t>
            </a:r>
            <a:r>
              <a:rPr lang="en-US" sz="2400" i="1" dirty="0"/>
              <a:t> </a:t>
            </a:r>
            <a:r>
              <a:rPr lang="en-US" sz="2400" i="1" dirty="0" err="1"/>
              <a:t>upisati</a:t>
            </a:r>
            <a:r>
              <a:rPr lang="en-US" sz="2400" i="1" dirty="0"/>
              <a:t> </a:t>
            </a:r>
            <a:r>
              <a:rPr lang="en-US" sz="2400" i="1" dirty="0" err="1"/>
              <a:t>odgovor</a:t>
            </a:r>
            <a:r>
              <a:rPr lang="en-US" sz="2400" i="1" dirty="0"/>
              <a:t> </a:t>
            </a:r>
            <a:r>
              <a:rPr lang="en-US" sz="2400" i="1" dirty="0" err="1"/>
              <a:t>i</a:t>
            </a:r>
            <a:r>
              <a:rPr lang="en-US" sz="2400" i="1" dirty="0"/>
              <a:t> </a:t>
            </a:r>
            <a:r>
              <a:rPr lang="en-US" sz="2400" i="1" dirty="0" err="1"/>
              <a:t>upute</a:t>
            </a:r>
            <a:r>
              <a:rPr lang="en-US" sz="2400" i="1" dirty="0"/>
              <a:t> </a:t>
            </a:r>
            <a:r>
              <a:rPr lang="en-US" sz="2400" i="1" dirty="0" err="1"/>
              <a:t>kako</a:t>
            </a:r>
            <a:r>
              <a:rPr lang="en-US" sz="2400" i="1" dirty="0"/>
              <a:t> to </a:t>
            </a:r>
            <a:r>
              <a:rPr lang="en-US" sz="2400" i="1" dirty="0" err="1"/>
              <a:t>napraviti</a:t>
            </a:r>
            <a:r>
              <a:rPr lang="en-US" sz="2400" i="1" dirty="0"/>
              <a:t>. </a:t>
            </a:r>
          </a:p>
        </p:txBody>
      </p:sp>
    </p:spTree>
    <p:extLst>
      <p:ext uri="{BB962C8B-B14F-4D97-AF65-F5344CB8AC3E}">
        <p14:creationId xmlns:p14="http://schemas.microsoft.com/office/powerpoint/2010/main" val="174451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B7D515-08A8-432E-8324-A5E9A5A6BD0E}"/>
              </a:ext>
            </a:extLst>
          </p:cNvPr>
          <p:cNvSpPr txBox="1"/>
          <p:nvPr/>
        </p:nvSpPr>
        <p:spPr>
          <a:xfrm>
            <a:off x="330199" y="36036"/>
            <a:ext cx="10490200" cy="1200329"/>
          </a:xfrm>
          <a:prstGeom prst="rect">
            <a:avLst/>
          </a:prstGeom>
          <a:noFill/>
        </p:spPr>
        <p:txBody>
          <a:bodyPr wrap="square" rtlCol="0">
            <a:spAutoFit/>
          </a:bodyPr>
          <a:lstStyle/>
          <a:p>
            <a:r>
              <a:rPr lang="en-US" sz="2400" i="1" dirty="0" err="1"/>
              <a:t>Upute</a:t>
            </a:r>
            <a:r>
              <a:rPr lang="en-US" sz="2400" i="1" dirty="0"/>
              <a:t>: </a:t>
            </a:r>
            <a:r>
              <a:rPr lang="en-US" sz="2400" i="1" dirty="0" err="1"/>
              <a:t>Kad</a:t>
            </a:r>
            <a:r>
              <a:rPr lang="en-US" sz="2400" i="1" dirty="0"/>
              <a:t> </a:t>
            </a:r>
            <a:r>
              <a:rPr lang="en-US" sz="2400" i="1" dirty="0" err="1"/>
              <a:t>klineš</a:t>
            </a:r>
            <a:r>
              <a:rPr lang="en-US" sz="2400" i="1" dirty="0"/>
              <a:t> na link, </a:t>
            </a:r>
            <a:r>
              <a:rPr lang="en-US" sz="2400" i="1" dirty="0" err="1"/>
              <a:t>otvorit</a:t>
            </a:r>
            <a:r>
              <a:rPr lang="en-US" sz="2400" i="1" dirty="0"/>
              <a:t> </a:t>
            </a:r>
            <a:r>
              <a:rPr lang="en-US" sz="2400" i="1" dirty="0" err="1"/>
              <a:t>će</a:t>
            </a:r>
            <a:r>
              <a:rPr lang="en-US" sz="2400" i="1" dirty="0"/>
              <a:t> </a:t>
            </a:r>
            <a:r>
              <a:rPr lang="en-US" sz="2400" i="1" dirty="0" err="1"/>
              <a:t>ti</a:t>
            </a:r>
            <a:r>
              <a:rPr lang="en-US" sz="2400" i="1" dirty="0"/>
              <a:t> se </a:t>
            </a:r>
            <a:r>
              <a:rPr lang="en-US" sz="2400" i="1" dirty="0" err="1"/>
              <a:t>ovakav</a:t>
            </a:r>
            <a:r>
              <a:rPr lang="en-US" sz="2400" i="1" dirty="0"/>
              <a:t> </a:t>
            </a:r>
            <a:r>
              <a:rPr lang="en-US" sz="2400" i="1" dirty="0" err="1"/>
              <a:t>prozor</a:t>
            </a:r>
            <a:r>
              <a:rPr lang="en-US" sz="2400" i="1" dirty="0"/>
              <a:t> s </a:t>
            </a:r>
            <a:r>
              <a:rPr lang="en-US" sz="2400" i="1" dirty="0" err="1"/>
              <a:t>dva</a:t>
            </a:r>
            <a:r>
              <a:rPr lang="en-US" sz="2400" i="1" dirty="0"/>
              <a:t> </a:t>
            </a:r>
            <a:r>
              <a:rPr lang="en-US" sz="2400" i="1" dirty="0" err="1"/>
              <a:t>pitanja</a:t>
            </a:r>
            <a:r>
              <a:rPr lang="en-US" sz="2400" i="1" dirty="0"/>
              <a:t>. </a:t>
            </a:r>
            <a:r>
              <a:rPr lang="en-US" sz="2400" i="1" dirty="0" err="1"/>
              <a:t>Odgovori</a:t>
            </a:r>
            <a:r>
              <a:rPr lang="en-US" sz="2400" i="1" dirty="0"/>
              <a:t> na </a:t>
            </a:r>
            <a:r>
              <a:rPr lang="en-US" sz="2400" i="1" dirty="0" err="1"/>
              <a:t>pitanja</a:t>
            </a:r>
            <a:r>
              <a:rPr lang="en-US" sz="2400" i="1" dirty="0"/>
              <a:t> </a:t>
            </a:r>
            <a:r>
              <a:rPr lang="en-US" sz="2400" i="1" dirty="0" err="1"/>
              <a:t>i</a:t>
            </a:r>
            <a:r>
              <a:rPr lang="en-US" sz="2400" i="1" dirty="0"/>
              <a:t> </a:t>
            </a:r>
            <a:r>
              <a:rPr lang="en-US" sz="2400" i="1" dirty="0" err="1"/>
              <a:t>klikni</a:t>
            </a:r>
            <a:r>
              <a:rPr lang="en-US" sz="2400" i="1" dirty="0"/>
              <a:t> na submit. Tad se </a:t>
            </a:r>
            <a:r>
              <a:rPr lang="en-US" sz="2400" i="1" dirty="0" err="1"/>
              <a:t>otvara</a:t>
            </a:r>
            <a:r>
              <a:rPr lang="en-US" sz="2400" i="1" dirty="0"/>
              <a:t> </a:t>
            </a:r>
            <a:r>
              <a:rPr lang="en-US" sz="2400" i="1" dirty="0" err="1"/>
              <a:t>plavi</a:t>
            </a:r>
            <a:r>
              <a:rPr lang="en-US" sz="2400" i="1" dirty="0"/>
              <a:t> </a:t>
            </a:r>
            <a:r>
              <a:rPr lang="en-US" sz="2400" i="1" dirty="0" err="1"/>
              <a:t>prozor</a:t>
            </a:r>
            <a:r>
              <a:rPr lang="en-US" sz="2400" i="1" dirty="0"/>
              <a:t> </a:t>
            </a:r>
            <a:r>
              <a:rPr lang="en-US" sz="2400" i="1" dirty="0" err="1"/>
              <a:t>gdje</a:t>
            </a:r>
            <a:r>
              <a:rPr lang="en-US" sz="2400" i="1" dirty="0"/>
              <a:t> </a:t>
            </a:r>
            <a:r>
              <a:rPr lang="en-US" sz="2400" i="1" dirty="0" err="1"/>
              <a:t>upišeš</a:t>
            </a:r>
            <a:r>
              <a:rPr lang="en-US" sz="2400" i="1" dirty="0"/>
              <a:t> </a:t>
            </a:r>
            <a:r>
              <a:rPr lang="en-US" sz="2400" i="1" dirty="0" err="1"/>
              <a:t>svoje</a:t>
            </a:r>
            <a:r>
              <a:rPr lang="en-US" sz="2400" i="1" dirty="0"/>
              <a:t> </a:t>
            </a:r>
            <a:r>
              <a:rPr lang="en-US" sz="2400" i="1" dirty="0" err="1"/>
              <a:t>ime</a:t>
            </a:r>
            <a:r>
              <a:rPr lang="en-US" sz="2400" i="1" dirty="0"/>
              <a:t> (Class ID ne </a:t>
            </a:r>
            <a:r>
              <a:rPr lang="en-US" sz="2400" i="1" dirty="0" err="1"/>
              <a:t>treba</a:t>
            </a:r>
            <a:r>
              <a:rPr lang="en-US" sz="2400" i="1" dirty="0"/>
              <a:t> </a:t>
            </a:r>
            <a:r>
              <a:rPr lang="en-US" sz="2400" i="1" dirty="0" err="1"/>
              <a:t>pisati</a:t>
            </a:r>
            <a:r>
              <a:rPr lang="en-US" sz="2400" i="1" dirty="0"/>
              <a:t>), na </a:t>
            </a:r>
            <a:r>
              <a:rPr lang="en-US" sz="2400" i="1" dirty="0" err="1"/>
              <a:t>kraju</a:t>
            </a:r>
            <a:r>
              <a:rPr lang="en-US" sz="2400" i="1" dirty="0"/>
              <a:t> </a:t>
            </a:r>
            <a:r>
              <a:rPr lang="en-US" sz="2400" i="1" dirty="0" err="1"/>
              <a:t>klikni</a:t>
            </a:r>
            <a:r>
              <a:rPr lang="en-US" sz="2400" i="1" dirty="0"/>
              <a:t> na Send.  </a:t>
            </a:r>
          </a:p>
        </p:txBody>
      </p:sp>
      <p:pic>
        <p:nvPicPr>
          <p:cNvPr id="5" name="Picture 4">
            <a:extLst>
              <a:ext uri="{FF2B5EF4-FFF2-40B4-BE49-F238E27FC236}">
                <a16:creationId xmlns:a16="http://schemas.microsoft.com/office/drawing/2014/main" id="{7A1A5DEE-2426-457B-8A99-CE3654E053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0" y="1397457"/>
            <a:ext cx="5883666" cy="4457700"/>
          </a:xfrm>
          <a:prstGeom prst="rect">
            <a:avLst/>
          </a:prstGeom>
        </p:spPr>
      </p:pic>
      <p:cxnSp>
        <p:nvCxnSpPr>
          <p:cNvPr id="7" name="Straight Arrow Connector 6">
            <a:extLst>
              <a:ext uri="{FF2B5EF4-FFF2-40B4-BE49-F238E27FC236}">
                <a16:creationId xmlns:a16="http://schemas.microsoft.com/office/drawing/2014/main" id="{6E740A0B-D487-48FC-93E0-E1A9214CA8CC}"/>
              </a:ext>
            </a:extLst>
          </p:cNvPr>
          <p:cNvCxnSpPr>
            <a:cxnSpLocks/>
          </p:cNvCxnSpPr>
          <p:nvPr/>
        </p:nvCxnSpPr>
        <p:spPr>
          <a:xfrm>
            <a:off x="3340100" y="4102100"/>
            <a:ext cx="0" cy="38100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301A0412-612D-4856-8252-E982F441B0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4900" y="1452891"/>
            <a:ext cx="6007100" cy="4414966"/>
          </a:xfrm>
          <a:prstGeom prst="rect">
            <a:avLst/>
          </a:prstGeom>
        </p:spPr>
      </p:pic>
      <p:sp>
        <p:nvSpPr>
          <p:cNvPr id="13" name="Oval 12">
            <a:extLst>
              <a:ext uri="{FF2B5EF4-FFF2-40B4-BE49-F238E27FC236}">
                <a16:creationId xmlns:a16="http://schemas.microsoft.com/office/drawing/2014/main" id="{FCBBACED-0143-42DE-A0A3-2478842900D7}"/>
              </a:ext>
            </a:extLst>
          </p:cNvPr>
          <p:cNvSpPr/>
          <p:nvPr/>
        </p:nvSpPr>
        <p:spPr>
          <a:xfrm>
            <a:off x="7924800" y="3924300"/>
            <a:ext cx="2527300" cy="558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9DBCE67-FDF5-47A1-BB62-7C5C58E40CD7}"/>
              </a:ext>
            </a:extLst>
          </p:cNvPr>
          <p:cNvSpPr/>
          <p:nvPr/>
        </p:nvSpPr>
        <p:spPr>
          <a:xfrm>
            <a:off x="8780267" y="4849765"/>
            <a:ext cx="816366"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B8ABEC5-3031-49BB-995F-D62E014118A4}"/>
              </a:ext>
            </a:extLst>
          </p:cNvPr>
          <p:cNvSpPr txBox="1"/>
          <p:nvPr/>
        </p:nvSpPr>
        <p:spPr>
          <a:xfrm>
            <a:off x="330199" y="5987187"/>
            <a:ext cx="4635501" cy="461665"/>
          </a:xfrm>
          <a:prstGeom prst="rect">
            <a:avLst/>
          </a:prstGeom>
          <a:noFill/>
        </p:spPr>
        <p:txBody>
          <a:bodyPr wrap="square" rtlCol="0">
            <a:spAutoFit/>
          </a:bodyPr>
          <a:lstStyle/>
          <a:p>
            <a:r>
              <a:rPr lang="en-US" sz="2400" dirty="0" err="1">
                <a:hlinkClick r:id="rId4"/>
              </a:rPr>
              <a:t>Klikni</a:t>
            </a:r>
            <a:r>
              <a:rPr lang="en-US" sz="2400" dirty="0">
                <a:hlinkClick r:id="rId4"/>
              </a:rPr>
              <a:t> </a:t>
            </a:r>
            <a:r>
              <a:rPr lang="en-US" sz="2400" dirty="0" err="1">
                <a:hlinkClick r:id="rId4"/>
              </a:rPr>
              <a:t>ovdje</a:t>
            </a:r>
            <a:r>
              <a:rPr lang="en-US" sz="2400" dirty="0">
                <a:hlinkClick r:id="rId4"/>
              </a:rPr>
              <a:t> </a:t>
            </a:r>
            <a:r>
              <a:rPr lang="en-US" sz="2400" dirty="0" err="1">
                <a:hlinkClick r:id="rId4"/>
              </a:rPr>
              <a:t>i</a:t>
            </a:r>
            <a:r>
              <a:rPr lang="en-US" sz="2400" dirty="0">
                <a:hlinkClick r:id="rId4"/>
              </a:rPr>
              <a:t> </a:t>
            </a:r>
            <a:r>
              <a:rPr lang="en-US" sz="2400" dirty="0" err="1">
                <a:hlinkClick r:id="rId4"/>
              </a:rPr>
              <a:t>upiši</a:t>
            </a:r>
            <a:r>
              <a:rPr lang="en-US" sz="2400" dirty="0">
                <a:hlinkClick r:id="rId4"/>
              </a:rPr>
              <a:t> </a:t>
            </a:r>
            <a:r>
              <a:rPr lang="en-US" sz="2400" dirty="0" err="1">
                <a:hlinkClick r:id="rId4"/>
              </a:rPr>
              <a:t>odgovore</a:t>
            </a:r>
            <a:r>
              <a:rPr lang="en-US" sz="2400" dirty="0">
                <a:hlinkClick r:id="rId4"/>
              </a:rPr>
              <a:t>. </a:t>
            </a:r>
            <a:endParaRPr lang="en-US" sz="2400" dirty="0"/>
          </a:p>
        </p:txBody>
      </p:sp>
    </p:spTree>
    <p:extLst>
      <p:ext uri="{BB962C8B-B14F-4D97-AF65-F5344CB8AC3E}">
        <p14:creationId xmlns:p14="http://schemas.microsoft.com/office/powerpoint/2010/main" val="3891277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529E22-5A2A-4AC4-8972-4A4773C9B2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191754"/>
            <a:ext cx="11544300" cy="6495930"/>
          </a:xfrm>
          <a:prstGeom prst="rect">
            <a:avLst/>
          </a:prstGeom>
        </p:spPr>
      </p:pic>
    </p:spTree>
    <p:extLst>
      <p:ext uri="{BB962C8B-B14F-4D97-AF65-F5344CB8AC3E}">
        <p14:creationId xmlns:p14="http://schemas.microsoft.com/office/powerpoint/2010/main" val="142129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426</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Free time activities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Amela Ojdanić</dc:creator>
  <cp:lastModifiedBy>Amela Ojdanić</cp:lastModifiedBy>
  <cp:revision>25</cp:revision>
  <dcterms:created xsi:type="dcterms:W3CDTF">2020-03-15T11:20:04Z</dcterms:created>
  <dcterms:modified xsi:type="dcterms:W3CDTF">2020-03-15T20:25:23Z</dcterms:modified>
</cp:coreProperties>
</file>