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/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 fontScale="87000"/>
          </a:bodyPr>
          <a:p>
            <a:pPr>
              <a:lnSpc>
                <a:spcPct val="90000"/>
              </a:lnSpc>
            </a:pPr>
            <a:r>
              <a:rPr b="0" lang="en-US" sz="6600" spc="-1" strike="noStrike" cap="all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b="0" lang="en-US" sz="66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D453BD4-A50E-4088-8F32-4D68A9FCEE98}" type="datetime">
              <a:rPr b="0" lang="hr-HR" sz="1000" spc="-1" strike="noStrike">
                <a:solidFill>
                  <a:srgbClr val="8b8b8b"/>
                </a:solidFill>
                <a:latin typeface="Gill Sans MT"/>
              </a:rPr>
              <a:t>22.03.20</a:t>
            </a:fld>
            <a:endParaRPr b="0" lang="hr-HR" sz="10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F512A64D-9D28-46D8-AB8C-0711D1F2D061}" type="slidenum">
              <a:rPr b="0" lang="hr-HR" sz="2800" spc="-1" strike="noStrike">
                <a:solidFill>
                  <a:srgbClr val="b71e42"/>
                </a:solidFill>
                <a:latin typeface="Gill Sans MT"/>
              </a:rPr>
              <a:t>&lt;number&gt;</a:t>
            </a:fld>
            <a:endParaRPr b="0" lang="hr-HR" sz="2800" spc="-1" strike="noStrike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Kliknite za uređivanje oblika teksta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000000"/>
                </a:solidFill>
                <a:latin typeface="Gill Sans MT"/>
              </a:rPr>
              <a:t>Druga razina konture</a:t>
            </a:r>
            <a:endParaRPr b="0" lang="en-US" sz="1600" spc="-1" strike="noStrike">
              <a:solidFill>
                <a:srgbClr val="000000"/>
              </a:solidFill>
              <a:latin typeface="Gill Sans M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Gill Sans MT"/>
              </a:rPr>
              <a:t>Treća razina konture</a:t>
            </a:r>
            <a:endParaRPr b="0" lang="en-US" sz="1400" spc="-1" strike="noStrike">
              <a:solidFill>
                <a:srgbClr val="000000"/>
              </a:solidFill>
              <a:latin typeface="Gill Sans M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000000"/>
                </a:solidFill>
                <a:latin typeface="Gill Sans MT"/>
              </a:rPr>
              <a:t>Četvrta razina kontura</a:t>
            </a:r>
            <a:endParaRPr b="0" lang="en-US" sz="1200" spc="-1" strike="noStrike">
              <a:solidFill>
                <a:srgbClr val="000000"/>
              </a:solidFill>
              <a:latin typeface="Gill Sans M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Peta razina kontura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Šesta razina kontura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Sedma razina konture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/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Click to edit Master text styles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1" marL="685800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Gill Sans MT"/>
              </a:rPr>
              <a:t>Second level</a:t>
            </a:r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  <a:p>
            <a:pPr lvl="2" marL="1143000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Gill Sans MT"/>
              </a:rPr>
              <a:t>Third level</a:t>
            </a:r>
            <a:endParaRPr b="0" lang="en-US" sz="1600" spc="-1" strike="noStrike">
              <a:solidFill>
                <a:srgbClr val="000000"/>
              </a:solidFill>
              <a:latin typeface="Gill Sans MT"/>
            </a:endParaRPr>
          </a:p>
          <a:p>
            <a:pPr lvl="3" marL="1600200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000000"/>
                </a:solidFill>
                <a:latin typeface="Gill Sans MT"/>
              </a:rPr>
              <a:t>Fourth level</a:t>
            </a:r>
            <a:endParaRPr b="0" lang="en-US" sz="1400" spc="-1" strike="noStrike">
              <a:solidFill>
                <a:srgbClr val="000000"/>
              </a:solidFill>
              <a:latin typeface="Gill Sans MT"/>
            </a:endParaRPr>
          </a:p>
          <a:p>
            <a:pPr lvl="4" marL="2057400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Gill Sans MT"/>
              </a:rPr>
              <a:t>Fifth level</a:t>
            </a:r>
            <a:endParaRPr b="0" lang="en-US" sz="1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D3E751B-2726-40C3-9DC7-08893DEDD4E5}" type="datetime">
              <a:rPr b="0" lang="hr-HR" sz="1000" spc="-1" strike="noStrike">
                <a:solidFill>
                  <a:srgbClr val="8b8b8b"/>
                </a:solidFill>
                <a:latin typeface="Gill Sans MT"/>
              </a:rPr>
              <a:t>22.03.20</a:t>
            </a:fld>
            <a:endParaRPr b="0" lang="hr-HR" sz="1000" spc="-1" strike="noStrike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23A75DC4-1D78-4EFC-AECF-63A216A7FA97}" type="slidenum">
              <a:rPr b="0" lang="hr-HR" sz="2800" spc="-1" strike="noStrike">
                <a:solidFill>
                  <a:srgbClr val="b71e42"/>
                </a:solidFill>
                <a:latin typeface="Gill Sans MT"/>
              </a:rPr>
              <a:t>&lt;number&gt;</a:t>
            </a:fld>
            <a:endParaRPr b="0" lang="hr-HR" sz="2800" spc="-1" strike="noStrike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youtube.com/watch?v=Xj3gU3jACe8" TargetMode="External"/><Relationship Id="rId2" Type="http://schemas.openxmlformats.org/officeDocument/2006/relationships/hyperlink" Target="https://www.youtube.com/watch?v=_WJPMlYNGac" TargetMode="External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e52IMaE-3As" TargetMode="External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youtu.be/mBmCcSz6HWw" TargetMode="External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6GYiDajT-kQ" TargetMode="External"/><Relationship Id="rId2" Type="http://schemas.openxmlformats.org/officeDocument/2006/relationships/hyperlink" Target="https://www.youtube.com/watch?v=FXZNHMdsbV4" TargetMode="External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DihL0rZ5Udk" TargetMode="Externa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2417760" y="802440"/>
            <a:ext cx="8636760" cy="254124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Autofit/>
          </a:bodyPr>
          <a:p>
            <a:pPr>
              <a:lnSpc>
                <a:spcPct val="90000"/>
              </a:lnSpc>
            </a:pPr>
            <a:r>
              <a:rPr b="0" lang="en-US" sz="6600" spc="-1" strike="noStrike" cap="all">
                <a:solidFill>
                  <a:srgbClr val="000000"/>
                </a:solidFill>
                <a:latin typeface="Gill Sans MT"/>
              </a:rPr>
              <a:t>Instrumentalni sastavi</a:t>
            </a:r>
            <a:endParaRPr b="0" lang="en-US" sz="66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2417760" y="3531240"/>
            <a:ext cx="8636760" cy="977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1800" spc="-1" strike="noStrike" cap="all">
                <a:solidFill>
                  <a:srgbClr val="000000"/>
                </a:solidFill>
                <a:latin typeface="Gill Sans MT"/>
              </a:rPr>
              <a:t>Duo, trio, kvartet I kvintet</a:t>
            </a: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latin typeface="Gill Sans MT"/>
              </a:rPr>
              <a:t>Komorna glazba I komorni sastavi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en-US" sz="2000" spc="-1" strike="noStrike">
                <a:solidFill>
                  <a:srgbClr val="ff0000"/>
                </a:solidFill>
                <a:latin typeface="Times New Roman"/>
              </a:rPr>
              <a:t>Prepisati tekst koji je podcrtan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Times New Roman"/>
              </a:rPr>
              <a:t>Naziv za glazbu tj. skladbe koje su pisane za manje instrumentalne i vokalne sastave nazivamo </a:t>
            </a:r>
            <a:r>
              <a:rPr b="1" lang="en-US" sz="2000" spc="-1" strike="noStrike" u="sng">
                <a:solidFill>
                  <a:srgbClr val="000000"/>
                </a:solidFill>
                <a:uFillTx/>
                <a:latin typeface="Times New Roman"/>
              </a:rPr>
              <a:t>KOMORNA GLAZBA.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Times New Roman"/>
                <a:ea typeface="Gill Sans MT"/>
              </a:rPr>
              <a:t> 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Times New Roman"/>
                <a:ea typeface="Gill Sans MT"/>
              </a:rPr>
              <a:t>Skladbe i sastavi nazivaju se prema broju izvođača/dionica:</a:t>
            </a:r>
            <a:r>
              <a:rPr b="1" lang="en-US" sz="2000" spc="-1" strike="noStrike" u="sng">
                <a:solidFill>
                  <a:srgbClr val="000000"/>
                </a:solidFill>
                <a:uFillTx/>
                <a:latin typeface="Times New Roman"/>
                <a:ea typeface="Gill Sans MT"/>
              </a:rPr>
              <a:t> duo (2), trio (3), kvartet (4), kvintet (5)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Times New Roman"/>
                <a:ea typeface="Gill Sans MT"/>
              </a:rPr>
              <a:t>…, 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Gill Sans MT"/>
              </a:rPr>
              <a:t> s pridjevskom oznakom glazbala npr: gudački kvartet, kvintet; puhački kvartet, kvintet; klavirski trio..., koja pokazuje za kakav je sastav djelo pisano, odnosno vrstu sastava koji ga izvode. 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374120" y="263520"/>
            <a:ext cx="9680040" cy="540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latin typeface="Gill Sans MT"/>
              </a:rPr>
              <a:t>Instrumentalni sastavi -duo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1186560" y="98856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Times New Roman"/>
              </a:rPr>
              <a:t>Instrumentalni sastav od  dva izvođača naziva se</a:t>
            </a:r>
            <a:r>
              <a:rPr b="1" lang="en-US" sz="2000" spc="-1" strike="noStrike" u="sng">
                <a:solidFill>
                  <a:srgbClr val="000000"/>
                </a:solidFill>
                <a:uFillTx/>
                <a:latin typeface="Times New Roman"/>
              </a:rPr>
              <a:t> DUO (duet se odnosi na vokalni sastav).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Times New Roman"/>
              </a:rPr>
              <a:t>Jedan od najpoznatijih instrumentalnih dua u Hrvatskoj a možemo reći i svijetu svakako je </a:t>
            </a:r>
            <a:r>
              <a:rPr b="1" lang="en-US" sz="2000" spc="-1" strike="noStrike" u="sng">
                <a:solidFill>
                  <a:srgbClr val="000000"/>
                </a:solidFill>
                <a:uFillTx/>
                <a:latin typeface="Times New Roman"/>
              </a:rPr>
              <a:t>2 Cellos!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Poslušajmo kako zvuče!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Times New Roman"/>
              </a:rPr>
              <a:t>Slušanje:</a:t>
            </a:r>
            <a:r>
              <a:rPr b="1" lang="en-US" sz="2000" spc="-1" strike="noStrike" u="sng">
                <a:solidFill>
                  <a:srgbClr val="000000"/>
                </a:solidFill>
                <a:uFillTx/>
                <a:latin typeface="Times New Roman"/>
              </a:rPr>
              <a:t> 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Times New Roman"/>
              </a:rPr>
              <a:t>2CELLOS - Pirates Of The Caribbean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fa2b5c"/>
                </a:solidFill>
                <a:uFillTx/>
                <a:latin typeface="Times New Roman"/>
                <a:hlinkClick r:id="rId1"/>
              </a:rPr>
              <a:t>youtube.com/watch?v=Xj3gU3jACe8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Još jedan zanimljiv duo!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fa2b5c"/>
                </a:solidFill>
                <a:uFillTx/>
                <a:latin typeface="Times New Roman"/>
                <a:hlinkClick r:id="rId2"/>
              </a:rPr>
              <a:t>https://www.youtube.com/watch?v=_WJPMlYNGac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Pronađite na YouTubeu još zanimljivih dua koja kvalitetom izvedbe I glazbe koju sviraju zaslužuju da ih se posluša!</a:t>
            </a:r>
            <a:r>
              <a:rPr b="0" lang="en-US" sz="17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en-US" sz="17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en-US" sz="17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en-US" sz="17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96" name="Picture 4" descr=""/>
          <p:cNvPicPr/>
          <p:nvPr/>
        </p:nvPicPr>
        <p:blipFill>
          <a:blip r:embed="rId3"/>
          <a:stretch/>
        </p:blipFill>
        <p:spPr>
          <a:xfrm>
            <a:off x="6706440" y="2857320"/>
            <a:ext cx="2599920" cy="1761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latin typeface="Gill Sans MT"/>
              </a:rPr>
              <a:t>Instrumentalni sastavi - trio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Gill Sans MT"/>
              </a:rPr>
              <a:t>Instrumentalni sastav od tri izvođača naziva se trio.</a:t>
            </a: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 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Poslušajmo primjer klavirskog tria!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1" lang="en-US" sz="2000" spc="-1" strike="noStrike" u="sng">
                <a:solidFill>
                  <a:srgbClr val="000000"/>
                </a:solidFill>
                <a:uFillTx/>
                <a:latin typeface="Gill Sans MT"/>
              </a:rPr>
              <a:t>Slušanje: Schubert, Trio op. 100 - Andante con moto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1" lang="en-US" sz="2000" spc="-1" strike="noStrike" u="sng">
                <a:solidFill>
                  <a:srgbClr val="fa2b5c"/>
                </a:solidFill>
                <a:uFillTx/>
                <a:latin typeface="Gill Sans MT"/>
                <a:hlinkClick r:id="rId1"/>
              </a:rPr>
              <a:t>https://www.youtube.com/watch?v=e52IMaE-3As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1" lang="en-US" sz="2000" spc="-1" strike="noStrike" u="sng">
                <a:solidFill>
                  <a:srgbClr val="000000"/>
                </a:solidFill>
                <a:uFillTx/>
                <a:latin typeface="Gill Sans MT"/>
              </a:rPr>
              <a:t>Izvođački sastav (imenuj glazbala):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1" lang="en-US" sz="2000" spc="-1" strike="noStrike" u="sng">
                <a:solidFill>
                  <a:srgbClr val="000000"/>
                </a:solidFill>
                <a:uFillTx/>
                <a:latin typeface="Gill Sans MT"/>
              </a:rPr>
              <a:t>Tempo: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1" lang="en-US" sz="2000" spc="-1" strike="noStrike" u="sng">
                <a:solidFill>
                  <a:srgbClr val="000000"/>
                </a:solidFill>
                <a:uFillTx/>
                <a:latin typeface="Gill Sans MT"/>
              </a:rPr>
              <a:t>Ugođaj: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latin typeface="Gill Sans MT"/>
              </a:rPr>
              <a:t>Instrumentalni sastavi - kvartet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Gill Sans MT"/>
              </a:rPr>
              <a:t>Instrumentalni sastav od četiri izvođača zove se kvartet.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Poslušajte primjer gudačkog kvarteta i imenujte glazbala!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1" lang="en-US" sz="2000" spc="-1" strike="noStrike" u="sng">
                <a:solidFill>
                  <a:srgbClr val="000000"/>
                </a:solidFill>
                <a:uFillTx/>
                <a:latin typeface="Gill Sans MT"/>
              </a:rPr>
              <a:t>Slušanje: J. Haydn Gudački kvartet br. "Carski" 2. stavak Andante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1" lang="en-US" sz="2000" spc="-1" strike="noStrike" u="sng">
                <a:solidFill>
                  <a:srgbClr val="fa2b5c"/>
                </a:solidFill>
                <a:uFillTx/>
                <a:latin typeface="Gill Sans MT"/>
                <a:hlinkClick r:id="rId1"/>
              </a:rPr>
              <a:t>https://youtu.be/mBmCcSz6HWw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1" lang="en-US" sz="2000" spc="-1" strike="noStrike" u="sng">
                <a:solidFill>
                  <a:srgbClr val="000000"/>
                </a:solidFill>
                <a:uFillTx/>
                <a:latin typeface="Gill Sans MT"/>
              </a:rPr>
              <a:t>Izvođački sastav: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1" lang="en-US" sz="2000" spc="-1" strike="noStrike" u="sng">
                <a:solidFill>
                  <a:srgbClr val="000000"/>
                </a:solidFill>
                <a:uFillTx/>
                <a:latin typeface="Gill Sans MT"/>
              </a:rPr>
              <a:t>Tempo: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1" lang="en-US" sz="2000" spc="-1" strike="noStrike" u="sng">
                <a:solidFill>
                  <a:srgbClr val="000000"/>
                </a:solidFill>
                <a:uFillTx/>
                <a:latin typeface="Gill Sans MT"/>
              </a:rPr>
              <a:t>Ugođaj: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  <a:ea typeface="Gill Sans MT"/>
              </a:rPr>
              <a:t>Usporedi melodije Haydnovog </a:t>
            </a:r>
            <a:r>
              <a:rPr b="0" i="1" lang="en-US" sz="2000" spc="-1" strike="noStrike">
                <a:solidFill>
                  <a:srgbClr val="000000"/>
                </a:solidFill>
                <a:latin typeface="Gill Sans MT"/>
                <a:ea typeface="Gill Sans MT"/>
              </a:rPr>
              <a:t>Carskog gudačkog kvarteta</a:t>
            </a:r>
            <a:r>
              <a:rPr b="0" lang="en-US" sz="2000" spc="-1" strike="noStrike">
                <a:solidFill>
                  <a:srgbClr val="000000"/>
                </a:solidFill>
                <a:latin typeface="Gill Sans MT"/>
                <a:ea typeface="Gill Sans MT"/>
              </a:rPr>
              <a:t> i ove zborske obrade tradicijske pjesme </a:t>
            </a:r>
            <a:r>
              <a:rPr b="0" i="1" lang="en-US" sz="2000" spc="-1" strike="noStrike">
                <a:solidFill>
                  <a:srgbClr val="000000"/>
                </a:solidFill>
                <a:latin typeface="Gill Sans MT"/>
                <a:ea typeface="Gill Sans MT"/>
              </a:rPr>
              <a:t>Jutro rano ja se stanem</a:t>
            </a:r>
            <a:r>
              <a:rPr b="0" lang="en-US" sz="2000" spc="-1" strike="noStrike">
                <a:solidFill>
                  <a:srgbClr val="000000"/>
                </a:solidFill>
                <a:latin typeface="Gill Sans MT"/>
                <a:ea typeface="Gill Sans MT"/>
              </a:rPr>
              <a:t>.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fa2b5c"/>
                </a:solidFill>
                <a:uFillTx/>
                <a:latin typeface="Gill Sans MT"/>
                <a:ea typeface="Gill Sans MT"/>
                <a:hlinkClick r:id="rId1"/>
              </a:rPr>
              <a:t>https://www.youtube.com/watch?v=6GYiDajT-kQ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  <a:ea typeface="Gill Sans MT"/>
              </a:rPr>
              <a:t>Usporedi sad melodije Haydnovog </a:t>
            </a:r>
            <a:r>
              <a:rPr b="0" i="1" lang="en-US" sz="2000" spc="-1" strike="noStrike">
                <a:solidFill>
                  <a:srgbClr val="000000"/>
                </a:solidFill>
                <a:latin typeface="Gill Sans MT"/>
                <a:ea typeface="Gill Sans MT"/>
              </a:rPr>
              <a:t>Carskog gudačkog kvarteta</a:t>
            </a:r>
            <a:r>
              <a:rPr b="0" lang="en-US" sz="2000" spc="-1" strike="noStrike">
                <a:solidFill>
                  <a:srgbClr val="000000"/>
                </a:solidFill>
                <a:latin typeface="Gill Sans MT"/>
                <a:ea typeface="Gill Sans MT"/>
              </a:rPr>
              <a:t>, zborske obrade tradicijske pjesme </a:t>
            </a:r>
            <a:r>
              <a:rPr b="0" i="1" lang="en-US" sz="2000" spc="-1" strike="noStrike">
                <a:solidFill>
                  <a:srgbClr val="000000"/>
                </a:solidFill>
                <a:latin typeface="Gill Sans MT"/>
                <a:ea typeface="Gill Sans MT"/>
              </a:rPr>
              <a:t>Jutro rano ja se stanem </a:t>
            </a:r>
            <a:r>
              <a:rPr b="0" lang="en-US" sz="2000" spc="-1" strike="noStrike">
                <a:solidFill>
                  <a:srgbClr val="000000"/>
                </a:solidFill>
                <a:latin typeface="Gill Sans MT"/>
                <a:ea typeface="Gill Sans MT"/>
              </a:rPr>
              <a:t>i instrumentalne izvedbe njemačke himne.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fa2b5c"/>
                </a:solidFill>
                <a:uFillTx/>
                <a:latin typeface="Gill Sans MT"/>
                <a:ea typeface="Gill Sans MT"/>
                <a:hlinkClick r:id="rId2"/>
              </a:rPr>
              <a:t>https://www.youtube.com/watch?v=FXZNHMdsbV4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  <a:ea typeface="Gill Sans MT"/>
              </a:rPr>
              <a:t>Što opažaš? Svoja opažanja upiši u bilježnicu!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latin typeface="Gill Sans MT"/>
              </a:rPr>
              <a:t>Instrumentalni sastavi - kvintet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Gill Sans MT"/>
              </a:rPr>
              <a:t>Instrumentalni sastav od pet izvođača naziva se kvintet.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Imenuj glazbala koja čine ovaj zanimljivi kvintet!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1" lang="en-US" sz="2000" spc="-1" strike="noStrike" u="sng">
                <a:solidFill>
                  <a:srgbClr val="000000"/>
                </a:solidFill>
                <a:uFillTx/>
                <a:latin typeface="Gill Sans MT"/>
              </a:rPr>
              <a:t>Slušanje: Bohemian Rhapsody - Chilakil Brass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fa2b5c"/>
                </a:solidFill>
                <a:uFillTx/>
                <a:latin typeface="Gill Sans MT"/>
                <a:hlinkClick r:id="rId1"/>
              </a:rPr>
              <a:t>https://www.youtube.com/watch?v=DihL0rZ5Udk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Gill Sans MT"/>
              </a:rPr>
              <a:t>Izvođački sastav: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Gill Sans MT"/>
              </a:rPr>
              <a:t>Tempo: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Gill Sans MT"/>
              </a:rPr>
              <a:t>Ugođaj: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Application>LibreOffice/6.2.5.2$Windows_X86_64 LibreOffice_project/1ec314fa52f458adc18c4f025c545a4e8b22c159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2020-03-22T11:00:49Z</dcterms:created>
  <dc:creator/>
  <dc:description/>
  <dc:language>hr-HR</dc:language>
  <cp:lastModifiedBy/>
  <dcterms:modified xsi:type="dcterms:W3CDTF">2020-03-22T17:09:38Z</dcterms:modified>
  <cp:revision>611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