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Click to edit Master title style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826010C-0A73-4110-98B7-E804D585DBFA}" type="datetime">
              <a:rPr b="0" lang="hr-HR" sz="1200" spc="-1" strike="noStrike">
                <a:solidFill>
                  <a:srgbClr val="d38e28"/>
                </a:solidFill>
                <a:latin typeface="Franklin Gothic Book"/>
              </a:rPr>
              <a:t>23.03.20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76389B87-E3F1-4777-BDED-9D87B056BD54}" type="slidenum">
              <a:rPr b="0" lang="hr-HR" sz="1200" spc="-1" strike="noStrike">
                <a:solidFill>
                  <a:srgbClr val="d38e28"/>
                </a:solidFill>
                <a:latin typeface="Franklin Gothic Book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</a:rPr>
              <a:t>Kliknite za uređivanje oblika teksta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400" spc="-1" strike="noStrike">
                <a:solidFill>
                  <a:srgbClr val="4e3b30"/>
                </a:solidFill>
                <a:latin typeface="Franklin Gothic Book"/>
              </a:rPr>
              <a:t>Druga razina konture</a:t>
            </a:r>
            <a:endParaRPr b="0" lang="sr-Latn-CS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4e3b30"/>
                </a:solidFill>
                <a:latin typeface="Franklin Gothic Book"/>
              </a:rPr>
              <a:t>Treća razina konture</a:t>
            </a:r>
            <a:endParaRPr b="0" lang="sr-Latn-CS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1800" spc="-1" strike="noStrike">
                <a:solidFill>
                  <a:srgbClr val="4e3b30"/>
                </a:solidFill>
                <a:latin typeface="Franklin Gothic Book"/>
              </a:rPr>
              <a:t>Četvrta razina kontura</a:t>
            </a:r>
            <a:endParaRPr b="0" lang="sr-Latn-CS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4e3b30"/>
                </a:solidFill>
                <a:latin typeface="Franklin Gothic Book"/>
              </a:rPr>
              <a:t>Peta razina kontura</a:t>
            </a:r>
            <a:endParaRPr b="0" lang="sr-Latn-CS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4e3b30"/>
                </a:solidFill>
                <a:latin typeface="Franklin Gothic Book"/>
              </a:rPr>
              <a:t>Šesta razina kontura</a:t>
            </a:r>
            <a:endParaRPr b="0" lang="sr-Latn-CS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4e3b30"/>
                </a:solidFill>
                <a:latin typeface="Franklin Gothic Book"/>
              </a:rPr>
              <a:t>Sedma razina konture</a:t>
            </a:r>
            <a:endParaRPr b="0" lang="sr-Latn-CS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Click to edit Master title style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</a:rPr>
              <a:t>Click to edit Master text styles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sr-Latn-CS" sz="2800" spc="-1" strike="noStrike">
                <a:solidFill>
                  <a:srgbClr val="4e3b30"/>
                </a:solidFill>
                <a:latin typeface="Franklin Gothic Book"/>
              </a:rPr>
              <a:t>Second level</a:t>
            </a:r>
            <a:endParaRPr b="0" lang="sr-Latn-CS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sr-Latn-CS" sz="2400" spc="-1" strike="noStrike">
                <a:solidFill>
                  <a:srgbClr val="4e3b30"/>
                </a:solidFill>
                <a:latin typeface="Franklin Gothic Book"/>
              </a:rPr>
              <a:t>Third level</a:t>
            </a:r>
            <a:endParaRPr b="0" lang="sr-Latn-CS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sr-Latn-CS" sz="2000" spc="-1" strike="noStrike">
                <a:solidFill>
                  <a:srgbClr val="4e3b30"/>
                </a:solidFill>
                <a:latin typeface="Franklin Gothic Book"/>
              </a:rPr>
              <a:t>Fourth level</a:t>
            </a:r>
            <a:endParaRPr b="0" lang="sr-Latn-CS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sr-Latn-CS" sz="1800" spc="-1" strike="noStrike">
                <a:solidFill>
                  <a:srgbClr val="4e3b30"/>
                </a:solidFill>
                <a:latin typeface="Franklin Gothic Book"/>
              </a:rPr>
              <a:t>Fifth level</a:t>
            </a:r>
            <a:endParaRPr b="0" lang="sr-Latn-CS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3F72B0E-0BE0-49C6-8837-A148DA670079}" type="datetime">
              <a:rPr b="0" lang="hr-HR" sz="1200" spc="-1" strike="noStrike">
                <a:solidFill>
                  <a:srgbClr val="d38e28"/>
                </a:solidFill>
                <a:latin typeface="Franklin Gothic Book"/>
              </a:rPr>
              <a:t>23.03.20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0362D6A0-250A-417D-9188-82AFF04935A2}" type="slidenum">
              <a:rPr b="0" lang="hr-HR" sz="1200" spc="-1" strike="noStrike">
                <a:solidFill>
                  <a:srgbClr val="d38e28"/>
                </a:solidFill>
                <a:latin typeface="Franklin Gothic Book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youtu.be/_mZxMg0uMNY" TargetMode="External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wordwall.net/hr/resource/704703/glazbena-kultura/dalmacija-folklor" TargetMode="External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youtu.be/FSXREGffSNk" TargetMode="Externa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youtu.be/_SoXojyV1sc" TargetMode="External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endParaRPr b="0" lang="sr-Latn-C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0" lang="sr-Latn-CS" sz="5400" spc="-1" strike="noStrike">
                <a:solidFill>
                  <a:srgbClr val="7030a0"/>
                </a:solidFill>
                <a:latin typeface="Franklin Gothic Book"/>
              </a:rPr>
              <a:t>HRVATSKA TRADICIJSKA </a:t>
            </a:r>
            <a:br/>
            <a:r>
              <a:rPr b="0" lang="sr-Latn-CS" sz="5400" spc="-1" strike="noStrike">
                <a:solidFill>
                  <a:srgbClr val="7030a0"/>
                </a:solidFill>
                <a:latin typeface="Franklin Gothic Book"/>
              </a:rPr>
              <a:t>GLAZBA</a:t>
            </a:r>
            <a:endParaRPr b="0" lang="sr-Latn-CS" sz="54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endParaRPr b="0" lang="sr-Latn-CS" sz="54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0" lang="sr-Latn-CS" sz="5400" spc="-1" strike="noStrike" u="sng">
                <a:solidFill>
                  <a:srgbClr val="7030a0"/>
                </a:solidFill>
                <a:uFillTx/>
                <a:latin typeface="Franklin Gothic Book"/>
              </a:rPr>
              <a:t> </a:t>
            </a:r>
            <a:r>
              <a:rPr b="0" lang="sr-Latn-CS" sz="5400" spc="-1" strike="noStrike" u="sng">
                <a:solidFill>
                  <a:srgbClr val="7030a0"/>
                </a:solidFill>
                <a:uFillTx/>
                <a:latin typeface="Franklin Gothic Book"/>
              </a:rPr>
              <a:t>DALMACIJA</a:t>
            </a:r>
            <a:endParaRPr b="0" lang="sr-Latn-CS" sz="54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2051640" y="5661360"/>
            <a:ext cx="5400360" cy="1064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PREPISATI NASLOV I </a:t>
            </a:r>
            <a:r>
              <a:rPr b="1" lang="hr-HR" sz="3200" spc="-1" strike="noStrike" u="sng">
                <a:solidFill>
                  <a:srgbClr val="000000"/>
                </a:solidFill>
                <a:uFillTx/>
                <a:latin typeface="Franklin Gothic Book"/>
              </a:rPr>
              <a:t>PODCRTANO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548640"/>
            <a:ext cx="8686440" cy="574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LIJERICA</a:t>
            </a:r>
            <a:r>
              <a:rPr b="0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 </a:t>
            </a:r>
            <a:r>
              <a:rPr b="0" lang="sr-Latn-CS" sz="2800" spc="-1" strike="noStrike" u="sng">
                <a:solidFill>
                  <a:srgbClr val="4e3b30"/>
                </a:solidFill>
                <a:uFillTx/>
                <a:latin typeface="Franklin Gothic Book"/>
              </a:rPr>
              <a:t>gudaće glazbalo s  tri žice</a:t>
            </a:r>
            <a:r>
              <a:rPr b="0" lang="sr-Latn-CS" sz="2800" spc="-1" strike="noStrike">
                <a:solidFill>
                  <a:srgbClr val="4e3b30"/>
                </a:solidFill>
                <a:latin typeface="Franklin Gothic Book"/>
              </a:rPr>
              <a:t>, </a:t>
            </a:r>
            <a:endParaRPr b="0" lang="sr-Latn-CS" sz="2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2800" spc="-1" strike="noStrike">
                <a:solidFill>
                  <a:srgbClr val="4e3b30"/>
                </a:solidFill>
                <a:latin typeface="Franklin Gothic Book"/>
              </a:rPr>
              <a:t>svirač lijericu  svira sjedeći držeći je  na koljenima te nogom udara takt plesačima</a:t>
            </a: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</a:rPr>
              <a:t>.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24" name="Picture 4" descr=""/>
          <p:cNvPicPr/>
          <p:nvPr/>
        </p:nvPicPr>
        <p:blipFill>
          <a:blip r:embed="rId1"/>
          <a:stretch/>
        </p:blipFill>
        <p:spPr>
          <a:xfrm>
            <a:off x="28440" y="2781000"/>
            <a:ext cx="5832360" cy="300276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1362600" y="5627160"/>
            <a:ext cx="4402080" cy="1064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PREPISATI </a:t>
            </a:r>
            <a:r>
              <a:rPr b="1" lang="hr-HR" sz="3200" spc="-1" strike="noStrike" u="sng">
                <a:solidFill>
                  <a:srgbClr val="000000"/>
                </a:solidFill>
                <a:uFillTx/>
                <a:latin typeface="Franklin Gothic Book"/>
              </a:rPr>
              <a:t>PODCRTANO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26" name="Content Placeholder 3" descr=""/>
          <p:cNvPicPr/>
          <p:nvPr/>
        </p:nvPicPr>
        <p:blipFill>
          <a:blip r:embed="rId2"/>
          <a:stretch/>
        </p:blipFill>
        <p:spPr>
          <a:xfrm>
            <a:off x="5580000" y="2103840"/>
            <a:ext cx="3363120" cy="4484160"/>
          </a:xfrm>
          <a:prstGeom prst="rect">
            <a:avLst/>
          </a:prstGeom>
          <a:ln>
            <a:noFill/>
          </a:ln>
        </p:spPr>
      </p:pic>
      <p:pic>
        <p:nvPicPr>
          <p:cNvPr id="127" name="Slika 1" descr=""/>
          <p:cNvPicPr/>
          <p:nvPr/>
        </p:nvPicPr>
        <p:blipFill>
          <a:blip r:embed="rId3"/>
          <a:stretch/>
        </p:blipFill>
        <p:spPr>
          <a:xfrm>
            <a:off x="8228520" y="2205000"/>
            <a:ext cx="676800" cy="74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04920" y="404640"/>
            <a:ext cx="8686440" cy="567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DALMATINSKI  MIH ili </a:t>
            </a:r>
            <a:r>
              <a:rPr b="0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diple s mjehom su </a:t>
            </a:r>
            <a:r>
              <a:rPr b="0" lang="sr-Latn-CS" sz="2800" spc="-1" strike="noStrike" u="sng">
                <a:solidFill>
                  <a:srgbClr val="4e3b30"/>
                </a:solidFill>
                <a:uFillTx/>
                <a:latin typeface="Franklin Gothic Book"/>
              </a:rPr>
              <a:t>vrsta gajdi, puhaće glazbalo.</a:t>
            </a:r>
            <a:endParaRPr b="0" lang="sr-Latn-CS" sz="2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</a:rPr>
              <a:t> </a:t>
            </a: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</a:rPr>
              <a:t>mješina za mih je koža od ovce, janjeta ili koze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29" name="Picture 3" descr=""/>
          <p:cNvPicPr/>
          <p:nvPr/>
        </p:nvPicPr>
        <p:blipFill>
          <a:blip r:embed="rId1"/>
          <a:stretch/>
        </p:blipFill>
        <p:spPr>
          <a:xfrm>
            <a:off x="2829240" y="1989000"/>
            <a:ext cx="5183640" cy="431424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26280" y="6161040"/>
            <a:ext cx="4402080" cy="1064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PREPISATI </a:t>
            </a:r>
            <a:r>
              <a:rPr b="1" lang="hr-HR" sz="3200" spc="-1" strike="noStrike" u="sng">
                <a:solidFill>
                  <a:srgbClr val="000000"/>
                </a:solidFill>
                <a:uFillTx/>
                <a:latin typeface="Franklin Gothic Book"/>
              </a:rPr>
              <a:t>PODCRTANO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1055160" y="2520000"/>
            <a:ext cx="1968840" cy="57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mješina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2949480" y="2771640"/>
            <a:ext cx="730080" cy="58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3" name="CustomShape 5"/>
          <p:cNvSpPr/>
          <p:nvPr/>
        </p:nvSpPr>
        <p:spPr>
          <a:xfrm>
            <a:off x="417240" y="4917240"/>
            <a:ext cx="2298960" cy="1064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prebiralica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2841120" y="5163480"/>
            <a:ext cx="473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5" name="CustomShape 7"/>
          <p:cNvSpPr/>
          <p:nvPr/>
        </p:nvSpPr>
        <p:spPr>
          <a:xfrm>
            <a:off x="6689520" y="1947600"/>
            <a:ext cx="2298960" cy="57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3c4043"/>
                </a:solidFill>
                <a:latin typeface="arial"/>
              </a:rPr>
              <a:t>puhaljka</a:t>
            </a:r>
            <a:endParaRPr b="1" lang="hr-HR" sz="3200" spc="-1" strike="noStrike"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 flipH="1">
            <a:off x="6429960" y="2277000"/>
            <a:ext cx="51732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18960" y="260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u="sng" cap="all">
                <a:solidFill>
                  <a:srgbClr val="4e3b30"/>
                </a:solidFill>
                <a:uFillTx/>
                <a:latin typeface="Franklin Gothic Medium"/>
              </a:rPr>
              <a:t>Ples U DALMACIJI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228600" y="6998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KUMPANIJA</a:t>
            </a:r>
            <a:r>
              <a:rPr b="0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 - ples s mačevima uz mih i bubanj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 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57320" y="4687200"/>
            <a:ext cx="2994840" cy="1551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PREPISATI </a:t>
            </a:r>
            <a:r>
              <a:rPr b="1" lang="hr-HR" sz="3200" spc="-1" strike="noStrike" u="sng">
                <a:solidFill>
                  <a:srgbClr val="000000"/>
                </a:solidFill>
                <a:uFillTx/>
                <a:latin typeface="Franklin Gothic Book"/>
              </a:rPr>
              <a:t>PODCRTANO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40" name="TextShape 4"/>
          <p:cNvSpPr txBox="1"/>
          <p:nvPr/>
        </p:nvSpPr>
        <p:spPr>
          <a:xfrm>
            <a:off x="576000" y="2502720"/>
            <a:ext cx="7252200" cy="66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hr-HR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MOREŠKA</a:t>
            </a:r>
            <a:r>
              <a:rPr b="0" lang="hr-HR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 – viteška igra s mačevima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41" name="TextShape 5"/>
          <p:cNvSpPr txBox="1"/>
          <p:nvPr/>
        </p:nvSpPr>
        <p:spPr>
          <a:xfrm>
            <a:off x="618480" y="3366720"/>
            <a:ext cx="4493520" cy="66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hr-HR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LINĐO</a:t>
            </a:r>
            <a:r>
              <a:rPr b="0" lang="hr-HR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– ples uz lijericu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475640" y="27612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LINĐO – PLES UZ LIJERICU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43" name="Slika 4" descr=""/>
          <p:cNvPicPr/>
          <p:nvPr/>
        </p:nvPicPr>
        <p:blipFill>
          <a:blip r:embed="rId1"/>
          <a:stretch/>
        </p:blipFill>
        <p:spPr>
          <a:xfrm>
            <a:off x="809280" y="496800"/>
            <a:ext cx="666000" cy="44136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611640" y="6062040"/>
            <a:ext cx="5616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OBRATITI POZORNOST NA LIJERICU I NARODNE NOŠNJE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864000" y="1656000"/>
            <a:ext cx="4824000" cy="20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hr-HR" sz="1800" spc="-1" strike="noStrike">
                <a:latin typeface="Arial"/>
              </a:rPr>
              <a:t>Slušanje: LADO ~ LINĐO</a:t>
            </a:r>
            <a:endParaRPr b="0" lang="hr-HR" sz="1800" spc="-1" strike="noStrike">
              <a:latin typeface="Arial"/>
            </a:endParaRPr>
          </a:p>
          <a:p>
            <a:r>
              <a:rPr b="0" lang="hr-HR" sz="1800" spc="-1" strike="noStrike">
                <a:latin typeface="Arial"/>
                <a:hlinkClick r:id="rId2"/>
              </a:rPr>
              <a:t>https://youtu.be/_mZxMg0uMNY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Rezervirano mjesto sadržaja 3" descr=""/>
          <p:cNvPicPr/>
          <p:nvPr/>
        </p:nvPicPr>
        <p:blipFill>
          <a:blip r:embed="rId1"/>
          <a:stretch/>
        </p:blipFill>
        <p:spPr>
          <a:xfrm>
            <a:off x="755640" y="825840"/>
            <a:ext cx="7884720" cy="452556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358200" y="5709240"/>
            <a:ext cx="2557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IBM Plex Sans"/>
              </a:rPr>
              <a:t>Tradicijska nošnja iz Korčule (ples Moreška)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536640" y="5631480"/>
            <a:ext cx="5248800" cy="1005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000" spc="-1" strike="noStrike">
                <a:solidFill>
                  <a:srgbClr val="000000"/>
                </a:solidFill>
                <a:latin typeface="Franklin Gothic Book"/>
                <a:ea typeface="Calibri"/>
              </a:rPr>
              <a:t>Vidjeti ćete nekoliko slika narodnih nošnji iz raznih krajeva Dalmacije. Obratite pozornost kako su različite 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279720" y="38160"/>
            <a:ext cx="868644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hr-HR" sz="3600" spc="-1" strike="noStrike" cap="all">
                <a:solidFill>
                  <a:srgbClr val="4e3b30"/>
                </a:solidFill>
                <a:latin typeface="Franklin Gothic Medium"/>
              </a:rPr>
              <a:t>NARODNE NOŠNJE U DALMACIJI</a:t>
            </a: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279720" y="3816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NARODNE NOŠNJE U DALMACIJI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14760" y="14342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52" name="Slika 3" descr=""/>
          <p:cNvPicPr/>
          <p:nvPr/>
        </p:nvPicPr>
        <p:blipFill>
          <a:blip r:embed="rId1"/>
          <a:stretch/>
        </p:blipFill>
        <p:spPr>
          <a:xfrm>
            <a:off x="51120" y="873000"/>
            <a:ext cx="9143640" cy="524844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-293040" y="6282720"/>
            <a:ext cx="3727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IBM Plex Sans"/>
              </a:rPr>
              <a:t>Tradicijska nošnja iz Trogira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04920" y="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NARODNE NOŠNJE U DALMACIJI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56" name="Slika 3" descr=""/>
          <p:cNvPicPr/>
          <p:nvPr/>
        </p:nvPicPr>
        <p:blipFill>
          <a:blip r:embed="rId1"/>
          <a:stretch/>
        </p:blipFill>
        <p:spPr>
          <a:xfrm>
            <a:off x="0" y="831600"/>
            <a:ext cx="9143640" cy="524844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300240" y="6312240"/>
            <a:ext cx="4048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Tradicijska nošnja iz Župe dubrovačke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04920" y="116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NARODNE NOŠNJE U DALMACIJI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60" name="Slika 3" descr=""/>
          <p:cNvPicPr/>
          <p:nvPr/>
        </p:nvPicPr>
        <p:blipFill>
          <a:blip r:embed="rId1"/>
          <a:stretch/>
        </p:blipFill>
        <p:spPr>
          <a:xfrm>
            <a:off x="0" y="834480"/>
            <a:ext cx="9143640" cy="524844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304920" y="6275520"/>
            <a:ext cx="5392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IBM Plex Sans"/>
              </a:rPr>
              <a:t>Tradicijska nošnja iz Blata na Korčuli (Ples Kumpanija</a:t>
            </a:r>
            <a:r>
              <a:rPr b="0" lang="hr-HR" sz="1800" spc="-1" strike="noStrike">
                <a:solidFill>
                  <a:srgbClr val="4a4a4a"/>
                </a:solidFill>
                <a:latin typeface="IBM Plex Sans"/>
              </a:rPr>
              <a:t>)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3348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NARODNE NOŠNJE U DALMACIJI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64" name="Slika 3" descr=""/>
          <p:cNvPicPr/>
          <p:nvPr/>
        </p:nvPicPr>
        <p:blipFill>
          <a:blip r:embed="rId1"/>
          <a:stretch/>
        </p:blipFill>
        <p:spPr>
          <a:xfrm>
            <a:off x="0" y="876240"/>
            <a:ext cx="9143640" cy="524844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193320" y="6400800"/>
            <a:ext cx="3236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IBM Plex Sans"/>
              </a:rPr>
              <a:t>Tradicijska nošnja iz Miljevaca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22560" y="25596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NARODNE NOŠNJE U DALMACIJI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67" name="Rezervirano mjesto sadržaja 3" descr=""/>
          <p:cNvPicPr/>
          <p:nvPr/>
        </p:nvPicPr>
        <p:blipFill>
          <a:blip r:embed="rId1"/>
          <a:stretch/>
        </p:blipFill>
        <p:spPr>
          <a:xfrm>
            <a:off x="257400" y="1166040"/>
            <a:ext cx="8332920" cy="478296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250200" y="6093360"/>
            <a:ext cx="281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Tradicijska nošnja iz Paga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28600" y="7092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ETNOMUZIKOLOŠKO PODRUČJE - DALMACIJA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94" name="Slika 3" descr=""/>
          <p:cNvPicPr/>
          <p:nvPr/>
        </p:nvPicPr>
        <p:blipFill>
          <a:blip r:embed="rId1"/>
          <a:stretch/>
        </p:blipFill>
        <p:spPr>
          <a:xfrm>
            <a:off x="683640" y="1112760"/>
            <a:ext cx="8079480" cy="567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30200" y="4293000"/>
            <a:ext cx="7598160" cy="136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28600" y="1196640"/>
            <a:ext cx="86864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hr-HR" sz="3200" spc="-1" strike="noStrike">
                <a:solidFill>
                  <a:srgbClr val="4e3b30"/>
                </a:solidFill>
                <a:latin typeface="Arial"/>
              </a:rPr>
              <a:t>KVIZ ZA PONAVLJANJE NAĆI ĆETE NA OVOM LINKU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hr-HR" sz="3200" spc="-1" strike="noStrike">
                <a:solidFill>
                  <a:srgbClr val="4e3b30"/>
                </a:solidFill>
                <a:latin typeface="Arial"/>
                <a:hlinkClick r:id="rId1"/>
              </a:rPr>
              <a:t>https://wordwall.net/hr/resource/704703/glazbena-kultura/dalmacija-folklor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hr-HR" sz="3200" spc="-1" strike="noStrike">
                <a:solidFill>
                  <a:srgbClr val="4e3b30"/>
                </a:solidFill>
                <a:latin typeface="Arial"/>
              </a:rPr>
              <a:t> </a:t>
            </a:r>
            <a:br/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7640" y="116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u="sng" cap="all">
                <a:solidFill>
                  <a:srgbClr val="4e3b30"/>
                </a:solidFill>
                <a:uFillTx/>
                <a:latin typeface="Franklin Gothic Medium"/>
              </a:rPr>
              <a:t>TRADICIJSKO PJEVANJE U DALMACIJI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23640" y="11660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Često se pjeva dvoglasno 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KLAPSKO PJEVANJE 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</a:rPr>
              <a:t>Klapa je </a:t>
            </a:r>
            <a:r>
              <a:rPr b="1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skupina od  5 do 8 pjevača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pjevaju troglasno ili četveroglasno a capella (bez instrumentalne pratnje)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</a:rPr>
              <a:t>Pod zaštitom UNESCO-a kao svjetska nematerijalna kulturna baština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2051640" y="5661360"/>
            <a:ext cx="5400360" cy="1064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PREPISATI </a:t>
            </a:r>
            <a:r>
              <a:rPr b="1" lang="hr-HR" sz="3200" spc="-1" strike="noStrike" u="sng">
                <a:solidFill>
                  <a:srgbClr val="000000"/>
                </a:solidFill>
                <a:uFillTx/>
                <a:latin typeface="Franklin Gothic Book"/>
              </a:rPr>
              <a:t>PODCRTANO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947880" y="1206000"/>
            <a:ext cx="5277600" cy="211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99" name="Slika 4" descr=""/>
          <p:cNvPicPr/>
          <p:nvPr/>
        </p:nvPicPr>
        <p:blipFill>
          <a:blip r:embed="rId1"/>
          <a:stretch/>
        </p:blipFill>
        <p:spPr>
          <a:xfrm>
            <a:off x="4570560" y="144000"/>
            <a:ext cx="685440" cy="68544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437040" y="4221000"/>
            <a:ext cx="3847680" cy="2222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Franklin Gothic Book"/>
              </a:rPr>
              <a:t>IZVEDBENA ULOGA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a) solistička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b) Komorna ili klapska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c) orkestralna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405320" y="4221000"/>
            <a:ext cx="4350240" cy="2633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Franklin Gothic Book"/>
              </a:rPr>
              <a:t>NAČIN IZVEDBE/VRSTA:</a:t>
            </a:r>
            <a:endParaRPr b="0" lang="hr-H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Vokalna A cappella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b) instrumentalna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c) vokalno-instrumentalna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5045040" y="980640"/>
            <a:ext cx="3070800" cy="3075840"/>
          </a:xfrm>
          <a:prstGeom prst="rect">
            <a:avLst/>
          </a:prstGeom>
          <a:solidFill>
            <a:srgbClr val="f367cb"/>
          </a:solidFill>
          <a:ln>
            <a:solidFill>
              <a:srgbClr val="f8d5a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Franklin Gothic Book"/>
              </a:rPr>
              <a:t>GLAZBENI ŽANR: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Umjetnički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Tradicijski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Popularni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Jazz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hr-HR" sz="2800" spc="-1" strike="noStrike">
                <a:solidFill>
                  <a:srgbClr val="000000"/>
                </a:solidFill>
                <a:latin typeface="Franklin Gothic Book"/>
              </a:rPr>
              <a:t>Rock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509400" y="529920"/>
            <a:ext cx="3847680" cy="30142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NA SLIJEDEĆEM SLAJDU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  <a:ea typeface="Calibri"/>
              </a:rPr>
              <a:t>ANALIZIRAJTE GLAZBENI PRIMJER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85560" y="110628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          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5" name="Slika 4" descr=""/>
          <p:cNvPicPr/>
          <p:nvPr/>
        </p:nvPicPr>
        <p:blipFill>
          <a:blip r:embed="rId1"/>
          <a:stretch/>
        </p:blipFill>
        <p:spPr>
          <a:xfrm>
            <a:off x="3816000" y="1892520"/>
            <a:ext cx="627480" cy="62748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377640" y="1917000"/>
            <a:ext cx="2934360" cy="4131000"/>
          </a:xfrm>
          <a:prstGeom prst="rect">
            <a:avLst/>
          </a:prstGeom>
          <a:solidFill>
            <a:srgbClr val="d5edfc"/>
          </a:solidFill>
          <a:ln w="414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2000"/>
          </a:bodyPr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Franklin Gothic Medium"/>
              <a:buAutoNum type="alphaLcParenR"/>
            </a:pPr>
            <a:r>
              <a:rPr b="0" lang="hr-HR" sz="2400" spc="-1" strike="noStrike" u="sng" cap="all">
                <a:solidFill>
                  <a:srgbClr val="000000"/>
                </a:solidFill>
                <a:uFillTx/>
                <a:latin typeface="Tw Cen MT"/>
              </a:rPr>
              <a:t>IZVOĐAČI:</a:t>
            </a:r>
            <a:endParaRPr b="0" lang="hr-HR" sz="2400" spc="-1" strike="noStrike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Franklin Gothic Medium"/>
              <a:buAutoNum type="alphaLcParenR"/>
            </a:pPr>
            <a:r>
              <a:rPr b="0" lang="hr-HR" sz="2400" spc="-1" strike="noStrike" u="sng" cap="all">
                <a:solidFill>
                  <a:srgbClr val="000000"/>
                </a:solidFill>
                <a:uFillTx/>
                <a:latin typeface="Tw Cen MT"/>
              </a:rPr>
              <a:t>NAČIN IZVEDBE:</a:t>
            </a:r>
            <a:endParaRPr b="0" lang="hr-HR" sz="2400" spc="-1" strike="noStrike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Franklin Gothic Medium"/>
              <a:buAutoNum type="alphaLcParenR"/>
            </a:pPr>
            <a:r>
              <a:rPr b="0" lang="hr-HR" sz="2400" spc="-1" strike="noStrike" u="sng" cap="all">
                <a:solidFill>
                  <a:srgbClr val="000000"/>
                </a:solidFill>
                <a:uFillTx/>
                <a:latin typeface="Tw Cen MT"/>
              </a:rPr>
              <a:t>Vrsta glazbe:</a:t>
            </a:r>
            <a:endParaRPr b="0" lang="hr-HR" sz="2400" spc="-1" strike="noStrike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Franklin Gothic Medium"/>
              <a:buAutoNum type="alphaLcParenR"/>
            </a:pPr>
            <a:r>
              <a:rPr b="0" lang="hr-HR" sz="2400" spc="-1" strike="noStrike" u="sng" cap="all">
                <a:solidFill>
                  <a:srgbClr val="000000"/>
                </a:solidFill>
                <a:uFillTx/>
                <a:latin typeface="Tw Cen MT"/>
              </a:rPr>
              <a:t>PJEVAJU LI JEDNOGLASnO ILI VIŠEGLASNO?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hr-HR" sz="24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2016000" y="41760"/>
            <a:ext cx="4402080" cy="1064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PREPISATI </a:t>
            </a:r>
            <a:r>
              <a:rPr b="1" lang="hr-HR" sz="3200" spc="-1" strike="noStrike" u="sng">
                <a:solidFill>
                  <a:srgbClr val="000000"/>
                </a:solidFill>
                <a:uFillTx/>
                <a:latin typeface="Franklin Gothic Book"/>
              </a:rPr>
              <a:t>PODCRTANO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08" name="TextShape 4"/>
          <p:cNvSpPr txBox="1"/>
          <p:nvPr/>
        </p:nvSpPr>
        <p:spPr>
          <a:xfrm>
            <a:off x="4752000" y="1872000"/>
            <a:ext cx="38862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hr-HR" sz="1800" spc="-1" strike="noStrike" u="sng">
                <a:uFillTx/>
                <a:latin typeface="Arial"/>
              </a:rPr>
              <a:t>Slušanje: LIPA MOJA - Muška klapa "Kastav"</a:t>
            </a:r>
            <a:endParaRPr b="0" lang="hr-HR" sz="1800" spc="-1" strike="noStrike" u="sng">
              <a:uFillTx/>
              <a:latin typeface="Arial"/>
            </a:endParaRPr>
          </a:p>
          <a:p>
            <a:r>
              <a:rPr b="0" lang="hr-HR" sz="1800" spc="-1" strike="noStrike" u="sng">
                <a:uFillTx/>
                <a:latin typeface="Arial"/>
                <a:hlinkClick r:id="rId2"/>
              </a:rPr>
              <a:t>https://youtu.be/FSXREGffSNk</a:t>
            </a:r>
            <a:endParaRPr b="0" lang="hr-HR" sz="1800" spc="-1" strike="noStrike" u="sng">
              <a:uFillTx/>
              <a:latin typeface="Arial"/>
            </a:endParaRPr>
          </a:p>
          <a:p>
            <a:endParaRPr b="0" lang="hr-HR" sz="1800" spc="-1" strike="noStrike" u="sng"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04920" y="35208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           </a:t>
            </a: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Lipa moja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10" name="Slika 4" descr=""/>
          <p:cNvPicPr/>
          <p:nvPr/>
        </p:nvPicPr>
        <p:blipFill>
          <a:blip r:embed="rId1"/>
          <a:stretch/>
        </p:blipFill>
        <p:spPr>
          <a:xfrm>
            <a:off x="703440" y="457200"/>
            <a:ext cx="627480" cy="62748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611640" y="2358000"/>
            <a:ext cx="8208720" cy="4147560"/>
          </a:xfrm>
          <a:prstGeom prst="rect">
            <a:avLst/>
          </a:prstGeom>
          <a:solidFill>
            <a:srgbClr val="d5edfc"/>
          </a:solidFill>
          <a:ln w="414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Franklin Gothic Medium"/>
              <a:buAutoNum type="alphaLcParenR"/>
            </a:pPr>
            <a:r>
              <a:rPr b="0" lang="hr-HR" sz="2800" spc="-1" strike="noStrike" cap="all">
                <a:solidFill>
                  <a:srgbClr val="000000"/>
                </a:solidFill>
                <a:latin typeface="Tw Cen MT"/>
              </a:rPr>
              <a:t>IZVOĐAČI:                    MUŠKA KLAPa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Franklin Gothic Medium"/>
              <a:buAutoNum type="alphaLcParenR"/>
            </a:pPr>
            <a:r>
              <a:rPr b="0" lang="hr-HR" sz="2800" spc="-1" strike="noStrike" cap="all">
                <a:solidFill>
                  <a:srgbClr val="000000"/>
                </a:solidFill>
                <a:latin typeface="Tw Cen MT"/>
              </a:rPr>
              <a:t>NAČIN IZVEDBE:            A CAPPELLA 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Franklin Gothic Medium"/>
              <a:buAutoNum type="alphaLcParenR"/>
            </a:pPr>
            <a:r>
              <a:rPr b="0" lang="hr-HR" sz="2800" spc="-1" strike="noStrike" cap="all">
                <a:solidFill>
                  <a:srgbClr val="000000"/>
                </a:solidFill>
                <a:latin typeface="Tw Cen MT"/>
              </a:rPr>
              <a:t>Vrsta glazbe:           TRADICIJSKa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hr-HR" sz="2800" spc="-1" strike="noStrike" cap="all">
                <a:solidFill>
                  <a:srgbClr val="000000"/>
                </a:solidFill>
                <a:latin typeface="Tw Cen MT"/>
              </a:rPr>
              <a:t>d)PJEVAJU LI JEDNOGLASNO ILI VIŠEGLASNO? višeglasno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468360" y="1456200"/>
            <a:ext cx="5723640" cy="70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50" spc="-1" strike="noStrike">
                <a:solidFill>
                  <a:srgbClr val="000000"/>
                </a:solidFill>
                <a:latin typeface="Franklin Gothic Book"/>
              </a:rPr>
              <a:t>RJEŠENJE</a:t>
            </a:r>
            <a:endParaRPr b="0" lang="hr-HR" sz="4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cap="all">
                <a:solidFill>
                  <a:srgbClr val="4e3b30"/>
                </a:solidFill>
                <a:latin typeface="Franklin Gothic Medium"/>
              </a:rPr>
              <a:t>KLAPA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14" name="Content Placeholder 3" descr=""/>
          <p:cNvPicPr/>
          <p:nvPr/>
        </p:nvPicPr>
        <p:blipFill>
          <a:blip r:embed="rId1"/>
          <a:stretch/>
        </p:blipFill>
        <p:spPr>
          <a:xfrm>
            <a:off x="1119960" y="1301760"/>
            <a:ext cx="7056360" cy="4725000"/>
          </a:xfrm>
          <a:prstGeom prst="rect">
            <a:avLst/>
          </a:prstGeom>
          <a:ln>
            <a:noFill/>
          </a:ln>
        </p:spPr>
      </p:pic>
      <p:pic>
        <p:nvPicPr>
          <p:cNvPr id="115" name="Slika 2" descr=""/>
          <p:cNvPicPr/>
          <p:nvPr/>
        </p:nvPicPr>
        <p:blipFill>
          <a:blip r:embed="rId2"/>
          <a:stretch/>
        </p:blipFill>
        <p:spPr>
          <a:xfrm>
            <a:off x="1187640" y="1412640"/>
            <a:ext cx="649800" cy="7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40280" y="28476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600" spc="-1" strike="noStrike" u="sng" cap="all">
                <a:solidFill>
                  <a:srgbClr val="4e3b30"/>
                </a:solidFill>
                <a:uFillTx/>
                <a:latin typeface="Franklin Gothic Medium"/>
              </a:rPr>
              <a:t>INSTRUMENTARIJ</a:t>
            </a:r>
            <a:endParaRPr b="0" lang="sr-Latn-C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3280" y="1954440"/>
            <a:ext cx="34027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MANDOLINA</a:t>
            </a:r>
            <a:r>
              <a:rPr b="0" lang="sr-Latn-CS" sz="3200" spc="-1" strike="noStrike" u="sng">
                <a:solidFill>
                  <a:srgbClr val="4e3b30"/>
                </a:solidFill>
                <a:uFillTx/>
                <a:latin typeface="Franklin Gothic Book"/>
              </a:rPr>
              <a:t> 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2800" spc="-1" strike="noStrike" u="sng">
                <a:solidFill>
                  <a:srgbClr val="4e3b30"/>
                </a:solidFill>
                <a:uFillTx/>
                <a:latin typeface="Franklin Gothic Book"/>
              </a:rPr>
              <a:t>trzaće žičano glazbalo</a:t>
            </a:r>
            <a:endParaRPr b="0" lang="sr-Latn-CS" sz="2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28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r>
              <a:rPr b="0" lang="sr-Latn-CS" sz="2800" spc="-1" strike="noStrike">
                <a:solidFill>
                  <a:srgbClr val="4e3b30"/>
                </a:solidFill>
                <a:latin typeface="Franklin Gothic Book"/>
              </a:rPr>
              <a:t>ima osam žica, po dvije u paru</a:t>
            </a:r>
            <a:endParaRPr b="0" lang="sr-Latn-CS" sz="2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sr-Latn-CS" sz="28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r>
              <a:rPr b="0" lang="sr-Latn-CS" sz="2800" spc="-1" strike="noStrike">
                <a:solidFill>
                  <a:srgbClr val="4e3b30"/>
                </a:solidFill>
                <a:latin typeface="Franklin Gothic Book"/>
              </a:rPr>
              <a:t>svira u sastavu s mandolom i gitarom</a:t>
            </a:r>
            <a:endParaRPr b="0" lang="sr-Latn-CS" sz="28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18" name="Slika 3" descr=""/>
          <p:cNvPicPr/>
          <p:nvPr/>
        </p:nvPicPr>
        <p:blipFill>
          <a:blip r:embed="rId1"/>
          <a:stretch/>
        </p:blipFill>
        <p:spPr>
          <a:xfrm>
            <a:off x="3689640" y="1295280"/>
            <a:ext cx="5301720" cy="530172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55160" y="239400"/>
            <a:ext cx="2664000" cy="155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PREPISATI </a:t>
            </a:r>
            <a:r>
              <a:rPr b="1" lang="hr-HR" sz="3200" spc="-1" strike="noStrike" u="sng">
                <a:solidFill>
                  <a:srgbClr val="000000"/>
                </a:solidFill>
                <a:uFillTx/>
                <a:latin typeface="Franklin Gothic Book"/>
              </a:rPr>
              <a:t>PODCRTANO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32000" y="375480"/>
            <a:ext cx="7452000" cy="1065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Franklin Gothic Book"/>
              </a:rPr>
              <a:t>OBRATITI POZORNOST NA MANDOLINU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966320" y="6400800"/>
            <a:ext cx="4903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Franklin Gothic Book"/>
              </a:rPr>
              <a:t>NIJE POTREBNO POGLEDATI CIJELI VIDEO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</a:rPr>
              <a:t>Festival klapa uz mandoline i gitare - Klapa Kampanel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3200" spc="-1" strike="noStrike">
                <a:solidFill>
                  <a:srgbClr val="4e3b30"/>
                </a:solidFill>
                <a:latin typeface="Franklin Gothic Book"/>
                <a:hlinkClick r:id="rId1"/>
              </a:rPr>
              <a:t>https://youtu.be/_SoXojyV1sc</a:t>
            </a:r>
            <a:endParaRPr b="0" lang="sr-Latn-CS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Application>LibreOffice/6.2.5.2$Windows_X86_64 LibreOffice_project/1ec314fa52f458adc18c4f025c545a4e8b22c159</Application>
  <Words>491</Words>
  <Paragraphs>112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2012-12-14T11:23:19Z</dcterms:created>
  <dc:creator>Sandra Milotić Macan</dc:creator>
  <dc:description/>
  <dc:language>hr-HR</dc:language>
  <cp:lastModifiedBy/>
  <dcterms:modified xsi:type="dcterms:W3CDTF">2020-03-23T20:39:49Z</dcterms:modified>
  <cp:revision>111</cp:revision>
  <dc:subject/>
  <dc:title>HRVATSKA NARODNA GLAZBA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4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