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BF6F-0A3D-4DEE-9478-9BDB085D1F92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148E5-1EA7-41F4-BE5A-9BA512BEC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528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BF6F-0A3D-4DEE-9478-9BDB085D1F92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148E5-1EA7-41F4-BE5A-9BA512BEC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487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BF6F-0A3D-4DEE-9478-9BDB085D1F92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148E5-1EA7-41F4-BE5A-9BA512BEC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849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BF6F-0A3D-4DEE-9478-9BDB085D1F92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148E5-1EA7-41F4-BE5A-9BA512BEC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57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BF6F-0A3D-4DEE-9478-9BDB085D1F92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148E5-1EA7-41F4-BE5A-9BA512BEC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378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BF6F-0A3D-4DEE-9478-9BDB085D1F92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148E5-1EA7-41F4-BE5A-9BA512BEC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285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BF6F-0A3D-4DEE-9478-9BDB085D1F92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148E5-1EA7-41F4-BE5A-9BA512BEC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10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BF6F-0A3D-4DEE-9478-9BDB085D1F92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148E5-1EA7-41F4-BE5A-9BA512BEC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502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BF6F-0A3D-4DEE-9478-9BDB085D1F92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148E5-1EA7-41F4-BE5A-9BA512BEC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009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BF6F-0A3D-4DEE-9478-9BDB085D1F92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148E5-1EA7-41F4-BE5A-9BA512BEC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73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BF6F-0A3D-4DEE-9478-9BDB085D1F92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148E5-1EA7-41F4-BE5A-9BA512BEC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14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9BF6F-0A3D-4DEE-9478-9BDB085D1F92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148E5-1EA7-41F4-BE5A-9BA512BEC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35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TiT63K0KMo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Will Future and Going to Future</a:t>
            </a: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REVISION</a:t>
            </a:r>
          </a:p>
          <a:p>
            <a:r>
              <a:rPr lang="hr-HR" dirty="0" smtClean="0">
                <a:hlinkClick r:id="rId2"/>
              </a:rPr>
              <a:t>VIDEO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11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8913" y="365126"/>
            <a:ext cx="11823702" cy="454682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Form</a:t>
            </a:r>
            <a:r>
              <a:rPr lang="en-GB" sz="3600" dirty="0" smtClean="0"/>
              <a:t>: </a:t>
            </a:r>
            <a:r>
              <a:rPr lang="en-GB" sz="3600" dirty="0" smtClean="0">
                <a:solidFill>
                  <a:srgbClr val="FF0000"/>
                </a:solidFill>
              </a:rPr>
              <a:t>will</a:t>
            </a:r>
            <a:r>
              <a:rPr lang="en-GB" sz="3600" dirty="0" smtClean="0"/>
              <a:t> + infinitive / </a:t>
            </a:r>
            <a:r>
              <a:rPr lang="en-GB" sz="3600" dirty="0" smtClean="0">
                <a:solidFill>
                  <a:srgbClr val="FF0000"/>
                </a:solidFill>
              </a:rPr>
              <a:t>am, is, are </a:t>
            </a:r>
            <a:r>
              <a:rPr lang="en-GB" sz="3600" dirty="0" smtClean="0"/>
              <a:t>+ </a:t>
            </a:r>
            <a:r>
              <a:rPr lang="en-GB" sz="3600" b="1" dirty="0" smtClean="0"/>
              <a:t>going to </a:t>
            </a:r>
            <a:r>
              <a:rPr lang="en-GB" sz="3600" dirty="0" smtClean="0"/>
              <a:t>+ infinitive</a:t>
            </a:r>
            <a:endParaRPr lang="en-GB" sz="36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7818974"/>
              </p:ext>
            </p:extLst>
          </p:nvPr>
        </p:nvGraphicFramePr>
        <p:xfrm>
          <a:off x="188913" y="1025525"/>
          <a:ext cx="11823702" cy="5610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0617">
                  <a:extLst>
                    <a:ext uri="{9D8B030D-6E8A-4147-A177-3AD203B41FA5}">
                      <a16:colId xmlns:a16="http://schemas.microsoft.com/office/drawing/2014/main" val="1903357775"/>
                    </a:ext>
                  </a:extLst>
                </a:gridCol>
                <a:gridCol w="1970617">
                  <a:extLst>
                    <a:ext uri="{9D8B030D-6E8A-4147-A177-3AD203B41FA5}">
                      <a16:colId xmlns:a16="http://schemas.microsoft.com/office/drawing/2014/main" val="3380598316"/>
                    </a:ext>
                  </a:extLst>
                </a:gridCol>
                <a:gridCol w="1970617">
                  <a:extLst>
                    <a:ext uri="{9D8B030D-6E8A-4147-A177-3AD203B41FA5}">
                      <a16:colId xmlns:a16="http://schemas.microsoft.com/office/drawing/2014/main" val="3209505532"/>
                    </a:ext>
                  </a:extLst>
                </a:gridCol>
                <a:gridCol w="1970617">
                  <a:extLst>
                    <a:ext uri="{9D8B030D-6E8A-4147-A177-3AD203B41FA5}">
                      <a16:colId xmlns:a16="http://schemas.microsoft.com/office/drawing/2014/main" val="705271311"/>
                    </a:ext>
                  </a:extLst>
                </a:gridCol>
                <a:gridCol w="1970617">
                  <a:extLst>
                    <a:ext uri="{9D8B030D-6E8A-4147-A177-3AD203B41FA5}">
                      <a16:colId xmlns:a16="http://schemas.microsoft.com/office/drawing/2014/main" val="3373730614"/>
                    </a:ext>
                  </a:extLst>
                </a:gridCol>
                <a:gridCol w="1970617">
                  <a:extLst>
                    <a:ext uri="{9D8B030D-6E8A-4147-A177-3AD203B41FA5}">
                      <a16:colId xmlns:a16="http://schemas.microsoft.com/office/drawing/2014/main" val="2806389766"/>
                    </a:ext>
                  </a:extLst>
                </a:gridCol>
              </a:tblGrid>
              <a:tr h="602508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AFFIRMATIVE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NEGATIVE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INTERROGATIVE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AFFIRMATIVE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NEGATIVE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INTERROGATIVE</a:t>
                      </a:r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4068546"/>
                  </a:ext>
                </a:extLst>
              </a:tr>
              <a:tr h="602508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I will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I won’t play</a:t>
                      </a:r>
                    </a:p>
                    <a:p>
                      <a:r>
                        <a:rPr lang="hr-HR" noProof="0" dirty="0" err="1" smtClean="0"/>
                        <a:t>will</a:t>
                      </a:r>
                      <a:r>
                        <a:rPr lang="hr-HR" baseline="0" noProof="0" dirty="0" smtClean="0"/>
                        <a:t> </a:t>
                      </a:r>
                      <a:r>
                        <a:rPr lang="hr-HR" baseline="0" noProof="0" dirty="0" err="1" smtClean="0"/>
                        <a:t>not</a:t>
                      </a:r>
                      <a:r>
                        <a:rPr lang="hr-HR" baseline="0" noProof="0" dirty="0" smtClean="0"/>
                        <a:t> = </a:t>
                      </a:r>
                      <a:r>
                        <a:rPr lang="hr-HR" baseline="0" noProof="0" dirty="0" err="1" smtClean="0"/>
                        <a:t>won’t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Will I play?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I</a:t>
                      </a:r>
                      <a:r>
                        <a:rPr lang="en-GB" baseline="0" noProof="0" dirty="0" smtClean="0"/>
                        <a:t> am going to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I’m not going to</a:t>
                      </a:r>
                      <a:r>
                        <a:rPr lang="en-GB" baseline="0" noProof="0" dirty="0" smtClean="0"/>
                        <a:t>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Am I going to play?</a:t>
                      </a:r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636524"/>
                  </a:ext>
                </a:extLst>
              </a:tr>
              <a:tr h="602508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You will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You are going to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246081"/>
                  </a:ext>
                </a:extLst>
              </a:tr>
              <a:tr h="602508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He will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He is going to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371757"/>
                  </a:ext>
                </a:extLst>
              </a:tr>
              <a:tr h="602508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She</a:t>
                      </a:r>
                      <a:r>
                        <a:rPr lang="en-GB" baseline="0" noProof="0" dirty="0" smtClean="0"/>
                        <a:t> will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She is going to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207256"/>
                  </a:ext>
                </a:extLst>
              </a:tr>
              <a:tr h="602508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It will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It is going to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991512"/>
                  </a:ext>
                </a:extLst>
              </a:tr>
              <a:tr h="602508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We will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We are going to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3527973"/>
                  </a:ext>
                </a:extLst>
              </a:tr>
              <a:tr h="602508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You will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You are going to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027831"/>
                  </a:ext>
                </a:extLst>
              </a:tr>
              <a:tr h="602508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They will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They</a:t>
                      </a:r>
                      <a:r>
                        <a:rPr lang="en-GB" baseline="0" noProof="0" dirty="0" smtClean="0"/>
                        <a:t> are going to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706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16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8913" y="365126"/>
            <a:ext cx="11823702" cy="454682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Form</a:t>
            </a:r>
            <a:r>
              <a:rPr lang="en-GB" sz="3600" dirty="0" smtClean="0"/>
              <a:t>: </a:t>
            </a:r>
            <a:r>
              <a:rPr lang="en-GB" sz="3600" dirty="0" smtClean="0">
                <a:solidFill>
                  <a:srgbClr val="FF0000"/>
                </a:solidFill>
              </a:rPr>
              <a:t>will</a:t>
            </a:r>
            <a:r>
              <a:rPr lang="en-GB" sz="3600" dirty="0" smtClean="0"/>
              <a:t> + infinitive / </a:t>
            </a:r>
            <a:r>
              <a:rPr lang="en-GB" sz="3600" dirty="0" smtClean="0">
                <a:solidFill>
                  <a:srgbClr val="FF0000"/>
                </a:solidFill>
              </a:rPr>
              <a:t>am, is, are </a:t>
            </a:r>
            <a:r>
              <a:rPr lang="en-GB" sz="3600" dirty="0" smtClean="0"/>
              <a:t>+ </a:t>
            </a:r>
            <a:r>
              <a:rPr lang="en-GB" sz="3600" b="1" dirty="0" smtClean="0"/>
              <a:t>going to </a:t>
            </a:r>
            <a:r>
              <a:rPr lang="en-GB" sz="3600" dirty="0" smtClean="0"/>
              <a:t>+ infinitive</a:t>
            </a:r>
            <a:endParaRPr lang="en-GB" sz="36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124425"/>
              </p:ext>
            </p:extLst>
          </p:nvPr>
        </p:nvGraphicFramePr>
        <p:xfrm>
          <a:off x="188913" y="1025525"/>
          <a:ext cx="11823702" cy="5723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0617">
                  <a:extLst>
                    <a:ext uri="{9D8B030D-6E8A-4147-A177-3AD203B41FA5}">
                      <a16:colId xmlns:a16="http://schemas.microsoft.com/office/drawing/2014/main" val="1903357775"/>
                    </a:ext>
                  </a:extLst>
                </a:gridCol>
                <a:gridCol w="1970617">
                  <a:extLst>
                    <a:ext uri="{9D8B030D-6E8A-4147-A177-3AD203B41FA5}">
                      <a16:colId xmlns:a16="http://schemas.microsoft.com/office/drawing/2014/main" val="3380598316"/>
                    </a:ext>
                  </a:extLst>
                </a:gridCol>
                <a:gridCol w="1970617">
                  <a:extLst>
                    <a:ext uri="{9D8B030D-6E8A-4147-A177-3AD203B41FA5}">
                      <a16:colId xmlns:a16="http://schemas.microsoft.com/office/drawing/2014/main" val="3209505532"/>
                    </a:ext>
                  </a:extLst>
                </a:gridCol>
                <a:gridCol w="1970617">
                  <a:extLst>
                    <a:ext uri="{9D8B030D-6E8A-4147-A177-3AD203B41FA5}">
                      <a16:colId xmlns:a16="http://schemas.microsoft.com/office/drawing/2014/main" val="705271311"/>
                    </a:ext>
                  </a:extLst>
                </a:gridCol>
                <a:gridCol w="1970617">
                  <a:extLst>
                    <a:ext uri="{9D8B030D-6E8A-4147-A177-3AD203B41FA5}">
                      <a16:colId xmlns:a16="http://schemas.microsoft.com/office/drawing/2014/main" val="3373730614"/>
                    </a:ext>
                  </a:extLst>
                </a:gridCol>
                <a:gridCol w="1970617">
                  <a:extLst>
                    <a:ext uri="{9D8B030D-6E8A-4147-A177-3AD203B41FA5}">
                      <a16:colId xmlns:a16="http://schemas.microsoft.com/office/drawing/2014/main" val="2806389766"/>
                    </a:ext>
                  </a:extLst>
                </a:gridCol>
              </a:tblGrid>
              <a:tr h="602508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AFFIRMATIVE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NEGATIVE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INTERROGATIVE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AFFIRMATIVE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NEGATIVE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INTERROGATIVE</a:t>
                      </a:r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4068546"/>
                  </a:ext>
                </a:extLst>
              </a:tr>
              <a:tr h="602508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I will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I won’t play</a:t>
                      </a:r>
                    </a:p>
                    <a:p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Will I play?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I</a:t>
                      </a:r>
                      <a:r>
                        <a:rPr lang="en-GB" baseline="0" noProof="0" dirty="0" smtClean="0"/>
                        <a:t> am going to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I’m not going to</a:t>
                      </a:r>
                      <a:r>
                        <a:rPr lang="en-GB" baseline="0" noProof="0" dirty="0" smtClean="0"/>
                        <a:t>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Am I going to play?</a:t>
                      </a:r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636524"/>
                  </a:ext>
                </a:extLst>
              </a:tr>
              <a:tr h="602508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You will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You</a:t>
                      </a:r>
                      <a:r>
                        <a:rPr lang="en-GB" baseline="0" noProof="0" dirty="0" smtClean="0"/>
                        <a:t> won’t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Will you play?</a:t>
                      </a:r>
                    </a:p>
                    <a:p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You are going to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You aren’t going to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Are you going to play?</a:t>
                      </a:r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246081"/>
                  </a:ext>
                </a:extLst>
              </a:tr>
              <a:tr h="602508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He will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He won’t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Will he play?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He is going to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He isn’t going to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Is he going to play?</a:t>
                      </a:r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371757"/>
                  </a:ext>
                </a:extLst>
              </a:tr>
              <a:tr h="602508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She</a:t>
                      </a:r>
                      <a:r>
                        <a:rPr lang="en-GB" baseline="0" noProof="0" dirty="0" smtClean="0"/>
                        <a:t> will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She won’t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Will she play?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She is going to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She isn’t going to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Is she going to play?</a:t>
                      </a:r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207256"/>
                  </a:ext>
                </a:extLst>
              </a:tr>
              <a:tr h="602508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It will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It won’t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Will it play?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It is going to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It isn’t going to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Is it going to play?</a:t>
                      </a:r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991512"/>
                  </a:ext>
                </a:extLst>
              </a:tr>
              <a:tr h="602508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We will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We won’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Will we play?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We are going to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We aren’t going to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Are we going to play?</a:t>
                      </a:r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3527973"/>
                  </a:ext>
                </a:extLst>
              </a:tr>
              <a:tr h="602508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You will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You won’t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Will you play?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You are going to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You aren’t going to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Are you going to play?</a:t>
                      </a:r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027831"/>
                  </a:ext>
                </a:extLst>
              </a:tr>
              <a:tr h="602508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They will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They won’t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Will they play?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They</a:t>
                      </a:r>
                      <a:r>
                        <a:rPr lang="en-GB" baseline="0" noProof="0" dirty="0" smtClean="0"/>
                        <a:t> are going to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They aren’t going to play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Are they going to play?</a:t>
                      </a:r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706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184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38916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USE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41890" y="961697"/>
            <a:ext cx="5877910" cy="55494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Will Future</a:t>
            </a:r>
          </a:p>
          <a:p>
            <a:pPr marL="0" indent="0">
              <a:buNone/>
            </a:pPr>
            <a:r>
              <a:rPr lang="en-GB" dirty="0" smtClean="0"/>
              <a:t>OFFER</a:t>
            </a:r>
          </a:p>
          <a:p>
            <a:pPr marL="0" indent="0">
              <a:buNone/>
            </a:pPr>
            <a:r>
              <a:rPr lang="en-GB" dirty="0" smtClean="0"/>
              <a:t>I will drive you to school if the bus is late.</a:t>
            </a:r>
          </a:p>
          <a:p>
            <a:pPr marL="0" indent="0">
              <a:buNone/>
            </a:pPr>
            <a:r>
              <a:rPr lang="en-GB" dirty="0" smtClean="0"/>
              <a:t>INSTANT DECISION</a:t>
            </a:r>
          </a:p>
          <a:p>
            <a:pPr marL="0" indent="0">
              <a:buNone/>
            </a:pPr>
            <a:r>
              <a:rPr lang="en-GB" dirty="0" smtClean="0"/>
              <a:t>A: I am hungry.</a:t>
            </a:r>
          </a:p>
          <a:p>
            <a:pPr marL="0" indent="0">
              <a:buNone/>
            </a:pPr>
            <a:r>
              <a:rPr lang="en-GB" dirty="0" smtClean="0"/>
              <a:t>B: Really? I’ll make you a sandwich.</a:t>
            </a:r>
          </a:p>
          <a:p>
            <a:pPr marL="0" indent="0">
              <a:buNone/>
            </a:pPr>
            <a:r>
              <a:rPr lang="en-GB" dirty="0" smtClean="0"/>
              <a:t>PROMISE</a:t>
            </a:r>
          </a:p>
          <a:p>
            <a:pPr marL="0" indent="0">
              <a:buNone/>
            </a:pPr>
            <a:r>
              <a:rPr lang="en-GB" dirty="0" smtClean="0"/>
              <a:t>I won’t tell anyone your secret.</a:t>
            </a:r>
          </a:p>
          <a:p>
            <a:pPr marL="0" indent="0">
              <a:buNone/>
            </a:pPr>
            <a:r>
              <a:rPr lang="en-GB" dirty="0" smtClean="0"/>
              <a:t>PREDICTION WITHOUT EVIDENCE</a:t>
            </a:r>
          </a:p>
          <a:p>
            <a:pPr marL="0" indent="0">
              <a:buNone/>
            </a:pPr>
            <a:r>
              <a:rPr lang="en-GB" dirty="0" smtClean="0"/>
              <a:t>In fifty years, people will live on the moon.</a:t>
            </a:r>
          </a:p>
          <a:p>
            <a:pPr marL="0" indent="0">
              <a:buNone/>
            </a:pPr>
            <a:r>
              <a:rPr lang="en-GB" dirty="0" smtClean="0"/>
              <a:t>FACT</a:t>
            </a:r>
          </a:p>
          <a:p>
            <a:pPr marL="0" indent="0">
              <a:buNone/>
            </a:pPr>
            <a:r>
              <a:rPr lang="en-GB" dirty="0" smtClean="0"/>
              <a:t>It will be a full moon tomorrow night.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804042"/>
            <a:ext cx="5181600" cy="53729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Going to Future</a:t>
            </a:r>
          </a:p>
          <a:p>
            <a:pPr marL="0" indent="0">
              <a:buNone/>
            </a:pPr>
            <a:r>
              <a:rPr lang="en-GB" dirty="0" smtClean="0"/>
              <a:t>PLAN</a:t>
            </a:r>
          </a:p>
          <a:p>
            <a:pPr marL="0" indent="0">
              <a:buNone/>
            </a:pPr>
            <a:r>
              <a:rPr lang="en-GB" dirty="0" smtClean="0"/>
              <a:t>Jack is going to have a dinner party next Saturday.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PREDICTION WITH EVIDENCE</a:t>
            </a:r>
          </a:p>
          <a:p>
            <a:pPr marL="0" indent="0">
              <a:buNone/>
            </a:pPr>
            <a:r>
              <a:rPr lang="en-GB" dirty="0" smtClean="0"/>
              <a:t>Look at the clouds. It is going to rain.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827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Let’s</a:t>
            </a:r>
            <a:r>
              <a:rPr lang="hr-HR" dirty="0" smtClean="0"/>
              <a:t> </a:t>
            </a:r>
            <a:r>
              <a:rPr lang="hr-HR" dirty="0" err="1" smtClean="0"/>
              <a:t>practice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Book</a:t>
            </a:r>
            <a:r>
              <a:rPr lang="hr-HR" dirty="0" smtClean="0"/>
              <a:t>, </a:t>
            </a:r>
            <a:r>
              <a:rPr lang="hr-HR" dirty="0" err="1" smtClean="0"/>
              <a:t>page</a:t>
            </a:r>
            <a:r>
              <a:rPr lang="hr-HR" dirty="0" smtClean="0"/>
              <a:t> 95, </a:t>
            </a:r>
            <a:r>
              <a:rPr lang="hr-HR" dirty="0" err="1" smtClean="0"/>
              <a:t>exercise</a:t>
            </a:r>
            <a:r>
              <a:rPr lang="hr-HR" dirty="0" smtClean="0"/>
              <a:t> 6</a:t>
            </a:r>
          </a:p>
          <a:p>
            <a:pPr marL="0" indent="0">
              <a:buNone/>
            </a:pPr>
            <a:r>
              <a:rPr lang="hr-HR" dirty="0" smtClean="0"/>
              <a:t>              </a:t>
            </a:r>
            <a:r>
              <a:rPr lang="hr-HR" dirty="0" err="1" smtClean="0"/>
              <a:t>page</a:t>
            </a:r>
            <a:r>
              <a:rPr lang="hr-HR" dirty="0" smtClean="0"/>
              <a:t> 176, </a:t>
            </a:r>
            <a:r>
              <a:rPr lang="hr-HR" dirty="0" err="1" smtClean="0"/>
              <a:t>exercise</a:t>
            </a:r>
            <a:r>
              <a:rPr lang="hr-HR" dirty="0" smtClean="0"/>
              <a:t> 67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32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457</Words>
  <Application>Microsoft Office PowerPoint</Application>
  <PresentationFormat>Široki zaslon</PresentationFormat>
  <Paragraphs>108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sustava Office</vt:lpstr>
      <vt:lpstr>Will Future and Going to Future</vt:lpstr>
      <vt:lpstr>Form: will + infinitive / am, is, are + going to + infinitive</vt:lpstr>
      <vt:lpstr>Form: will + infinitive / am, is, are + going to + infinitive</vt:lpstr>
      <vt:lpstr>USE</vt:lpstr>
      <vt:lpstr>Let’s 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 Future and Going to Future</dc:title>
  <dc:creator>Nina Čalić</dc:creator>
  <cp:lastModifiedBy>Nina Čalić</cp:lastModifiedBy>
  <cp:revision>9</cp:revision>
  <dcterms:created xsi:type="dcterms:W3CDTF">2020-05-14T06:33:06Z</dcterms:created>
  <dcterms:modified xsi:type="dcterms:W3CDTF">2020-05-14T08:55:48Z</dcterms:modified>
</cp:coreProperties>
</file>