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0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92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9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3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77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32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6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4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3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72F3-9CDD-4DD2-B354-12D273EBCF47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8B43-34AF-4796-BBE4-12797F293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Wild animals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4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nteverde Golden T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044" y="953784"/>
            <a:ext cx="2382674" cy="1334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ard's® Live Bess Beetles and Habitat (&lt;i&gt;&lt;B&gt;Odontotaeniu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53" y="895952"/>
            <a:ext cx="1967924" cy="190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aring for Reptil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388" y="895952"/>
            <a:ext cx="2583791" cy="144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41890" y="346841"/>
            <a:ext cx="11887200" cy="613278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       </a:t>
            </a:r>
            <a:r>
              <a:rPr lang="en-GB" dirty="0" smtClean="0"/>
              <a:t>an insect             an amphibian               a reptile                          a mammal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44" name="Picture 20" descr="Funny Pictures Free HD: Funny Camel Pictur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519" y="919600"/>
            <a:ext cx="1973973" cy="148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5411"/>
              </p:ext>
            </p:extLst>
          </p:nvPr>
        </p:nvGraphicFramePr>
        <p:xfrm>
          <a:off x="617554" y="2569780"/>
          <a:ext cx="1141153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884">
                  <a:extLst>
                    <a:ext uri="{9D8B030D-6E8A-4147-A177-3AD203B41FA5}">
                      <a16:colId xmlns:a16="http://schemas.microsoft.com/office/drawing/2014/main" val="3864347598"/>
                    </a:ext>
                  </a:extLst>
                </a:gridCol>
                <a:gridCol w="2852884">
                  <a:extLst>
                    <a:ext uri="{9D8B030D-6E8A-4147-A177-3AD203B41FA5}">
                      <a16:colId xmlns:a16="http://schemas.microsoft.com/office/drawing/2014/main" val="2402666968"/>
                    </a:ext>
                  </a:extLst>
                </a:gridCol>
                <a:gridCol w="2852884">
                  <a:extLst>
                    <a:ext uri="{9D8B030D-6E8A-4147-A177-3AD203B41FA5}">
                      <a16:colId xmlns:a16="http://schemas.microsoft.com/office/drawing/2014/main" val="3716786873"/>
                    </a:ext>
                  </a:extLst>
                </a:gridCol>
                <a:gridCol w="2852884">
                  <a:extLst>
                    <a:ext uri="{9D8B030D-6E8A-4147-A177-3AD203B41FA5}">
                      <a16:colId xmlns:a16="http://schemas.microsoft.com/office/drawing/2014/main" val="307965766"/>
                    </a:ext>
                  </a:extLst>
                </a:gridCol>
              </a:tblGrid>
              <a:tr h="826024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INSECTS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AMPHIBIANS</a:t>
                      </a:r>
                    </a:p>
                    <a:p>
                      <a:pPr algn="ctr"/>
                      <a:r>
                        <a:rPr lang="hr-HR" sz="2800" dirty="0" smtClean="0"/>
                        <a:t>(vodozemci)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REPITLES</a:t>
                      </a:r>
                    </a:p>
                    <a:p>
                      <a:pPr algn="ctr"/>
                      <a:r>
                        <a:rPr lang="hr-HR" sz="2800" dirty="0" smtClean="0"/>
                        <a:t>(gmazovi)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/>
                        <a:t>MAMMALS</a:t>
                      </a:r>
                    </a:p>
                    <a:p>
                      <a:pPr algn="ctr"/>
                      <a:r>
                        <a:rPr lang="hr-HR" sz="2800" dirty="0" smtClean="0"/>
                        <a:t>(sisavci)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087257"/>
                  </a:ext>
                </a:extLst>
              </a:tr>
              <a:tr h="2957699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They</a:t>
                      </a:r>
                      <a:r>
                        <a:rPr lang="en-GB" sz="2400" baseline="0" noProof="0" dirty="0" smtClean="0"/>
                        <a:t> </a:t>
                      </a:r>
                      <a:r>
                        <a:rPr lang="en-GB" sz="2400" noProof="0" dirty="0" smtClean="0"/>
                        <a:t> have </a:t>
                      </a:r>
                      <a:r>
                        <a:rPr lang="en-GB" sz="2400" b="1" noProof="0" dirty="0" smtClean="0"/>
                        <a:t>three</a:t>
                      </a:r>
                      <a:r>
                        <a:rPr lang="en-GB" sz="2400" b="1" baseline="0" noProof="0" dirty="0" smtClean="0"/>
                        <a:t> body </a:t>
                      </a:r>
                      <a:r>
                        <a:rPr lang="en-GB" sz="2400" baseline="0" noProof="0" dirty="0" smtClean="0"/>
                        <a:t>parts </a:t>
                      </a:r>
                      <a:r>
                        <a:rPr lang="en-GB" sz="2400" b="1" baseline="0" noProof="0" dirty="0" smtClean="0"/>
                        <a:t>and six legs</a:t>
                      </a:r>
                      <a:r>
                        <a:rPr lang="en-GB" sz="2400" baseline="0" noProof="0" dirty="0" smtClean="0"/>
                        <a:t>; some insects have got </a:t>
                      </a:r>
                      <a:r>
                        <a:rPr lang="en-GB" sz="2400" b="1" baseline="0" noProof="0" dirty="0" smtClean="0"/>
                        <a:t>wings</a:t>
                      </a:r>
                      <a:r>
                        <a:rPr lang="en-GB" sz="2400" baseline="0" noProof="0" dirty="0" smtClean="0"/>
                        <a:t>.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They spend a part</a:t>
                      </a:r>
                      <a:r>
                        <a:rPr lang="en-GB" sz="2400" baseline="0" noProof="0" dirty="0" smtClean="0"/>
                        <a:t> of their life </a:t>
                      </a:r>
                      <a:r>
                        <a:rPr lang="en-GB" sz="2400" b="1" baseline="0" noProof="0" dirty="0" smtClean="0"/>
                        <a:t>in water </a:t>
                      </a:r>
                      <a:r>
                        <a:rPr lang="en-GB" sz="2400" baseline="0" noProof="0" dirty="0" smtClean="0"/>
                        <a:t>and a part </a:t>
                      </a:r>
                      <a:r>
                        <a:rPr lang="en-GB" sz="2400" b="1" baseline="0" noProof="0" dirty="0" smtClean="0"/>
                        <a:t>on land.</a:t>
                      </a:r>
                      <a:endParaRPr lang="en-GB" sz="2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They</a:t>
                      </a:r>
                      <a:r>
                        <a:rPr lang="en-GB" sz="2400" baseline="0" noProof="0" dirty="0" smtClean="0"/>
                        <a:t> are</a:t>
                      </a:r>
                      <a:r>
                        <a:rPr lang="en-GB" sz="2400" b="1" baseline="0" noProof="0" dirty="0" smtClean="0"/>
                        <a:t> cold-blooded </a:t>
                      </a:r>
                      <a:r>
                        <a:rPr lang="en-GB" sz="2400" baseline="0" noProof="0" dirty="0" smtClean="0"/>
                        <a:t>animals with </a:t>
                      </a:r>
                      <a:r>
                        <a:rPr lang="en-GB" sz="2400" b="1" baseline="0" noProof="0" dirty="0" smtClean="0"/>
                        <a:t>scaly skin </a:t>
                      </a:r>
                      <a:r>
                        <a:rPr lang="en-GB" sz="2400" baseline="0" noProof="0" dirty="0" smtClean="0"/>
                        <a:t>and they </a:t>
                      </a:r>
                      <a:r>
                        <a:rPr lang="en-GB" sz="2400" b="1" baseline="0" noProof="0" dirty="0" smtClean="0"/>
                        <a:t>lay eggs</a:t>
                      </a:r>
                      <a:r>
                        <a:rPr lang="en-GB" sz="2400" baseline="0" noProof="0" dirty="0" smtClean="0"/>
                        <a:t>.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1800" baseline="0" noProof="0" dirty="0" smtClean="0"/>
                        <a:t>cold-blooded – </a:t>
                      </a:r>
                      <a:r>
                        <a:rPr lang="en-GB" sz="1800" baseline="0" noProof="0" dirty="0" err="1" smtClean="0"/>
                        <a:t>hladnokrvan</a:t>
                      </a:r>
                      <a:endParaRPr lang="en-GB" sz="1800" baseline="0" noProof="0" dirty="0" smtClean="0"/>
                    </a:p>
                    <a:p>
                      <a:r>
                        <a:rPr lang="en-GB" sz="1800" baseline="0" noProof="0" dirty="0" smtClean="0"/>
                        <a:t>scaly – </a:t>
                      </a:r>
                      <a:r>
                        <a:rPr lang="en-GB" sz="1800" baseline="0" noProof="0" dirty="0" err="1" smtClean="0"/>
                        <a:t>prekriven</a:t>
                      </a:r>
                      <a:r>
                        <a:rPr lang="en-GB" sz="1800" baseline="0" noProof="0" dirty="0" smtClean="0"/>
                        <a:t> </a:t>
                      </a:r>
                      <a:r>
                        <a:rPr lang="en-GB" sz="1800" baseline="0" noProof="0" dirty="0" err="1" smtClean="0"/>
                        <a:t>ljuskama</a:t>
                      </a:r>
                      <a:endParaRPr lang="en-GB" sz="1800" baseline="0" noProof="0" dirty="0" smtClean="0"/>
                    </a:p>
                    <a:p>
                      <a:r>
                        <a:rPr lang="en-GB" sz="1800" baseline="0" noProof="0" dirty="0" smtClean="0"/>
                        <a:t>lay eggs – </a:t>
                      </a:r>
                      <a:r>
                        <a:rPr lang="en-GB" sz="1800" baseline="0" noProof="0" dirty="0" err="1" smtClean="0"/>
                        <a:t>nesti</a:t>
                      </a:r>
                      <a:r>
                        <a:rPr lang="en-GB" sz="1800" baseline="0" noProof="0" dirty="0" smtClean="0"/>
                        <a:t> </a:t>
                      </a:r>
                      <a:r>
                        <a:rPr lang="en-GB" sz="1800" baseline="0" noProof="0" dirty="0" err="1" smtClean="0"/>
                        <a:t>jaja</a:t>
                      </a:r>
                      <a:endParaRPr lang="en-GB" sz="1800" baseline="0" noProof="0" dirty="0" smtClean="0"/>
                    </a:p>
                    <a:p>
                      <a:endParaRPr lang="en-GB" sz="24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They are</a:t>
                      </a:r>
                      <a:r>
                        <a:rPr lang="en-GB" sz="2400" b="1" noProof="0" dirty="0" smtClean="0"/>
                        <a:t> warm-blooded </a:t>
                      </a:r>
                      <a:r>
                        <a:rPr lang="en-GB" sz="2400" noProof="0" dirty="0" smtClean="0"/>
                        <a:t>animals, usually with hair, and they feed their babies with milk.</a:t>
                      </a:r>
                    </a:p>
                    <a:p>
                      <a:endParaRPr lang="en-GB" sz="2400" noProof="0" dirty="0" smtClean="0"/>
                    </a:p>
                    <a:p>
                      <a:r>
                        <a:rPr lang="en-GB" sz="1800" noProof="0" dirty="0" smtClean="0"/>
                        <a:t>hair - </a:t>
                      </a:r>
                      <a:r>
                        <a:rPr lang="en-GB" sz="1800" noProof="0" dirty="0" err="1" smtClean="0"/>
                        <a:t>krzno</a:t>
                      </a:r>
                      <a:endParaRPr lang="en-GB" sz="1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180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9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Book, page 96, exercise 1</a:t>
            </a:r>
          </a:p>
          <a:p>
            <a:r>
              <a:rPr lang="en-GB" dirty="0" smtClean="0"/>
              <a:t>Workbook, page 48, exercises 1, 2 and 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3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9185" y="365125"/>
            <a:ext cx="11745311" cy="833054"/>
          </a:xfrm>
        </p:spPr>
        <p:txBody>
          <a:bodyPr>
            <a:noAutofit/>
          </a:bodyPr>
          <a:lstStyle/>
          <a:p>
            <a:r>
              <a:rPr lang="en-GB" sz="3600" dirty="0" smtClean="0"/>
              <a:t>Describe an animal of your choice.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en-GB" sz="3600" dirty="0" smtClean="0"/>
              <a:t>First, draw a table and fill it in. </a:t>
            </a:r>
            <a:endParaRPr lang="en-GB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9185" y="1355834"/>
            <a:ext cx="11745311" cy="529721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An example: An elephant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3178"/>
              </p:ext>
            </p:extLst>
          </p:nvPr>
        </p:nvGraphicFramePr>
        <p:xfrm>
          <a:off x="804042" y="1986455"/>
          <a:ext cx="11130454" cy="4508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3407">
                  <a:extLst>
                    <a:ext uri="{9D8B030D-6E8A-4147-A177-3AD203B41FA5}">
                      <a16:colId xmlns:a16="http://schemas.microsoft.com/office/drawing/2014/main" val="3839668799"/>
                    </a:ext>
                  </a:extLst>
                </a:gridCol>
                <a:gridCol w="2003813">
                  <a:extLst>
                    <a:ext uri="{9D8B030D-6E8A-4147-A177-3AD203B41FA5}">
                      <a16:colId xmlns:a16="http://schemas.microsoft.com/office/drawing/2014/main" val="2626795510"/>
                    </a:ext>
                  </a:extLst>
                </a:gridCol>
                <a:gridCol w="2003813">
                  <a:extLst>
                    <a:ext uri="{9D8B030D-6E8A-4147-A177-3AD203B41FA5}">
                      <a16:colId xmlns:a16="http://schemas.microsoft.com/office/drawing/2014/main" val="2346856305"/>
                    </a:ext>
                  </a:extLst>
                </a:gridCol>
                <a:gridCol w="2004920">
                  <a:extLst>
                    <a:ext uri="{9D8B030D-6E8A-4147-A177-3AD203B41FA5}">
                      <a16:colId xmlns:a16="http://schemas.microsoft.com/office/drawing/2014/main" val="826404412"/>
                    </a:ext>
                  </a:extLst>
                </a:gridCol>
                <a:gridCol w="2794501">
                  <a:extLst>
                    <a:ext uri="{9D8B030D-6E8A-4147-A177-3AD203B41FA5}">
                      <a16:colId xmlns:a16="http://schemas.microsoft.com/office/drawing/2014/main" val="4270901854"/>
                    </a:ext>
                  </a:extLst>
                </a:gridCol>
              </a:tblGrid>
              <a:tr h="74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HABITAT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DIET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LIFE SPAN 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MAIN CHARACTERISTIC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EXPLAIN YOUR CHOICE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6644543"/>
                  </a:ext>
                </a:extLst>
              </a:tr>
              <a:tr h="3768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</a:t>
                      </a:r>
                      <a:r>
                        <a:rPr lang="en-GB" sz="2000" b="0" noProof="0" dirty="0" smtClean="0">
                          <a:effectLst/>
                        </a:rPr>
                        <a:t>in Africa and Asia</a:t>
                      </a:r>
                      <a:endParaRPr lang="en-GB" sz="20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-herbivorous  (they eat plants)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-up to 70 years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-a mammal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-”gentle</a:t>
                      </a:r>
                      <a:r>
                        <a:rPr lang="en-GB" sz="2000" baseline="0" noProof="0" dirty="0" smtClean="0">
                          <a:effectLst/>
                        </a:rPr>
                        <a:t> giants”</a:t>
                      </a:r>
                      <a:endParaRPr lang="en-GB" sz="2000" noProof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-three types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-the biggest land animal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-the biggest elephant ever</a:t>
                      </a:r>
                      <a:r>
                        <a:rPr lang="en-GB" sz="2000" baseline="0" noProof="0" dirty="0" smtClean="0">
                          <a:effectLst/>
                        </a:rPr>
                        <a:t> was 4 m tall</a:t>
                      </a:r>
                      <a:endParaRPr lang="en-GB" sz="2000" noProof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-thick skin, tusks (made of ivory), a trunk (2 m long)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-intelligent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-non-aggressive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-endangered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</a:rPr>
                        <a:t>-people kill lots of elephant</a:t>
                      </a:r>
                      <a:r>
                        <a:rPr lang="hr-HR" sz="2000" noProof="0" dirty="0" smtClean="0">
                          <a:effectLst/>
                        </a:rPr>
                        <a:t>s</a:t>
                      </a:r>
                      <a:r>
                        <a:rPr lang="en-GB" sz="2000" noProof="0" dirty="0" smtClean="0">
                          <a:effectLst/>
                        </a:rPr>
                        <a:t> every year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-ivory</a:t>
                      </a:r>
                      <a:r>
                        <a:rPr lang="hr-HR" sz="20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(tusks) -jewellery</a:t>
                      </a:r>
                      <a:endParaRPr lang="en-GB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74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5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95483"/>
            <a:ext cx="10515600" cy="703152"/>
          </a:xfrm>
        </p:spPr>
        <p:txBody>
          <a:bodyPr/>
          <a:lstStyle/>
          <a:p>
            <a:r>
              <a:rPr lang="en-GB" dirty="0" smtClean="0"/>
              <a:t>Self-assessment  </a:t>
            </a:r>
            <a:r>
              <a:rPr lang="hr-HR" dirty="0" smtClean="0"/>
              <a:t>(Ocjeni se.)</a:t>
            </a:r>
            <a:endParaRPr lang="en-GB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56812"/>
              </p:ext>
            </p:extLst>
          </p:nvPr>
        </p:nvGraphicFramePr>
        <p:xfrm>
          <a:off x="331078" y="1012772"/>
          <a:ext cx="11022722" cy="5553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5622">
                  <a:extLst>
                    <a:ext uri="{9D8B030D-6E8A-4147-A177-3AD203B41FA5}">
                      <a16:colId xmlns:a16="http://schemas.microsoft.com/office/drawing/2014/main" val="1788263732"/>
                    </a:ext>
                  </a:extLst>
                </a:gridCol>
                <a:gridCol w="4058550">
                  <a:extLst>
                    <a:ext uri="{9D8B030D-6E8A-4147-A177-3AD203B41FA5}">
                      <a16:colId xmlns:a16="http://schemas.microsoft.com/office/drawing/2014/main" val="115079597"/>
                    </a:ext>
                  </a:extLst>
                </a:gridCol>
                <a:gridCol w="4058550">
                  <a:extLst>
                    <a:ext uri="{9D8B030D-6E8A-4147-A177-3AD203B41FA5}">
                      <a16:colId xmlns:a16="http://schemas.microsoft.com/office/drawing/2014/main" val="477729746"/>
                    </a:ext>
                  </a:extLst>
                </a:gridCol>
              </a:tblGrid>
              <a:tr h="813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Govorenje – opis životinje po vlastitom izboru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7951821"/>
                  </a:ext>
                </a:extLst>
              </a:tr>
              <a:tr h="8131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Govorim tečno i pravilno izgovaram riječi</a:t>
                      </a:r>
                      <a:endParaRPr lang="hr-H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0426189"/>
                  </a:ext>
                </a:extLst>
              </a:tr>
              <a:tr h="22116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Koristim primjereni vokabular: </a:t>
                      </a:r>
                      <a:r>
                        <a:rPr lang="en-GB" sz="2000" b="0" noProof="0" dirty="0" smtClean="0">
                          <a:effectLst/>
                        </a:rPr>
                        <a:t>animals, habitat, diet, main characteristic </a:t>
                      </a:r>
                      <a:r>
                        <a:rPr lang="en-GB" sz="2000" b="0" dirty="0" smtClean="0">
                          <a:effectLst/>
                        </a:rPr>
                        <a:t>…adjectives: big,</a:t>
                      </a:r>
                      <a:r>
                        <a:rPr lang="en-GB" sz="2000" b="0" baseline="0" dirty="0" smtClean="0">
                          <a:effectLst/>
                        </a:rPr>
                        <a:t> strong, smart, aggressive, endangered, dangerous …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27267"/>
                  </a:ext>
                </a:extLst>
              </a:tr>
              <a:tr h="16446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</a:rPr>
                        <a:t>Pravilno koristim </a:t>
                      </a:r>
                      <a:r>
                        <a:rPr lang="en-GB" sz="2000" b="0" noProof="0" dirty="0" smtClean="0">
                          <a:effectLst/>
                        </a:rPr>
                        <a:t>Present Simple: I/you/we/they go; he/she/it goes; don't go/doesn't go; there is/are</a:t>
                      </a:r>
                      <a:endParaRPr lang="en-GB" sz="20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 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2216561"/>
                  </a:ext>
                </a:extLst>
              </a:tr>
            </a:tbl>
          </a:graphicData>
        </a:graphic>
      </p:graphicFrame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464" y="1000784"/>
            <a:ext cx="826611" cy="82661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063" y="1012772"/>
            <a:ext cx="1097296" cy="81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280</Words>
  <Application>Microsoft Office PowerPoint</Application>
  <PresentationFormat>Široki zaslon</PresentationFormat>
  <Paragraphs>59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sustava Office</vt:lpstr>
      <vt:lpstr>Wild animals</vt:lpstr>
      <vt:lpstr>PowerPoint prezentacija</vt:lpstr>
      <vt:lpstr>PowerPoint prezentacija</vt:lpstr>
      <vt:lpstr>Describe an animal of your choice.  First, draw a table and fill it in. </vt:lpstr>
      <vt:lpstr>Self-assessment  (Ocjeni se.)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animals</dc:title>
  <dc:creator>Nina Čalić</dc:creator>
  <cp:lastModifiedBy>Nina Čalić</cp:lastModifiedBy>
  <cp:revision>12</cp:revision>
  <dcterms:created xsi:type="dcterms:W3CDTF">2020-05-16T18:29:40Z</dcterms:created>
  <dcterms:modified xsi:type="dcterms:W3CDTF">2020-05-16T21:10:56Z</dcterms:modified>
</cp:coreProperties>
</file>