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8" r:id="rId5"/>
    <p:sldId id="263" r:id="rId6"/>
    <p:sldId id="264" r:id="rId7"/>
    <p:sldId id="261" r:id="rId8"/>
    <p:sldId id="259" r:id="rId9"/>
    <p:sldId id="260" r:id="rId10"/>
    <p:sldId id="262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C0990-5B5A-4208-BE04-22E131C52A69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D2CD-BD04-41EF-B82A-8384A2237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537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C0990-5B5A-4208-BE04-22E131C52A69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D2CD-BD04-41EF-B82A-8384A2237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7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C0990-5B5A-4208-BE04-22E131C52A69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D2CD-BD04-41EF-B82A-8384A2237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392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C0990-5B5A-4208-BE04-22E131C52A69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D2CD-BD04-41EF-B82A-8384A2237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4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C0990-5B5A-4208-BE04-22E131C52A69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D2CD-BD04-41EF-B82A-8384A2237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532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C0990-5B5A-4208-BE04-22E131C52A69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D2CD-BD04-41EF-B82A-8384A2237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318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C0990-5B5A-4208-BE04-22E131C52A69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D2CD-BD04-41EF-B82A-8384A2237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04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C0990-5B5A-4208-BE04-22E131C52A69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D2CD-BD04-41EF-B82A-8384A2237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220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C0990-5B5A-4208-BE04-22E131C52A69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D2CD-BD04-41EF-B82A-8384A2237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649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C0990-5B5A-4208-BE04-22E131C52A69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D2CD-BD04-41EF-B82A-8384A2237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296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C0990-5B5A-4208-BE04-22E131C52A69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D2CD-BD04-41EF-B82A-8384A2237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314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C0990-5B5A-4208-BE04-22E131C52A69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CD2CD-BD04-41EF-B82A-8384A2237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387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9GlEYf8_5I" TargetMode="External"/><Relationship Id="rId2" Type="http://schemas.openxmlformats.org/officeDocument/2006/relationships/hyperlink" Target="https://www.youtube.com/watch?v=5vJOJrVIge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vJOJrVIgek" TargetMode="External"/><Relationship Id="rId2" Type="http://schemas.openxmlformats.org/officeDocument/2006/relationships/hyperlink" Target="https://www.youtube.com/watch?v=LF7hwg0mLf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Present Perfect tense</a:t>
            </a: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have, has + Past Participle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93675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 the following exercises: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Book: page 98, exercises 2 and 3</a:t>
            </a:r>
          </a:p>
          <a:p>
            <a:pPr marL="0" indent="0">
              <a:buNone/>
            </a:pPr>
            <a:r>
              <a:rPr lang="en-GB" dirty="0" smtClean="0"/>
              <a:t>Workbook: page 50, exercises 1 and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65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 we form Present Perfect?</a:t>
            </a:r>
            <a:br>
              <a:rPr lang="en-GB" dirty="0" smtClean="0"/>
            </a:br>
            <a:r>
              <a:rPr lang="en-GB" dirty="0" smtClean="0"/>
              <a:t>When do we use Present Perfect?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>
              <a:hlinkClick r:id="rId2"/>
            </a:endParaRPr>
          </a:p>
          <a:p>
            <a:pPr marL="0" indent="0">
              <a:buNone/>
            </a:pPr>
            <a:endParaRPr lang="hr-HR" dirty="0">
              <a:hlinkClick r:id="rId2"/>
            </a:endParaRPr>
          </a:p>
          <a:p>
            <a:pPr marL="0" indent="0">
              <a:buNone/>
            </a:pPr>
            <a:r>
              <a:rPr lang="hr-HR" dirty="0">
                <a:hlinkClick r:id="rId3"/>
              </a:rPr>
              <a:t>https://</a:t>
            </a:r>
            <a:r>
              <a:rPr lang="hr-HR" dirty="0" smtClean="0">
                <a:hlinkClick r:id="rId3"/>
              </a:rPr>
              <a:t>www.youtube.com/watch?v=i9GlEYf8_5I</a:t>
            </a:r>
            <a:r>
              <a:rPr lang="hr-HR" dirty="0" smtClean="0"/>
              <a:t> </a:t>
            </a:r>
            <a:endParaRPr lang="hr-HR" dirty="0" smtClean="0">
              <a:hlinkClick r:id="rId2"/>
            </a:endParaRPr>
          </a:p>
          <a:p>
            <a:pPr marL="0" indent="0">
              <a:buNone/>
            </a:pPr>
            <a:endParaRPr lang="hr-HR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154061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Have/has + Past Participle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</a:t>
            </a:r>
            <a:r>
              <a:rPr lang="en-GB" dirty="0" smtClean="0">
                <a:solidFill>
                  <a:srgbClr val="FF0000"/>
                </a:solidFill>
              </a:rPr>
              <a:t>have folded </a:t>
            </a:r>
            <a:r>
              <a:rPr lang="en-GB" dirty="0" smtClean="0"/>
              <a:t>my clothes. (fold)</a:t>
            </a:r>
          </a:p>
          <a:p>
            <a:r>
              <a:rPr lang="en-GB" dirty="0" smtClean="0"/>
              <a:t>Mum </a:t>
            </a:r>
            <a:r>
              <a:rPr lang="en-GB" dirty="0" smtClean="0">
                <a:solidFill>
                  <a:srgbClr val="FF0000"/>
                </a:solidFill>
              </a:rPr>
              <a:t>has given </a:t>
            </a:r>
            <a:r>
              <a:rPr lang="en-GB" dirty="0" smtClean="0"/>
              <a:t>me so many chores. (give)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Have</a:t>
            </a:r>
            <a:r>
              <a:rPr lang="en-GB" dirty="0" smtClean="0"/>
              <a:t> you </a:t>
            </a:r>
            <a:r>
              <a:rPr lang="en-GB" dirty="0" smtClean="0">
                <a:solidFill>
                  <a:srgbClr val="FF0000"/>
                </a:solidFill>
              </a:rPr>
              <a:t>mowed</a:t>
            </a:r>
            <a:r>
              <a:rPr lang="en-GB" dirty="0" smtClean="0"/>
              <a:t> the lawn? (mow)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Has</a:t>
            </a:r>
            <a:r>
              <a:rPr lang="en-GB" dirty="0" smtClean="0"/>
              <a:t> something </a:t>
            </a:r>
            <a:r>
              <a:rPr lang="en-GB" dirty="0" smtClean="0">
                <a:solidFill>
                  <a:srgbClr val="FF0000"/>
                </a:solidFill>
              </a:rPr>
              <a:t>happened</a:t>
            </a:r>
            <a:r>
              <a:rPr lang="en-GB" dirty="0" smtClean="0"/>
              <a:t>? (happen)</a:t>
            </a:r>
          </a:p>
          <a:p>
            <a:r>
              <a:rPr lang="en-GB" dirty="0" smtClean="0"/>
              <a:t>I </a:t>
            </a:r>
            <a:r>
              <a:rPr lang="en-GB" dirty="0" smtClean="0">
                <a:solidFill>
                  <a:srgbClr val="FF0000"/>
                </a:solidFill>
              </a:rPr>
              <a:t>haven’t don</a:t>
            </a:r>
            <a:r>
              <a:rPr lang="en-GB" dirty="0" smtClean="0"/>
              <a:t>e that yet. (do)</a:t>
            </a:r>
          </a:p>
          <a:p>
            <a:r>
              <a:rPr lang="en-GB" dirty="0" smtClean="0"/>
              <a:t>You </a:t>
            </a:r>
            <a:r>
              <a:rPr lang="en-GB" dirty="0" smtClean="0">
                <a:solidFill>
                  <a:srgbClr val="FF0000"/>
                </a:solidFill>
              </a:rPr>
              <a:t>haven’t taken </a:t>
            </a:r>
            <a:r>
              <a:rPr lang="en-GB" dirty="0" smtClean="0"/>
              <a:t>out the trash. (take)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657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65283" y="365125"/>
            <a:ext cx="6826470" cy="423151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Form: have/has + Past Participl</a:t>
            </a:r>
            <a:r>
              <a:rPr lang="en-GB" dirty="0" smtClean="0"/>
              <a:t>e</a:t>
            </a:r>
            <a:endParaRPr lang="en-GB" sz="20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3303921"/>
              </p:ext>
            </p:extLst>
          </p:nvPr>
        </p:nvGraphicFramePr>
        <p:xfrm>
          <a:off x="838200" y="911225"/>
          <a:ext cx="105156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600931348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84094129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2400676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AFFIRMATIVE</a:t>
                      </a:r>
                      <a:endParaRPr lang="en-GB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NEGATIVE</a:t>
                      </a:r>
                      <a:endParaRPr lang="en-GB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INTERROGARIVE</a:t>
                      </a:r>
                      <a:endParaRPr lang="en-GB" sz="2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120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I </a:t>
                      </a:r>
                      <a:r>
                        <a:rPr lang="en-GB" sz="2400" b="1" noProof="0" dirty="0" smtClean="0"/>
                        <a:t>have gone</a:t>
                      </a:r>
                    </a:p>
                    <a:p>
                      <a:r>
                        <a:rPr lang="en-GB" sz="2400" noProof="0" dirty="0" smtClean="0"/>
                        <a:t>You have gone</a:t>
                      </a:r>
                    </a:p>
                    <a:p>
                      <a:r>
                        <a:rPr lang="en-GB" sz="2400" noProof="0" dirty="0" smtClean="0"/>
                        <a:t>He </a:t>
                      </a:r>
                      <a:r>
                        <a:rPr lang="en-GB" sz="2400" b="1" noProof="0" dirty="0" smtClean="0"/>
                        <a:t>has gone</a:t>
                      </a:r>
                    </a:p>
                    <a:p>
                      <a:r>
                        <a:rPr lang="en-GB" sz="2400" noProof="0" dirty="0" smtClean="0"/>
                        <a:t>She</a:t>
                      </a:r>
                      <a:r>
                        <a:rPr lang="en-GB" sz="2400" baseline="0" noProof="0" dirty="0" smtClean="0"/>
                        <a:t> has gone</a:t>
                      </a:r>
                    </a:p>
                    <a:p>
                      <a:r>
                        <a:rPr lang="en-GB" sz="2400" baseline="0" noProof="0" dirty="0" smtClean="0"/>
                        <a:t>It has gone</a:t>
                      </a:r>
                    </a:p>
                    <a:p>
                      <a:endParaRPr lang="en-GB" sz="2400" baseline="0" noProof="0" dirty="0" smtClean="0"/>
                    </a:p>
                    <a:p>
                      <a:r>
                        <a:rPr lang="en-GB" sz="2400" baseline="0" noProof="0" dirty="0" smtClean="0"/>
                        <a:t>We have gone</a:t>
                      </a:r>
                    </a:p>
                    <a:p>
                      <a:r>
                        <a:rPr lang="en-GB" sz="2400" baseline="0" noProof="0" dirty="0" smtClean="0"/>
                        <a:t>You have gone</a:t>
                      </a:r>
                    </a:p>
                    <a:p>
                      <a:r>
                        <a:rPr lang="en-GB" sz="2400" baseline="0" noProof="0" dirty="0" smtClean="0"/>
                        <a:t>They have gone</a:t>
                      </a:r>
                      <a:endParaRPr lang="en-GB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I </a:t>
                      </a:r>
                      <a:r>
                        <a:rPr lang="en-GB" sz="2400" b="1" noProof="0" dirty="0" smtClean="0"/>
                        <a:t>haven’t gone</a:t>
                      </a:r>
                    </a:p>
                    <a:p>
                      <a:r>
                        <a:rPr lang="en-GB" sz="2400" noProof="0" dirty="0" smtClean="0"/>
                        <a:t>You</a:t>
                      </a:r>
                      <a:r>
                        <a:rPr lang="en-GB" sz="2400" baseline="0" noProof="0" dirty="0" smtClean="0"/>
                        <a:t> haven’t gone</a:t>
                      </a:r>
                    </a:p>
                    <a:p>
                      <a:r>
                        <a:rPr lang="en-GB" sz="2400" baseline="0" noProof="0" dirty="0" smtClean="0"/>
                        <a:t>He </a:t>
                      </a:r>
                      <a:r>
                        <a:rPr lang="en-GB" sz="2400" b="1" baseline="0" noProof="0" dirty="0" smtClean="0"/>
                        <a:t>hasn’t gone</a:t>
                      </a:r>
                    </a:p>
                    <a:p>
                      <a:r>
                        <a:rPr lang="en-GB" sz="2400" baseline="0" noProof="0" dirty="0" smtClean="0"/>
                        <a:t>She hasn’t gone</a:t>
                      </a:r>
                    </a:p>
                    <a:p>
                      <a:r>
                        <a:rPr lang="en-GB" sz="2400" baseline="0" noProof="0" dirty="0" smtClean="0"/>
                        <a:t>It hasn’t gone</a:t>
                      </a:r>
                    </a:p>
                    <a:p>
                      <a:endParaRPr lang="en-GB" sz="2400" baseline="0" noProof="0" dirty="0" smtClean="0"/>
                    </a:p>
                    <a:p>
                      <a:r>
                        <a:rPr lang="en-GB" sz="2400" baseline="0" noProof="0" dirty="0" smtClean="0"/>
                        <a:t>We haven’t gone</a:t>
                      </a:r>
                    </a:p>
                    <a:p>
                      <a:r>
                        <a:rPr lang="en-GB" sz="2400" baseline="0" noProof="0" dirty="0" smtClean="0"/>
                        <a:t>You haven’t gone</a:t>
                      </a:r>
                    </a:p>
                    <a:p>
                      <a:r>
                        <a:rPr lang="en-GB" sz="2400" baseline="0" noProof="0" dirty="0" smtClean="0"/>
                        <a:t>They haven’t gone</a:t>
                      </a:r>
                    </a:p>
                    <a:p>
                      <a:endParaRPr lang="en-GB" sz="2400" baseline="0" noProof="0" dirty="0" smtClean="0"/>
                    </a:p>
                    <a:p>
                      <a:r>
                        <a:rPr lang="en-GB" sz="2400" b="1" baseline="0" noProof="0" dirty="0" smtClean="0"/>
                        <a:t>have not = haven’t gone</a:t>
                      </a:r>
                    </a:p>
                    <a:p>
                      <a:r>
                        <a:rPr lang="en-GB" sz="2400" b="1" baseline="0" noProof="0" dirty="0" smtClean="0"/>
                        <a:t>has not = hasn’t gone</a:t>
                      </a:r>
                    </a:p>
                    <a:p>
                      <a:endParaRPr lang="en-GB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noProof="0" dirty="0" smtClean="0"/>
                        <a:t>Have</a:t>
                      </a:r>
                      <a:r>
                        <a:rPr lang="en-GB" sz="2400" noProof="0" dirty="0" smtClean="0"/>
                        <a:t> I gone?</a:t>
                      </a:r>
                    </a:p>
                    <a:p>
                      <a:r>
                        <a:rPr lang="en-GB" sz="2400" noProof="0" dirty="0" smtClean="0"/>
                        <a:t>Have you gone?</a:t>
                      </a:r>
                    </a:p>
                    <a:p>
                      <a:r>
                        <a:rPr lang="en-GB" sz="2400" b="1" noProof="0" dirty="0" smtClean="0"/>
                        <a:t>Has</a:t>
                      </a:r>
                      <a:r>
                        <a:rPr lang="en-GB" sz="2400" baseline="0" noProof="0" dirty="0" smtClean="0"/>
                        <a:t> he gone?</a:t>
                      </a:r>
                    </a:p>
                    <a:p>
                      <a:r>
                        <a:rPr lang="en-GB" sz="2400" baseline="0" noProof="0" dirty="0" smtClean="0"/>
                        <a:t>Has she gone?</a:t>
                      </a:r>
                    </a:p>
                    <a:p>
                      <a:r>
                        <a:rPr lang="en-GB" sz="2400" baseline="0" noProof="0" dirty="0" smtClean="0"/>
                        <a:t>Has it gone?</a:t>
                      </a:r>
                    </a:p>
                    <a:p>
                      <a:endParaRPr lang="en-GB" sz="2400" baseline="0" noProof="0" dirty="0" smtClean="0"/>
                    </a:p>
                    <a:p>
                      <a:r>
                        <a:rPr lang="en-GB" sz="2400" baseline="0" noProof="0" dirty="0" smtClean="0"/>
                        <a:t>Have we gone?</a:t>
                      </a:r>
                    </a:p>
                    <a:p>
                      <a:r>
                        <a:rPr lang="en-GB" sz="2400" baseline="0" noProof="0" dirty="0" smtClean="0"/>
                        <a:t>Have you gone?</a:t>
                      </a:r>
                    </a:p>
                    <a:p>
                      <a:r>
                        <a:rPr lang="en-GB" sz="2400" baseline="0" noProof="0" dirty="0" smtClean="0"/>
                        <a:t>Have they gone?</a:t>
                      </a:r>
                      <a:endParaRPr lang="en-GB" sz="2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48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18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1165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Past Participle</a:t>
            </a:r>
            <a:endParaRPr lang="en-GB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403132"/>
            <a:ext cx="10515600" cy="5139558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Regular verbs + d, </a:t>
            </a:r>
            <a:r>
              <a:rPr lang="en-GB" b="1" dirty="0" err="1" smtClean="0"/>
              <a:t>ed</a:t>
            </a:r>
            <a:r>
              <a:rPr lang="en-GB" b="1" dirty="0" smtClean="0"/>
              <a:t>                 Irregular verbs change forms</a:t>
            </a:r>
          </a:p>
          <a:p>
            <a:pPr marL="0" indent="0">
              <a:buNone/>
            </a:pPr>
            <a:r>
              <a:rPr lang="en-GB" b="1" dirty="0" smtClean="0"/>
              <a:t>                                                      (3rd column in the list of irregular verbs)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decide  - decide</a:t>
            </a:r>
            <a:r>
              <a:rPr lang="en-GB" b="1" dirty="0" smtClean="0"/>
              <a:t>d                       </a:t>
            </a:r>
            <a:r>
              <a:rPr lang="en-GB" dirty="0" smtClean="0"/>
              <a:t>go – went - </a:t>
            </a:r>
            <a:r>
              <a:rPr lang="en-GB" b="1" dirty="0" smtClean="0">
                <a:solidFill>
                  <a:srgbClr val="FF0000"/>
                </a:solidFill>
              </a:rPr>
              <a:t>gone</a:t>
            </a:r>
          </a:p>
          <a:p>
            <a:pPr marL="0" indent="0">
              <a:buNone/>
            </a:pPr>
            <a:r>
              <a:rPr lang="en-GB" dirty="0" smtClean="0"/>
              <a:t>play – play</a:t>
            </a:r>
            <a:r>
              <a:rPr lang="en-GB" b="1" dirty="0" smtClean="0"/>
              <a:t>ed                              </a:t>
            </a:r>
            <a:r>
              <a:rPr lang="en-GB" dirty="0" smtClean="0"/>
              <a:t>do – did </a:t>
            </a:r>
            <a:r>
              <a:rPr lang="en-GB" b="1" dirty="0" smtClean="0"/>
              <a:t>- </a:t>
            </a:r>
            <a:r>
              <a:rPr lang="en-GB" b="1" dirty="0" smtClean="0">
                <a:solidFill>
                  <a:srgbClr val="FF0000"/>
                </a:solidFill>
              </a:rPr>
              <a:t>done</a:t>
            </a:r>
          </a:p>
          <a:p>
            <a:pPr marL="0" indent="0">
              <a:buNone/>
            </a:pPr>
            <a:r>
              <a:rPr lang="en-GB" dirty="0" smtClean="0"/>
              <a:t>cry – cri</a:t>
            </a:r>
            <a:r>
              <a:rPr lang="en-GB" b="1" dirty="0" smtClean="0"/>
              <a:t>ed                                   </a:t>
            </a:r>
            <a:r>
              <a:rPr lang="en-GB" dirty="0" smtClean="0"/>
              <a:t>find – found </a:t>
            </a:r>
            <a:r>
              <a:rPr lang="en-GB" b="1" dirty="0" smtClean="0"/>
              <a:t>- </a:t>
            </a:r>
            <a:r>
              <a:rPr lang="en-GB" b="1" dirty="0" smtClean="0">
                <a:solidFill>
                  <a:srgbClr val="FF0000"/>
                </a:solidFill>
              </a:rPr>
              <a:t>found</a:t>
            </a:r>
          </a:p>
          <a:p>
            <a:pPr marL="0" indent="0">
              <a:buNone/>
            </a:pPr>
            <a:r>
              <a:rPr lang="en-GB" dirty="0" smtClean="0"/>
              <a:t>plan – plann</a:t>
            </a:r>
            <a:r>
              <a:rPr lang="en-GB" b="1" dirty="0" smtClean="0"/>
              <a:t>ed                           </a:t>
            </a:r>
            <a:r>
              <a:rPr lang="en-GB" dirty="0" smtClean="0"/>
              <a:t>speak – spoke </a:t>
            </a:r>
            <a:r>
              <a:rPr lang="en-GB" b="1" dirty="0" smtClean="0"/>
              <a:t>– </a:t>
            </a:r>
            <a:r>
              <a:rPr lang="en-GB" b="1" dirty="0" smtClean="0">
                <a:solidFill>
                  <a:srgbClr val="FF0000"/>
                </a:solidFill>
              </a:rPr>
              <a:t>spoken</a:t>
            </a:r>
          </a:p>
          <a:p>
            <a:pPr marL="0" indent="0">
              <a:buNone/>
            </a:pPr>
            <a:r>
              <a:rPr lang="en-GB" dirty="0" smtClean="0"/>
              <a:t>stop - stopp</a:t>
            </a:r>
            <a:r>
              <a:rPr lang="en-GB" b="1" dirty="0" smtClean="0"/>
              <a:t>ed</a:t>
            </a:r>
            <a:r>
              <a:rPr lang="en-GB" dirty="0" smtClean="0"/>
              <a:t>                            read /</a:t>
            </a:r>
            <a:r>
              <a:rPr lang="en-GB" dirty="0" err="1" smtClean="0"/>
              <a:t>ri:d</a:t>
            </a:r>
            <a:r>
              <a:rPr lang="en-GB" dirty="0" smtClean="0"/>
              <a:t>/ – read /red/ </a:t>
            </a:r>
            <a:r>
              <a:rPr lang="en-GB" b="1" dirty="0" smtClean="0">
                <a:solidFill>
                  <a:srgbClr val="FF0000"/>
                </a:solidFill>
              </a:rPr>
              <a:t>- read </a:t>
            </a:r>
            <a:r>
              <a:rPr lang="en-GB" dirty="0" smtClean="0"/>
              <a:t>/red/</a:t>
            </a:r>
          </a:p>
          <a:p>
            <a:pPr marL="0" indent="0">
              <a:buNone/>
            </a:pPr>
            <a:r>
              <a:rPr lang="en-GB" dirty="0" smtClean="0"/>
              <a:t>                                                      pay – paid - </a:t>
            </a:r>
            <a:r>
              <a:rPr lang="en-GB" b="1" dirty="0" smtClean="0">
                <a:solidFill>
                  <a:srgbClr val="FF0000"/>
                </a:solidFill>
              </a:rPr>
              <a:t>paid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51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4227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Watch the video and write   five Present Perfect sentences in your notebook.</a:t>
            </a:r>
            <a:endParaRPr lang="en-GB" sz="2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3421" y="1119352"/>
            <a:ext cx="11180379" cy="558099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dirty="0">
                <a:hlinkClick r:id="rId2"/>
              </a:rPr>
              <a:t>https://</a:t>
            </a:r>
            <a:r>
              <a:rPr lang="hr-HR" dirty="0" smtClean="0">
                <a:hlinkClick r:id="rId2"/>
              </a:rPr>
              <a:t>www.youtube.com/watch?v=LF7hwg0mLf0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I </a:t>
            </a:r>
            <a:r>
              <a:rPr lang="en-GB" dirty="0" smtClean="0"/>
              <a:t>don’t want to talk about the things </a:t>
            </a:r>
            <a:r>
              <a:rPr lang="en-GB" b="1" dirty="0" smtClean="0">
                <a:solidFill>
                  <a:srgbClr val="C00000"/>
                </a:solidFill>
              </a:rPr>
              <a:t>we’ve gone </a:t>
            </a:r>
            <a:r>
              <a:rPr lang="en-GB" dirty="0" smtClean="0"/>
              <a:t>through …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I’ve played </a:t>
            </a:r>
            <a:r>
              <a:rPr lang="en-GB" dirty="0" smtClean="0"/>
              <a:t>all my cards. </a:t>
            </a:r>
          </a:p>
          <a:p>
            <a:pPr marL="0" indent="0">
              <a:buNone/>
            </a:pPr>
            <a:r>
              <a:rPr lang="en-GB" dirty="0" smtClean="0"/>
              <a:t>That’s what </a:t>
            </a:r>
            <a:r>
              <a:rPr lang="en-GB" b="1" dirty="0" smtClean="0">
                <a:solidFill>
                  <a:srgbClr val="C00000"/>
                </a:solidFill>
              </a:rPr>
              <a:t>you’ve done</a:t>
            </a:r>
            <a:r>
              <a:rPr lang="en-GB" dirty="0" smtClean="0"/>
              <a:t>, too.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I’ve been </a:t>
            </a:r>
            <a:r>
              <a:rPr lang="en-GB" dirty="0" smtClean="0"/>
              <a:t>to Georgia. 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I’ve been </a:t>
            </a:r>
            <a:r>
              <a:rPr lang="en-GB" dirty="0" smtClean="0"/>
              <a:t>to paradise. 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I’ve </a:t>
            </a:r>
            <a:r>
              <a:rPr lang="en-GB" dirty="0" smtClean="0"/>
              <a:t>never</a:t>
            </a:r>
            <a:r>
              <a:rPr lang="en-GB" b="1" dirty="0" smtClean="0">
                <a:solidFill>
                  <a:srgbClr val="C00000"/>
                </a:solidFill>
              </a:rPr>
              <a:t> been </a:t>
            </a:r>
            <a:r>
              <a:rPr lang="en-GB" dirty="0" smtClean="0"/>
              <a:t>to me.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I’ve fallen </a:t>
            </a:r>
            <a:r>
              <a:rPr lang="en-GB" dirty="0" smtClean="0"/>
              <a:t>in love.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Have</a:t>
            </a:r>
            <a:r>
              <a:rPr lang="en-GB" dirty="0" smtClean="0"/>
              <a:t> you ever </a:t>
            </a:r>
            <a:r>
              <a:rPr lang="en-GB" b="1" dirty="0" smtClean="0">
                <a:solidFill>
                  <a:srgbClr val="C00000"/>
                </a:solidFill>
              </a:rPr>
              <a:t>heard</a:t>
            </a:r>
            <a:r>
              <a:rPr lang="en-GB" dirty="0" smtClean="0"/>
              <a:t> the wolf cried</a:t>
            </a:r>
          </a:p>
          <a:p>
            <a:pPr marL="0" indent="0">
              <a:buNone/>
            </a:pPr>
            <a:r>
              <a:rPr lang="en-GB" dirty="0" smtClean="0"/>
              <a:t>Looking back on the things </a:t>
            </a:r>
            <a:r>
              <a:rPr lang="en-GB" b="1" dirty="0" smtClean="0">
                <a:solidFill>
                  <a:srgbClr val="C00000"/>
                </a:solidFill>
              </a:rPr>
              <a:t>I’ve done …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I’ve</a:t>
            </a:r>
            <a:r>
              <a:rPr lang="en-GB" dirty="0" smtClean="0"/>
              <a:t> never</a:t>
            </a:r>
            <a:r>
              <a:rPr lang="en-GB" b="1" dirty="0" smtClean="0">
                <a:solidFill>
                  <a:srgbClr val="C00000"/>
                </a:solidFill>
              </a:rPr>
              <a:t> seen </a:t>
            </a:r>
            <a:r>
              <a:rPr lang="en-GB" dirty="0" smtClean="0"/>
              <a:t>the king of beasts with quite so little hair.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I’ve been </a:t>
            </a:r>
            <a:r>
              <a:rPr lang="en-GB" dirty="0" smtClean="0"/>
              <a:t>everywhere.</a:t>
            </a:r>
          </a:p>
          <a:p>
            <a:pPr marL="0" indent="0">
              <a:buNone/>
            </a:pPr>
            <a:r>
              <a:rPr lang="en-GB" dirty="0" smtClean="0"/>
              <a:t>Where </a:t>
            </a:r>
            <a:r>
              <a:rPr lang="en-GB" b="1" dirty="0" smtClean="0">
                <a:solidFill>
                  <a:srgbClr val="C00000"/>
                </a:solidFill>
              </a:rPr>
              <a:t>have</a:t>
            </a:r>
            <a:r>
              <a:rPr lang="en-GB" dirty="0" smtClean="0"/>
              <a:t> you </a:t>
            </a:r>
            <a:r>
              <a:rPr lang="en-GB" b="1" dirty="0" smtClean="0">
                <a:solidFill>
                  <a:srgbClr val="C00000"/>
                </a:solidFill>
              </a:rPr>
              <a:t>been</a:t>
            </a:r>
            <a:r>
              <a:rPr lang="en-GB" dirty="0" smtClean="0"/>
              <a:t> all my life?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I’ve had </a:t>
            </a:r>
            <a:r>
              <a:rPr lang="en-GB" dirty="0" smtClean="0"/>
              <a:t>the time of my life.</a:t>
            </a:r>
          </a:p>
          <a:p>
            <a:pPr marL="0" indent="0">
              <a:buNone/>
            </a:pPr>
            <a:endParaRPr lang="en-GB" dirty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3891874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27386" y="617373"/>
            <a:ext cx="10515600" cy="628103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USE</a:t>
            </a:r>
            <a:endParaRPr lang="en-GB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49014" y="1935983"/>
            <a:ext cx="10515600" cy="4351338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GB" sz="3600" b="1" dirty="0" smtClean="0"/>
              <a:t>We don’t know when something happened.</a:t>
            </a:r>
          </a:p>
          <a:p>
            <a:pPr marL="514350" indent="-514350">
              <a:buAutoNum type="arabicParenR"/>
            </a:pPr>
            <a:endParaRPr lang="en-GB" sz="3600" b="1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 have been to Africa.</a:t>
            </a:r>
          </a:p>
          <a:p>
            <a:pPr marL="0" indent="0">
              <a:buNone/>
            </a:pPr>
            <a:r>
              <a:rPr lang="en-GB" dirty="0" smtClean="0"/>
              <a:t>They have decided to buy a car.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566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819808"/>
            <a:ext cx="10515600" cy="5833240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2</a:t>
            </a:r>
            <a:r>
              <a:rPr lang="en-GB" sz="3600" dirty="0" smtClean="0"/>
              <a:t>) </a:t>
            </a:r>
            <a:r>
              <a:rPr lang="en-GB" sz="3600" b="1" dirty="0" smtClean="0"/>
              <a:t>Adverbs of time</a:t>
            </a:r>
            <a:r>
              <a:rPr lang="en-GB" sz="3600" dirty="0" smtClean="0"/>
              <a:t>: just, ever, never, already, yet, lately, recently</a:t>
            </a:r>
          </a:p>
          <a:p>
            <a:pPr marL="0" indent="0">
              <a:buNone/>
            </a:pPr>
            <a:endParaRPr lang="en-GB" sz="3600" dirty="0" smtClean="0"/>
          </a:p>
          <a:p>
            <a:pPr marL="0" indent="0">
              <a:buNone/>
            </a:pPr>
            <a:r>
              <a:rPr lang="en-GB" dirty="0" smtClean="0"/>
              <a:t>He has just </a:t>
            </a:r>
            <a:r>
              <a:rPr lang="en-GB" b="1" dirty="0" smtClean="0"/>
              <a:t>done</a:t>
            </a:r>
            <a:r>
              <a:rPr lang="en-GB" dirty="0" smtClean="0"/>
              <a:t> his homework.</a:t>
            </a:r>
          </a:p>
          <a:p>
            <a:pPr marL="0" indent="0">
              <a:buNone/>
            </a:pPr>
            <a:r>
              <a:rPr lang="en-GB" dirty="0" smtClean="0"/>
              <a:t>Have you </a:t>
            </a:r>
            <a:r>
              <a:rPr lang="en-GB" b="1" dirty="0" smtClean="0"/>
              <a:t>ever</a:t>
            </a:r>
            <a:r>
              <a:rPr lang="en-GB" dirty="0" smtClean="0"/>
              <a:t> been to Africa?</a:t>
            </a:r>
          </a:p>
          <a:p>
            <a:pPr marL="0" indent="0">
              <a:buNone/>
            </a:pPr>
            <a:r>
              <a:rPr lang="en-GB" dirty="0" smtClean="0"/>
              <a:t>They have </a:t>
            </a:r>
            <a:r>
              <a:rPr lang="en-GB" b="1" dirty="0" smtClean="0"/>
              <a:t>never</a:t>
            </a:r>
            <a:r>
              <a:rPr lang="en-GB" dirty="0" smtClean="0"/>
              <a:t> met.</a:t>
            </a:r>
          </a:p>
          <a:p>
            <a:pPr marL="0" indent="0">
              <a:buNone/>
            </a:pPr>
            <a:r>
              <a:rPr lang="en-GB" dirty="0" smtClean="0"/>
              <a:t>I have </a:t>
            </a:r>
            <a:r>
              <a:rPr lang="en-GB" b="1" dirty="0" smtClean="0"/>
              <a:t>already</a:t>
            </a:r>
            <a:r>
              <a:rPr lang="en-GB" dirty="0" smtClean="0"/>
              <a:t> seen that film.</a:t>
            </a:r>
            <a:r>
              <a:rPr lang="hr-HR" dirty="0" smtClean="0"/>
              <a:t> (+)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 haven’t seen that film </a:t>
            </a:r>
            <a:r>
              <a:rPr lang="en-GB" b="1" dirty="0" smtClean="0"/>
              <a:t>yet</a:t>
            </a:r>
            <a:r>
              <a:rPr lang="en-GB" dirty="0" smtClean="0"/>
              <a:t>.</a:t>
            </a:r>
            <a:r>
              <a:rPr lang="hr-HR" dirty="0" smtClean="0"/>
              <a:t> (-)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Have you seen that film </a:t>
            </a:r>
            <a:r>
              <a:rPr lang="en-GB" b="1" dirty="0" smtClean="0"/>
              <a:t>yet</a:t>
            </a:r>
            <a:r>
              <a:rPr lang="en-GB" dirty="0" smtClean="0"/>
              <a:t>?</a:t>
            </a:r>
            <a:r>
              <a:rPr lang="hr-HR" dirty="0" smtClean="0"/>
              <a:t> (?)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66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3) </a:t>
            </a:r>
            <a:r>
              <a:rPr lang="en-GB" b="1" dirty="0" smtClean="0"/>
              <a:t>Adverbs of time: since/for</a:t>
            </a:r>
            <a:endParaRPr lang="en-GB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en-GB" dirty="0" smtClean="0"/>
              <a:t>They have lived in London </a:t>
            </a:r>
            <a:r>
              <a:rPr lang="en-GB" b="1" dirty="0" smtClean="0"/>
              <a:t>since</a:t>
            </a:r>
            <a:r>
              <a:rPr lang="en-GB" dirty="0" smtClean="0"/>
              <a:t> 2010. (od)</a:t>
            </a:r>
          </a:p>
          <a:p>
            <a:pPr marL="0" indent="0">
              <a:buNone/>
            </a:pPr>
            <a:r>
              <a:rPr lang="en-GB" dirty="0" smtClean="0"/>
              <a:t>They have lived in London </a:t>
            </a:r>
            <a:r>
              <a:rPr lang="en-GB" b="1" dirty="0" smtClean="0"/>
              <a:t>for</a:t>
            </a:r>
            <a:r>
              <a:rPr lang="en-GB" dirty="0" smtClean="0"/>
              <a:t> 10 years. (</a:t>
            </a:r>
            <a:r>
              <a:rPr lang="en-GB" dirty="0" err="1" smtClean="0"/>
              <a:t>već</a:t>
            </a:r>
            <a:r>
              <a:rPr lang="en-GB" dirty="0" smtClean="0"/>
              <a:t>/-)</a:t>
            </a:r>
          </a:p>
          <a:p>
            <a:pPr marL="0" indent="0">
              <a:buNone/>
            </a:pPr>
            <a:r>
              <a:rPr lang="en-GB" dirty="0" smtClean="0"/>
              <a:t>(</a:t>
            </a:r>
            <a:r>
              <a:rPr lang="en-GB" dirty="0" err="1" smtClean="0"/>
              <a:t>Žive</a:t>
            </a:r>
            <a:r>
              <a:rPr lang="en-GB" dirty="0" smtClean="0"/>
              <a:t> u </a:t>
            </a:r>
            <a:r>
              <a:rPr lang="en-GB" dirty="0" err="1" smtClean="0"/>
              <a:t>Londonu</a:t>
            </a:r>
            <a:r>
              <a:rPr lang="en-GB" dirty="0" smtClean="0"/>
              <a:t> od 2010.)</a:t>
            </a:r>
          </a:p>
          <a:p>
            <a:pPr marL="0" indent="0">
              <a:buNone/>
            </a:pPr>
            <a:r>
              <a:rPr lang="en-GB" dirty="0" err="1" smtClean="0"/>
              <a:t>Žive</a:t>
            </a:r>
            <a:r>
              <a:rPr lang="en-GB" dirty="0" smtClean="0"/>
              <a:t> u </a:t>
            </a:r>
            <a:r>
              <a:rPr lang="en-GB" dirty="0" err="1" smtClean="0"/>
              <a:t>Londonu</a:t>
            </a:r>
            <a:r>
              <a:rPr lang="en-GB" dirty="0" smtClean="0"/>
              <a:t> (</a:t>
            </a:r>
            <a:r>
              <a:rPr lang="en-GB" dirty="0" err="1" smtClean="0"/>
              <a:t>već</a:t>
            </a:r>
            <a:r>
              <a:rPr lang="en-GB" dirty="0" smtClean="0"/>
              <a:t>) 10 </a:t>
            </a:r>
            <a:r>
              <a:rPr lang="en-GB" dirty="0" err="1" smtClean="0"/>
              <a:t>godina</a:t>
            </a:r>
            <a:r>
              <a:rPr lang="en-GB" dirty="0" smtClean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372677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518</Words>
  <Application>Microsoft Office PowerPoint</Application>
  <PresentationFormat>Široki zaslon</PresentationFormat>
  <Paragraphs>95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sustava Office</vt:lpstr>
      <vt:lpstr>Present Perfect tense</vt:lpstr>
      <vt:lpstr>How do we form Present Perfect? When do we use Present Perfect?</vt:lpstr>
      <vt:lpstr>Have/has + Past Participle</vt:lpstr>
      <vt:lpstr>Form: have/has + Past Participle</vt:lpstr>
      <vt:lpstr>Past Participle</vt:lpstr>
      <vt:lpstr>Watch the video and write   five Present Perfect sentences in your notebook.</vt:lpstr>
      <vt:lpstr>USE</vt:lpstr>
      <vt:lpstr>PowerPoint prezentacija</vt:lpstr>
      <vt:lpstr>3) Adverbs of time: since/for</vt:lpstr>
      <vt:lpstr>Do the following exercises: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Perfect tense</dc:title>
  <dc:creator>Nina Čalić</dc:creator>
  <cp:lastModifiedBy>Nina Čalić</cp:lastModifiedBy>
  <cp:revision>18</cp:revision>
  <dcterms:created xsi:type="dcterms:W3CDTF">2020-05-18T12:54:32Z</dcterms:created>
  <dcterms:modified xsi:type="dcterms:W3CDTF">2020-05-18T17:40:38Z</dcterms:modified>
</cp:coreProperties>
</file>