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6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9F92-7E84-4256-AC13-B5E3D1E5CC49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75A8-75C7-4AA4-BB19-EFF4D7E4A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778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9F92-7E84-4256-AC13-B5E3D1E5CC49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75A8-75C7-4AA4-BB19-EFF4D7E4A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032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9F92-7E84-4256-AC13-B5E3D1E5CC49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75A8-75C7-4AA4-BB19-EFF4D7E4AF96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2392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9F92-7E84-4256-AC13-B5E3D1E5CC49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75A8-75C7-4AA4-BB19-EFF4D7E4A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302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9F92-7E84-4256-AC13-B5E3D1E5CC49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75A8-75C7-4AA4-BB19-EFF4D7E4AF96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8373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9F92-7E84-4256-AC13-B5E3D1E5CC49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75A8-75C7-4AA4-BB19-EFF4D7E4A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1181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9F92-7E84-4256-AC13-B5E3D1E5CC49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75A8-75C7-4AA4-BB19-EFF4D7E4A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840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9F92-7E84-4256-AC13-B5E3D1E5CC49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75A8-75C7-4AA4-BB19-EFF4D7E4A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310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9F92-7E84-4256-AC13-B5E3D1E5CC49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75A8-75C7-4AA4-BB19-EFF4D7E4A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864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9F92-7E84-4256-AC13-B5E3D1E5CC49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75A8-75C7-4AA4-BB19-EFF4D7E4A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259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9F92-7E84-4256-AC13-B5E3D1E5CC49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75A8-75C7-4AA4-BB19-EFF4D7E4A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226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9F92-7E84-4256-AC13-B5E3D1E5CC49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75A8-75C7-4AA4-BB19-EFF4D7E4A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101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9F92-7E84-4256-AC13-B5E3D1E5CC49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75A8-75C7-4AA4-BB19-EFF4D7E4A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15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9F92-7E84-4256-AC13-B5E3D1E5CC49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75A8-75C7-4AA4-BB19-EFF4D7E4A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744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9F92-7E84-4256-AC13-B5E3D1E5CC49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75A8-75C7-4AA4-BB19-EFF4D7E4A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413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9F92-7E84-4256-AC13-B5E3D1E5CC49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75A8-75C7-4AA4-BB19-EFF4D7E4A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78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C9F92-7E84-4256-AC13-B5E3D1E5CC49}" type="datetimeFigureOut">
              <a:rPr lang="en-GB" smtClean="0"/>
              <a:t>03/10/2020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0D275A8-75C7-4AA4-BB19-EFF4D7E4A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006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englishteens.britishcouncil.org/grammar/beginner-grammar/present-simpl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GB" sz="6000" dirty="0" smtClean="0">
                <a:hlinkClick r:id="rId2"/>
              </a:rPr>
              <a:t>Present Simple</a:t>
            </a:r>
            <a:endParaRPr lang="en-GB" sz="60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7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128338"/>
            <a:ext cx="8596668" cy="834188"/>
          </a:xfrm>
        </p:spPr>
        <p:txBody>
          <a:bodyPr>
            <a:noAutofit/>
          </a:bodyPr>
          <a:lstStyle/>
          <a:p>
            <a:pPr algn="ctr"/>
            <a:r>
              <a:rPr lang="en-GB" sz="4000" dirty="0" smtClean="0"/>
              <a:t>Form</a:t>
            </a:r>
            <a:endParaRPr lang="en-GB" sz="40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1370663"/>
              </p:ext>
            </p:extLst>
          </p:nvPr>
        </p:nvGraphicFramePr>
        <p:xfrm>
          <a:off x="284832" y="1451226"/>
          <a:ext cx="9853611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4537">
                  <a:extLst>
                    <a:ext uri="{9D8B030D-6E8A-4147-A177-3AD203B41FA5}">
                      <a16:colId xmlns:a16="http://schemas.microsoft.com/office/drawing/2014/main" val="3991285644"/>
                    </a:ext>
                  </a:extLst>
                </a:gridCol>
                <a:gridCol w="3284537">
                  <a:extLst>
                    <a:ext uri="{9D8B030D-6E8A-4147-A177-3AD203B41FA5}">
                      <a16:colId xmlns:a16="http://schemas.microsoft.com/office/drawing/2014/main" val="1149216149"/>
                    </a:ext>
                  </a:extLst>
                </a:gridCol>
                <a:gridCol w="3284537">
                  <a:extLst>
                    <a:ext uri="{9D8B030D-6E8A-4147-A177-3AD203B41FA5}">
                      <a16:colId xmlns:a16="http://schemas.microsoft.com/office/drawing/2014/main" val="17138649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AFFIRMATIVE</a:t>
                      </a:r>
                      <a:r>
                        <a:rPr lang="en-GB" sz="2400" baseline="0" noProof="0" dirty="0" smtClean="0"/>
                        <a:t> </a:t>
                      </a:r>
                      <a:endParaRPr lang="en-GB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NEGATIVE</a:t>
                      </a:r>
                      <a:endParaRPr lang="en-GB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INTERROGARIVE</a:t>
                      </a:r>
                      <a:endParaRPr lang="en-GB" sz="2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939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I</a:t>
                      </a:r>
                      <a:r>
                        <a:rPr lang="en-GB" sz="2400" baseline="0" noProof="0" dirty="0" smtClean="0"/>
                        <a:t> play</a:t>
                      </a:r>
                    </a:p>
                    <a:p>
                      <a:r>
                        <a:rPr lang="en-GB" sz="2400" baseline="0" noProof="0" dirty="0" smtClean="0"/>
                        <a:t>You play</a:t>
                      </a:r>
                    </a:p>
                    <a:p>
                      <a:r>
                        <a:rPr lang="en-GB" sz="2400" b="1" baseline="0" noProof="0" dirty="0" smtClean="0">
                          <a:solidFill>
                            <a:srgbClr val="C00000"/>
                          </a:solidFill>
                        </a:rPr>
                        <a:t>He plays</a:t>
                      </a:r>
                    </a:p>
                    <a:p>
                      <a:r>
                        <a:rPr lang="en-GB" sz="2400" b="1" baseline="0" noProof="0" dirty="0" smtClean="0">
                          <a:solidFill>
                            <a:srgbClr val="C00000"/>
                          </a:solidFill>
                        </a:rPr>
                        <a:t>She plays</a:t>
                      </a:r>
                    </a:p>
                    <a:p>
                      <a:r>
                        <a:rPr lang="en-GB" sz="2400" b="1" baseline="0" noProof="0" dirty="0" smtClean="0">
                          <a:solidFill>
                            <a:srgbClr val="C00000"/>
                          </a:solidFill>
                        </a:rPr>
                        <a:t>It plays</a:t>
                      </a:r>
                    </a:p>
                    <a:p>
                      <a:endParaRPr lang="en-GB" sz="2400" baseline="0" noProof="0" dirty="0" smtClean="0"/>
                    </a:p>
                    <a:p>
                      <a:r>
                        <a:rPr lang="en-GB" sz="2400" baseline="0" noProof="0" dirty="0" smtClean="0"/>
                        <a:t>We play</a:t>
                      </a:r>
                    </a:p>
                    <a:p>
                      <a:r>
                        <a:rPr lang="en-GB" sz="2400" baseline="0" noProof="0" dirty="0" smtClean="0"/>
                        <a:t>You play</a:t>
                      </a:r>
                    </a:p>
                    <a:p>
                      <a:r>
                        <a:rPr lang="en-GB" sz="2400" baseline="0" noProof="0" dirty="0" smtClean="0"/>
                        <a:t>They play</a:t>
                      </a:r>
                      <a:endParaRPr lang="en-GB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I don’t play</a:t>
                      </a:r>
                    </a:p>
                    <a:p>
                      <a:r>
                        <a:rPr lang="en-GB" sz="2400" noProof="0" dirty="0" smtClean="0"/>
                        <a:t>You</a:t>
                      </a:r>
                      <a:r>
                        <a:rPr lang="en-GB" sz="2400" baseline="0" noProof="0" dirty="0" smtClean="0"/>
                        <a:t> don’t play</a:t>
                      </a:r>
                    </a:p>
                    <a:p>
                      <a:r>
                        <a:rPr lang="en-GB" sz="2400" b="1" baseline="0" noProof="0" dirty="0" smtClean="0">
                          <a:solidFill>
                            <a:srgbClr val="C00000"/>
                          </a:solidFill>
                        </a:rPr>
                        <a:t>He doesn’t play</a:t>
                      </a:r>
                    </a:p>
                    <a:p>
                      <a:r>
                        <a:rPr lang="en-GB" sz="2400" b="1" baseline="0" noProof="0" dirty="0" smtClean="0">
                          <a:solidFill>
                            <a:srgbClr val="C00000"/>
                          </a:solidFill>
                        </a:rPr>
                        <a:t>She doesn’t play</a:t>
                      </a:r>
                    </a:p>
                    <a:p>
                      <a:r>
                        <a:rPr lang="en-GB" sz="2400" b="1" baseline="0" noProof="0" dirty="0" smtClean="0">
                          <a:solidFill>
                            <a:srgbClr val="C00000"/>
                          </a:solidFill>
                        </a:rPr>
                        <a:t>It doesn’t play</a:t>
                      </a:r>
                    </a:p>
                    <a:p>
                      <a:endParaRPr lang="en-GB" sz="2400" baseline="0" noProof="0" dirty="0" smtClean="0"/>
                    </a:p>
                    <a:p>
                      <a:r>
                        <a:rPr lang="en-GB" sz="2400" baseline="0" noProof="0" dirty="0" smtClean="0"/>
                        <a:t>We don’t play</a:t>
                      </a:r>
                    </a:p>
                    <a:p>
                      <a:r>
                        <a:rPr lang="en-GB" sz="2400" baseline="0" noProof="0" dirty="0" smtClean="0"/>
                        <a:t>You don’t play</a:t>
                      </a:r>
                    </a:p>
                    <a:p>
                      <a:r>
                        <a:rPr lang="en-GB" sz="2400" baseline="0" noProof="0" dirty="0" smtClean="0"/>
                        <a:t>They don’t play</a:t>
                      </a:r>
                      <a:endParaRPr lang="en-GB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noProof="0" dirty="0" smtClean="0"/>
                        <a:t>Do I</a:t>
                      </a:r>
                      <a:r>
                        <a:rPr lang="en-GB" sz="2400" baseline="0" noProof="0" dirty="0" smtClean="0"/>
                        <a:t> play?</a:t>
                      </a:r>
                    </a:p>
                    <a:p>
                      <a:r>
                        <a:rPr lang="en-GB" sz="2400" baseline="0" noProof="0" dirty="0" smtClean="0"/>
                        <a:t>Do you play?</a:t>
                      </a:r>
                    </a:p>
                    <a:p>
                      <a:r>
                        <a:rPr lang="en-GB" sz="2400" baseline="0" noProof="0" dirty="0" smtClean="0"/>
                        <a:t>Does he play?</a:t>
                      </a:r>
                    </a:p>
                    <a:p>
                      <a:r>
                        <a:rPr lang="en-GB" sz="2400" baseline="0" noProof="0" dirty="0" smtClean="0"/>
                        <a:t>Does she play?</a:t>
                      </a:r>
                    </a:p>
                    <a:p>
                      <a:r>
                        <a:rPr lang="en-GB" sz="2400" baseline="0" noProof="0" dirty="0" smtClean="0"/>
                        <a:t>Does it play?</a:t>
                      </a:r>
                    </a:p>
                    <a:p>
                      <a:endParaRPr lang="en-GB" sz="2400" baseline="0" noProof="0" dirty="0" smtClean="0"/>
                    </a:p>
                    <a:p>
                      <a:r>
                        <a:rPr lang="en-GB" sz="2400" baseline="0" noProof="0" dirty="0" smtClean="0"/>
                        <a:t>Do we play?</a:t>
                      </a:r>
                    </a:p>
                    <a:p>
                      <a:r>
                        <a:rPr lang="en-GB" sz="2400" baseline="0" noProof="0" dirty="0" smtClean="0"/>
                        <a:t>Do you play?</a:t>
                      </a:r>
                    </a:p>
                    <a:p>
                      <a:r>
                        <a:rPr lang="en-GB" sz="2400" baseline="0" noProof="0" dirty="0" smtClean="0"/>
                        <a:t>Do they play?</a:t>
                      </a:r>
                      <a:endParaRPr lang="en-GB" sz="2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894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noProof="0" dirty="0" smtClean="0"/>
                        <a:t>do not = don’t</a:t>
                      </a:r>
                    </a:p>
                    <a:p>
                      <a:r>
                        <a:rPr lang="en-GB" sz="2400" b="1" noProof="0" dirty="0" smtClean="0"/>
                        <a:t>does not = doesn’t</a:t>
                      </a:r>
                      <a:endParaRPr lang="en-GB" sz="2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2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56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88232"/>
            <a:ext cx="8596668" cy="882315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536" y="970547"/>
            <a:ext cx="7124122" cy="5343090"/>
          </a:xfrm>
        </p:spPr>
      </p:pic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089970" y="866275"/>
            <a:ext cx="4184034" cy="5175088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1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96254"/>
            <a:ext cx="8596668" cy="906378"/>
          </a:xfrm>
        </p:spPr>
        <p:txBody>
          <a:bodyPr>
            <a:noAutofit/>
          </a:bodyPr>
          <a:lstStyle/>
          <a:p>
            <a:r>
              <a:rPr lang="en-GB" sz="2000" dirty="0" smtClean="0"/>
              <a:t>Use the negative forms of the verbs.</a:t>
            </a:r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en-GB" sz="2000" dirty="0" smtClean="0"/>
              <a:t>Example: They speak Italian. – They </a:t>
            </a:r>
            <a:r>
              <a:rPr lang="en-GB" sz="2000" dirty="0" smtClean="0">
                <a:solidFill>
                  <a:srgbClr val="C00000"/>
                </a:solidFill>
              </a:rPr>
              <a:t>don’t speak </a:t>
            </a:r>
            <a:r>
              <a:rPr lang="en-GB" sz="2000" dirty="0" smtClean="0"/>
              <a:t>Italian</a:t>
            </a:r>
            <a:r>
              <a:rPr lang="hr-HR" sz="2000" dirty="0" smtClean="0"/>
              <a:t>.</a:t>
            </a:r>
            <a:br>
              <a:rPr lang="hr-HR" sz="2000" dirty="0" smtClean="0"/>
            </a:br>
            <a:r>
              <a:rPr lang="en-GB" sz="2000" dirty="0" smtClean="0"/>
              <a:t>She lives in Spain. – She </a:t>
            </a:r>
            <a:r>
              <a:rPr lang="en-GB" sz="2000" dirty="0" smtClean="0">
                <a:solidFill>
                  <a:srgbClr val="C00000"/>
                </a:solidFill>
              </a:rPr>
              <a:t>doesn’t live </a:t>
            </a:r>
            <a:r>
              <a:rPr lang="en-GB" sz="2000" dirty="0" smtClean="0"/>
              <a:t>in Spain.</a:t>
            </a:r>
            <a:r>
              <a:rPr lang="hr-HR" sz="2000" dirty="0" smtClean="0"/>
              <a:t/>
            </a:r>
            <a:br>
              <a:rPr lang="hr-HR" sz="2000" dirty="0" smtClean="0"/>
            </a:br>
            <a:endParaRPr lang="en-GB" sz="2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16568" y="1138988"/>
            <a:ext cx="5077327" cy="55184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400" dirty="0" smtClean="0"/>
              <a:t>1 </a:t>
            </a:r>
            <a:r>
              <a:rPr lang="en-GB" sz="2400" dirty="0" smtClean="0"/>
              <a:t>They know his address.</a:t>
            </a:r>
          </a:p>
          <a:p>
            <a:pPr marL="0" indent="0">
              <a:buNone/>
            </a:pPr>
            <a:r>
              <a:rPr lang="en-GB" sz="2400" dirty="0" smtClean="0"/>
              <a:t>2 She loves strawberry milkshake.</a:t>
            </a:r>
          </a:p>
          <a:p>
            <a:pPr marL="0" indent="0">
              <a:buNone/>
            </a:pPr>
            <a:r>
              <a:rPr lang="en-GB" sz="2400" dirty="0" smtClean="0"/>
              <a:t>3 He has a sister.</a:t>
            </a:r>
          </a:p>
          <a:p>
            <a:pPr marL="0" indent="0">
              <a:buNone/>
            </a:pPr>
            <a:r>
              <a:rPr lang="en-GB" sz="2400" dirty="0" smtClean="0"/>
              <a:t>4 We live in a family house. </a:t>
            </a:r>
          </a:p>
          <a:p>
            <a:pPr marL="0" indent="0">
              <a:buNone/>
            </a:pPr>
            <a:r>
              <a:rPr lang="en-GB" sz="2400" dirty="0" smtClean="0"/>
              <a:t>5 Peter eats fruit every day.</a:t>
            </a:r>
          </a:p>
          <a:p>
            <a:pPr marL="0" indent="0">
              <a:buNone/>
            </a:pPr>
            <a:r>
              <a:rPr lang="en-GB" sz="2400" dirty="0" smtClean="0"/>
              <a:t>6 I like reading books.</a:t>
            </a:r>
          </a:p>
          <a:p>
            <a:pPr marL="0" indent="0">
              <a:buNone/>
            </a:pPr>
            <a:r>
              <a:rPr lang="en-GB" sz="2400" dirty="0" smtClean="0"/>
              <a:t>7 Sue is a little girl.</a:t>
            </a:r>
          </a:p>
          <a:p>
            <a:pPr marL="0" indent="0">
              <a:buNone/>
            </a:pPr>
            <a:r>
              <a:rPr lang="en-GB" sz="2400" dirty="0" smtClean="0"/>
              <a:t>8 My brother sings in a band. </a:t>
            </a:r>
          </a:p>
          <a:p>
            <a:pPr marL="0" indent="0">
              <a:buNone/>
            </a:pPr>
            <a:r>
              <a:rPr lang="en-GB" sz="2400" dirty="0" smtClean="0"/>
              <a:t>9 The boys are in the playground. </a:t>
            </a:r>
          </a:p>
          <a:p>
            <a:pPr marL="0" indent="0">
              <a:buNone/>
            </a:pPr>
            <a:r>
              <a:rPr lang="en-GB" sz="2400" dirty="0" smtClean="0"/>
              <a:t>10 They drink coffee.</a:t>
            </a:r>
          </a:p>
          <a:p>
            <a:pPr marL="0" indent="0">
              <a:buNone/>
            </a:pPr>
            <a:r>
              <a:rPr lang="en-GB" sz="2400" dirty="0" smtClean="0"/>
              <a:t>11 This car makes a lot of noise. </a:t>
            </a:r>
          </a:p>
          <a:p>
            <a:pPr marL="0" indent="0">
              <a:buNone/>
            </a:pPr>
            <a:r>
              <a:rPr lang="en-GB" sz="2400" dirty="0" smtClean="0"/>
              <a:t>12 Steve draws nice pictures.</a:t>
            </a:r>
            <a:endParaRPr lang="en-GB" sz="2400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414211" y="1138988"/>
            <a:ext cx="5903494" cy="55184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400" dirty="0" smtClean="0"/>
              <a:t>1 </a:t>
            </a:r>
            <a:r>
              <a:rPr lang="en-GB" sz="2400" dirty="0" smtClean="0"/>
              <a:t>They </a:t>
            </a:r>
            <a:r>
              <a:rPr lang="en-GB" sz="2400" b="1" dirty="0" smtClean="0"/>
              <a:t>don’t know </a:t>
            </a:r>
            <a:r>
              <a:rPr lang="en-GB" sz="2400" dirty="0" smtClean="0"/>
              <a:t>his address.</a:t>
            </a:r>
          </a:p>
          <a:p>
            <a:pPr marL="0" indent="0">
              <a:buNone/>
            </a:pPr>
            <a:r>
              <a:rPr lang="en-GB" sz="2400" dirty="0" smtClean="0"/>
              <a:t>2 She </a:t>
            </a:r>
            <a:r>
              <a:rPr lang="en-GB" sz="2400" b="1" dirty="0" smtClean="0"/>
              <a:t>doesn’t like </a:t>
            </a:r>
            <a:r>
              <a:rPr lang="en-GB" sz="2400" dirty="0" smtClean="0"/>
              <a:t>strawberry milkshake.</a:t>
            </a:r>
          </a:p>
          <a:p>
            <a:pPr marL="0" indent="0">
              <a:buNone/>
            </a:pPr>
            <a:r>
              <a:rPr lang="en-GB" sz="2400" dirty="0" smtClean="0"/>
              <a:t>3 He </a:t>
            </a:r>
            <a:r>
              <a:rPr lang="en-GB" sz="2400" b="1" dirty="0" smtClean="0"/>
              <a:t>doesn’t have </a:t>
            </a:r>
            <a:r>
              <a:rPr lang="en-GB" sz="2400" dirty="0" smtClean="0"/>
              <a:t>a sister.</a:t>
            </a:r>
          </a:p>
          <a:p>
            <a:pPr marL="0" indent="0">
              <a:buNone/>
            </a:pPr>
            <a:r>
              <a:rPr lang="en-GB" sz="2400" dirty="0" smtClean="0"/>
              <a:t>4 We </a:t>
            </a:r>
            <a:r>
              <a:rPr lang="en-GB" sz="2400" b="1" dirty="0" smtClean="0"/>
              <a:t>don’t live </a:t>
            </a:r>
            <a:r>
              <a:rPr lang="en-GB" sz="2400" dirty="0" smtClean="0"/>
              <a:t>in a family house.</a:t>
            </a:r>
          </a:p>
          <a:p>
            <a:pPr marL="0" indent="0">
              <a:buNone/>
            </a:pPr>
            <a:r>
              <a:rPr lang="en-GB" sz="2400" dirty="0" smtClean="0"/>
              <a:t>5 Peter </a:t>
            </a:r>
            <a:r>
              <a:rPr lang="en-GB" sz="2400" b="1" dirty="0" smtClean="0"/>
              <a:t>doesn’t eat </a:t>
            </a:r>
            <a:r>
              <a:rPr lang="en-GB" sz="2400" dirty="0" smtClean="0"/>
              <a:t>fruit every day.</a:t>
            </a:r>
          </a:p>
          <a:p>
            <a:pPr marL="0" indent="0">
              <a:buNone/>
            </a:pPr>
            <a:r>
              <a:rPr lang="en-GB" sz="2400" dirty="0" smtClean="0"/>
              <a:t>6 I </a:t>
            </a:r>
            <a:r>
              <a:rPr lang="en-GB" sz="2400" b="1" dirty="0" smtClean="0"/>
              <a:t>don’t like </a:t>
            </a:r>
            <a:r>
              <a:rPr lang="en-GB" sz="2400" dirty="0" smtClean="0"/>
              <a:t>reading books.</a:t>
            </a:r>
          </a:p>
          <a:p>
            <a:pPr marL="0" indent="0">
              <a:buNone/>
            </a:pPr>
            <a:r>
              <a:rPr lang="en-GB" sz="2400" dirty="0" smtClean="0"/>
              <a:t>7 Sue </a:t>
            </a:r>
            <a:r>
              <a:rPr lang="en-GB" sz="2400" b="1" dirty="0" smtClean="0"/>
              <a:t>isn’t</a:t>
            </a:r>
            <a:r>
              <a:rPr lang="en-GB" sz="2400" dirty="0" smtClean="0"/>
              <a:t> a little girl.</a:t>
            </a:r>
          </a:p>
          <a:p>
            <a:pPr marL="0" indent="0">
              <a:buNone/>
            </a:pPr>
            <a:r>
              <a:rPr lang="en-GB" sz="2400" dirty="0" smtClean="0"/>
              <a:t>8 My brother </a:t>
            </a:r>
            <a:r>
              <a:rPr lang="en-GB" sz="2400" b="1" dirty="0" smtClean="0"/>
              <a:t>doesn’t sing </a:t>
            </a:r>
            <a:r>
              <a:rPr lang="en-GB" sz="2400" dirty="0" smtClean="0"/>
              <a:t>in a band.</a:t>
            </a:r>
          </a:p>
          <a:p>
            <a:pPr marL="0" indent="0">
              <a:buNone/>
            </a:pPr>
            <a:r>
              <a:rPr lang="en-GB" sz="2400" dirty="0" smtClean="0"/>
              <a:t>9 The boys </a:t>
            </a:r>
            <a:r>
              <a:rPr lang="en-GB" sz="2400" b="1" dirty="0" smtClean="0"/>
              <a:t>aren’t</a:t>
            </a:r>
            <a:r>
              <a:rPr lang="en-GB" sz="2400" dirty="0" smtClean="0"/>
              <a:t> in the playground.</a:t>
            </a:r>
          </a:p>
          <a:p>
            <a:pPr marL="0" indent="0">
              <a:buNone/>
            </a:pPr>
            <a:r>
              <a:rPr lang="en-GB" sz="2400" dirty="0" smtClean="0"/>
              <a:t>10 They </a:t>
            </a:r>
            <a:r>
              <a:rPr lang="en-GB" sz="2400" b="1" dirty="0" smtClean="0"/>
              <a:t>don’t drink </a:t>
            </a:r>
            <a:r>
              <a:rPr lang="en-GB" sz="2400" dirty="0" smtClean="0"/>
              <a:t>coffee.</a:t>
            </a:r>
          </a:p>
          <a:p>
            <a:pPr marL="0" indent="0">
              <a:buNone/>
            </a:pPr>
            <a:r>
              <a:rPr lang="en-GB" sz="2400" dirty="0" smtClean="0"/>
              <a:t>11 This car </a:t>
            </a:r>
            <a:r>
              <a:rPr lang="en-GB" sz="2400" b="1" dirty="0" smtClean="0"/>
              <a:t>doesn’t make </a:t>
            </a:r>
            <a:r>
              <a:rPr lang="en-GB" sz="2400" dirty="0" smtClean="0"/>
              <a:t>a lot of noise.</a:t>
            </a:r>
          </a:p>
          <a:p>
            <a:pPr marL="0" indent="0">
              <a:buNone/>
            </a:pPr>
            <a:r>
              <a:rPr lang="en-GB" sz="2400" dirty="0" smtClean="0"/>
              <a:t>12 Steve </a:t>
            </a:r>
            <a:r>
              <a:rPr lang="en-GB" sz="2400" b="1" dirty="0" smtClean="0"/>
              <a:t>doesn’t draw </a:t>
            </a:r>
            <a:r>
              <a:rPr lang="en-GB" sz="2400" dirty="0" smtClean="0"/>
              <a:t>nice pictures.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8748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136358"/>
            <a:ext cx="8596668" cy="962526"/>
          </a:xfrm>
        </p:spPr>
        <p:txBody>
          <a:bodyPr>
            <a:normAutofit fontScale="90000"/>
          </a:bodyPr>
          <a:lstStyle/>
          <a:p>
            <a:r>
              <a:rPr lang="en-GB" sz="2000" dirty="0" smtClean="0"/>
              <a:t>Make questions. </a:t>
            </a:r>
            <a:br>
              <a:rPr lang="en-GB" sz="2000" dirty="0" smtClean="0"/>
            </a:br>
            <a:r>
              <a:rPr lang="en-GB" sz="2000" dirty="0" smtClean="0"/>
              <a:t>Example: You play football. – </a:t>
            </a:r>
            <a:r>
              <a:rPr lang="en-GB" sz="2000" dirty="0" smtClean="0">
                <a:solidFill>
                  <a:srgbClr val="C00000"/>
                </a:solidFill>
              </a:rPr>
              <a:t>Do</a:t>
            </a:r>
            <a:r>
              <a:rPr lang="en-GB" sz="2000" dirty="0" smtClean="0"/>
              <a:t> you </a:t>
            </a:r>
            <a:r>
              <a:rPr lang="en-GB" sz="2000" dirty="0" smtClean="0">
                <a:solidFill>
                  <a:srgbClr val="C00000"/>
                </a:solidFill>
              </a:rPr>
              <a:t>play</a:t>
            </a:r>
            <a:r>
              <a:rPr lang="en-GB" sz="2000" dirty="0" smtClean="0"/>
              <a:t> football?</a:t>
            </a:r>
            <a:br>
              <a:rPr lang="en-GB" sz="2000" dirty="0" smtClean="0"/>
            </a:br>
            <a:r>
              <a:rPr lang="en-GB" sz="2000" dirty="0" smtClean="0"/>
              <a:t>               She knows the answer. – </a:t>
            </a:r>
            <a:r>
              <a:rPr lang="en-GB" sz="2000" dirty="0" smtClean="0">
                <a:solidFill>
                  <a:srgbClr val="C00000"/>
                </a:solidFill>
              </a:rPr>
              <a:t>Does</a:t>
            </a:r>
            <a:r>
              <a:rPr lang="en-GB" sz="2000" dirty="0" smtClean="0"/>
              <a:t> she </a:t>
            </a:r>
            <a:r>
              <a:rPr lang="en-GB" sz="2000" dirty="0" smtClean="0">
                <a:solidFill>
                  <a:srgbClr val="C00000"/>
                </a:solidFill>
              </a:rPr>
              <a:t>know</a:t>
            </a:r>
            <a:r>
              <a:rPr lang="en-GB" sz="2000" dirty="0" smtClean="0"/>
              <a:t> the answer?</a:t>
            </a:r>
            <a:endParaRPr lang="en-GB" sz="2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64695" y="1098884"/>
            <a:ext cx="5165557" cy="564682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1 </a:t>
            </a:r>
            <a:r>
              <a:rPr lang="en-GB" sz="2000" dirty="0" smtClean="0"/>
              <a:t>You drink mineral water.</a:t>
            </a:r>
          </a:p>
          <a:p>
            <a:pPr marL="0" indent="0">
              <a:buNone/>
            </a:pPr>
            <a:r>
              <a:rPr lang="en-GB" sz="2000" dirty="0" smtClean="0"/>
              <a:t>2 Bob and John feed their pets. </a:t>
            </a:r>
          </a:p>
          <a:p>
            <a:pPr marL="0" indent="0">
              <a:buNone/>
            </a:pPr>
            <a:r>
              <a:rPr lang="en-GB" sz="2000" dirty="0" smtClean="0"/>
              <a:t>3 Your teacher checks your homework.</a:t>
            </a:r>
          </a:p>
          <a:p>
            <a:pPr marL="0" indent="0">
              <a:buNone/>
            </a:pPr>
            <a:r>
              <a:rPr lang="en-GB" sz="2000" dirty="0" smtClean="0"/>
              <a:t>4 Andy does the shopping.</a:t>
            </a:r>
          </a:p>
          <a:p>
            <a:pPr marL="0" indent="0">
              <a:buNone/>
            </a:pPr>
            <a:r>
              <a:rPr lang="en-GB" sz="2000" dirty="0" smtClean="0"/>
              <a:t>5 He gets up at 6 am.</a:t>
            </a:r>
          </a:p>
          <a:p>
            <a:pPr marL="0" indent="0">
              <a:buNone/>
            </a:pPr>
            <a:r>
              <a:rPr lang="en-GB" sz="2000" dirty="0" smtClean="0"/>
              <a:t>6 She wants an ice cream. </a:t>
            </a:r>
          </a:p>
          <a:p>
            <a:pPr marL="0" indent="0">
              <a:buNone/>
            </a:pPr>
            <a:r>
              <a:rPr lang="en-GB" sz="2000" dirty="0" smtClean="0"/>
              <a:t>7 Lions eat meat.</a:t>
            </a:r>
          </a:p>
          <a:p>
            <a:pPr marL="0" indent="0">
              <a:buNone/>
            </a:pPr>
            <a:r>
              <a:rPr lang="en-GB" sz="2000" dirty="0" smtClean="0"/>
              <a:t>8 Mother irons the shirts. </a:t>
            </a:r>
          </a:p>
          <a:p>
            <a:pPr marL="0" indent="0">
              <a:buNone/>
            </a:pPr>
            <a:r>
              <a:rPr lang="en-GB" sz="2000" dirty="0" smtClean="0"/>
              <a:t>9 John comes from Scotland. (Where?)</a:t>
            </a:r>
          </a:p>
          <a:p>
            <a:pPr marL="0" indent="0">
              <a:buNone/>
            </a:pPr>
            <a:r>
              <a:rPr lang="en-GB" sz="2000" dirty="0" smtClean="0"/>
              <a:t>10 They go to work by bus. (How?)</a:t>
            </a:r>
          </a:p>
          <a:p>
            <a:pPr marL="0" indent="0">
              <a:buNone/>
            </a:pPr>
            <a:r>
              <a:rPr lang="en-GB" sz="2000" dirty="0" smtClean="0"/>
              <a:t>11 He works in a bank. (Where?)</a:t>
            </a:r>
          </a:p>
          <a:p>
            <a:pPr marL="0" indent="0">
              <a:buNone/>
            </a:pPr>
            <a:r>
              <a:rPr lang="en-GB" sz="2000" dirty="0" smtClean="0"/>
              <a:t>12 I visit my granny twice a week. (How often?)</a:t>
            </a:r>
            <a:endParaRPr lang="en-GB" sz="2000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678905" y="1098885"/>
            <a:ext cx="5261811" cy="56468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1 </a:t>
            </a:r>
            <a:r>
              <a:rPr lang="en-GB" sz="2000" dirty="0" smtClean="0">
                <a:solidFill>
                  <a:srgbClr val="C00000"/>
                </a:solidFill>
              </a:rPr>
              <a:t>Do</a:t>
            </a:r>
            <a:r>
              <a:rPr lang="en-GB" sz="2000" dirty="0" smtClean="0"/>
              <a:t> you </a:t>
            </a:r>
            <a:r>
              <a:rPr lang="en-GB" sz="2000" dirty="0" smtClean="0">
                <a:solidFill>
                  <a:srgbClr val="C00000"/>
                </a:solidFill>
              </a:rPr>
              <a:t>drink</a:t>
            </a:r>
            <a:r>
              <a:rPr lang="en-GB" sz="2000" dirty="0" smtClean="0"/>
              <a:t> mineral water?</a:t>
            </a:r>
          </a:p>
          <a:p>
            <a:pPr marL="0" indent="0">
              <a:buNone/>
            </a:pPr>
            <a:r>
              <a:rPr lang="en-GB" sz="2000" dirty="0" smtClean="0"/>
              <a:t>2 </a:t>
            </a:r>
            <a:r>
              <a:rPr lang="en-GB" sz="2000" dirty="0" smtClean="0">
                <a:solidFill>
                  <a:srgbClr val="C00000"/>
                </a:solidFill>
              </a:rPr>
              <a:t>Do</a:t>
            </a:r>
            <a:r>
              <a:rPr lang="en-GB" sz="2000" dirty="0" smtClean="0"/>
              <a:t> Bob and John </a:t>
            </a:r>
            <a:r>
              <a:rPr lang="en-GB" sz="2000" dirty="0" smtClean="0">
                <a:solidFill>
                  <a:srgbClr val="C00000"/>
                </a:solidFill>
              </a:rPr>
              <a:t>feed </a:t>
            </a:r>
            <a:r>
              <a:rPr lang="en-GB" sz="2000" dirty="0" smtClean="0"/>
              <a:t>their pets?</a:t>
            </a:r>
          </a:p>
          <a:p>
            <a:pPr marL="0" indent="0">
              <a:buNone/>
            </a:pPr>
            <a:r>
              <a:rPr lang="en-GB" sz="2000" dirty="0" smtClean="0"/>
              <a:t>3 </a:t>
            </a:r>
            <a:r>
              <a:rPr lang="en-GB" sz="2000" dirty="0" smtClean="0">
                <a:solidFill>
                  <a:srgbClr val="C00000"/>
                </a:solidFill>
              </a:rPr>
              <a:t>Does </a:t>
            </a:r>
            <a:r>
              <a:rPr lang="en-GB" sz="2000" dirty="0" smtClean="0"/>
              <a:t>your teacher </a:t>
            </a:r>
            <a:r>
              <a:rPr lang="en-GB" sz="2000" dirty="0" smtClean="0">
                <a:solidFill>
                  <a:srgbClr val="C00000"/>
                </a:solidFill>
              </a:rPr>
              <a:t>check </a:t>
            </a:r>
            <a:r>
              <a:rPr lang="en-GB" sz="2000" dirty="0" smtClean="0"/>
              <a:t>your homework.</a:t>
            </a:r>
          </a:p>
          <a:p>
            <a:pPr marL="0" indent="0">
              <a:buNone/>
            </a:pPr>
            <a:r>
              <a:rPr lang="en-GB" sz="2000" dirty="0" smtClean="0"/>
              <a:t>4 </a:t>
            </a:r>
            <a:r>
              <a:rPr lang="en-GB" sz="2000" dirty="0" smtClean="0">
                <a:solidFill>
                  <a:srgbClr val="C00000"/>
                </a:solidFill>
              </a:rPr>
              <a:t>Does</a:t>
            </a:r>
            <a:r>
              <a:rPr lang="en-GB" sz="2000" dirty="0" smtClean="0"/>
              <a:t> Andy </a:t>
            </a:r>
            <a:r>
              <a:rPr lang="en-GB" sz="2000" dirty="0" smtClean="0">
                <a:solidFill>
                  <a:srgbClr val="C00000"/>
                </a:solidFill>
              </a:rPr>
              <a:t>do</a:t>
            </a:r>
            <a:r>
              <a:rPr lang="en-GB" sz="2000" dirty="0" smtClean="0"/>
              <a:t> the shopping?</a:t>
            </a:r>
          </a:p>
          <a:p>
            <a:pPr marL="0" indent="0">
              <a:buNone/>
            </a:pPr>
            <a:r>
              <a:rPr lang="en-GB" sz="2000" dirty="0" smtClean="0"/>
              <a:t>5 </a:t>
            </a:r>
            <a:r>
              <a:rPr lang="en-GB" sz="2000" dirty="0" smtClean="0">
                <a:solidFill>
                  <a:srgbClr val="C00000"/>
                </a:solidFill>
              </a:rPr>
              <a:t>Does</a:t>
            </a:r>
            <a:r>
              <a:rPr lang="en-GB" sz="2000" dirty="0" smtClean="0"/>
              <a:t> he </a:t>
            </a:r>
            <a:r>
              <a:rPr lang="en-GB" sz="2000" dirty="0" smtClean="0">
                <a:solidFill>
                  <a:srgbClr val="C00000"/>
                </a:solidFill>
              </a:rPr>
              <a:t>get up </a:t>
            </a:r>
            <a:r>
              <a:rPr lang="en-GB" sz="2000" dirty="0" smtClean="0"/>
              <a:t>at 6 am?</a:t>
            </a:r>
          </a:p>
          <a:p>
            <a:pPr marL="0" indent="0">
              <a:buNone/>
            </a:pPr>
            <a:r>
              <a:rPr lang="en-GB" sz="2000" dirty="0" smtClean="0"/>
              <a:t>6 </a:t>
            </a:r>
            <a:r>
              <a:rPr lang="en-GB" sz="2000" dirty="0" smtClean="0">
                <a:solidFill>
                  <a:srgbClr val="C00000"/>
                </a:solidFill>
              </a:rPr>
              <a:t>Does</a:t>
            </a:r>
            <a:r>
              <a:rPr lang="en-GB" sz="2000" dirty="0" smtClean="0"/>
              <a:t> she </a:t>
            </a:r>
            <a:r>
              <a:rPr lang="en-GB" sz="2000" dirty="0" smtClean="0">
                <a:solidFill>
                  <a:srgbClr val="C00000"/>
                </a:solidFill>
              </a:rPr>
              <a:t>want</a:t>
            </a:r>
            <a:r>
              <a:rPr lang="en-GB" sz="2000" dirty="0" smtClean="0"/>
              <a:t> an ice cream?</a:t>
            </a:r>
          </a:p>
          <a:p>
            <a:pPr marL="0" indent="0">
              <a:buNone/>
            </a:pPr>
            <a:r>
              <a:rPr lang="en-GB" sz="2000" dirty="0" smtClean="0"/>
              <a:t>7 </a:t>
            </a:r>
            <a:r>
              <a:rPr lang="en-GB" sz="2000" dirty="0" smtClean="0">
                <a:solidFill>
                  <a:srgbClr val="C00000"/>
                </a:solidFill>
              </a:rPr>
              <a:t>Do</a:t>
            </a:r>
            <a:r>
              <a:rPr lang="en-GB" sz="2000" dirty="0" smtClean="0"/>
              <a:t> lions </a:t>
            </a:r>
            <a:r>
              <a:rPr lang="en-GB" sz="2000" dirty="0" smtClean="0">
                <a:solidFill>
                  <a:srgbClr val="C00000"/>
                </a:solidFill>
              </a:rPr>
              <a:t>eat</a:t>
            </a:r>
            <a:r>
              <a:rPr lang="en-GB" sz="2000" dirty="0" smtClean="0"/>
              <a:t> meat?</a:t>
            </a:r>
          </a:p>
          <a:p>
            <a:pPr marL="0" indent="0">
              <a:buNone/>
            </a:pPr>
            <a:r>
              <a:rPr lang="en-GB" sz="2000" dirty="0" smtClean="0"/>
              <a:t>8 </a:t>
            </a:r>
            <a:r>
              <a:rPr lang="en-GB" sz="2000" dirty="0" smtClean="0">
                <a:solidFill>
                  <a:srgbClr val="C00000"/>
                </a:solidFill>
              </a:rPr>
              <a:t>Does</a:t>
            </a:r>
            <a:r>
              <a:rPr lang="en-GB" sz="2000" dirty="0" smtClean="0"/>
              <a:t> mother </a:t>
            </a:r>
            <a:r>
              <a:rPr lang="en-GB" sz="2000" dirty="0" smtClean="0">
                <a:solidFill>
                  <a:srgbClr val="C00000"/>
                </a:solidFill>
              </a:rPr>
              <a:t>iron </a:t>
            </a:r>
            <a:r>
              <a:rPr lang="en-GB" sz="2000" dirty="0" smtClean="0"/>
              <a:t>the shirts?</a:t>
            </a:r>
          </a:p>
          <a:p>
            <a:pPr marL="0" indent="0">
              <a:buNone/>
            </a:pPr>
            <a:r>
              <a:rPr lang="en-GB" sz="2000" dirty="0" smtClean="0"/>
              <a:t>9 Where </a:t>
            </a:r>
            <a:r>
              <a:rPr lang="en-GB" sz="2000" dirty="0" smtClean="0">
                <a:solidFill>
                  <a:srgbClr val="C00000"/>
                </a:solidFill>
              </a:rPr>
              <a:t>does </a:t>
            </a:r>
            <a:r>
              <a:rPr lang="en-GB" sz="2000" dirty="0" smtClean="0"/>
              <a:t>John </a:t>
            </a:r>
            <a:r>
              <a:rPr lang="en-GB" sz="2000" dirty="0" smtClean="0">
                <a:solidFill>
                  <a:srgbClr val="C00000"/>
                </a:solidFill>
              </a:rPr>
              <a:t>come</a:t>
            </a:r>
            <a:r>
              <a:rPr lang="en-GB" sz="2000" dirty="0" smtClean="0"/>
              <a:t> from?</a:t>
            </a:r>
          </a:p>
          <a:p>
            <a:pPr marL="0" indent="0">
              <a:buNone/>
            </a:pPr>
            <a:r>
              <a:rPr lang="en-GB" sz="2000" dirty="0" smtClean="0"/>
              <a:t>10 How </a:t>
            </a:r>
            <a:r>
              <a:rPr lang="en-GB" sz="2000" dirty="0" smtClean="0">
                <a:solidFill>
                  <a:srgbClr val="C00000"/>
                </a:solidFill>
              </a:rPr>
              <a:t>do </a:t>
            </a:r>
            <a:r>
              <a:rPr lang="en-GB" sz="2000" dirty="0" smtClean="0"/>
              <a:t>they </a:t>
            </a:r>
            <a:r>
              <a:rPr lang="en-GB" sz="2000" dirty="0" smtClean="0">
                <a:solidFill>
                  <a:srgbClr val="C00000"/>
                </a:solidFill>
              </a:rPr>
              <a:t>go</a:t>
            </a:r>
            <a:r>
              <a:rPr lang="en-GB" sz="2000" dirty="0" smtClean="0"/>
              <a:t> to work?</a:t>
            </a:r>
          </a:p>
          <a:p>
            <a:pPr marL="0" indent="0">
              <a:buNone/>
            </a:pPr>
            <a:r>
              <a:rPr lang="en-GB" sz="2000" dirty="0" smtClean="0"/>
              <a:t>11 Where </a:t>
            </a:r>
            <a:r>
              <a:rPr lang="en-GB" sz="2000" dirty="0" smtClean="0">
                <a:solidFill>
                  <a:srgbClr val="C00000"/>
                </a:solidFill>
              </a:rPr>
              <a:t>does</a:t>
            </a:r>
            <a:r>
              <a:rPr lang="en-GB" sz="2000" dirty="0" smtClean="0"/>
              <a:t> he </a:t>
            </a:r>
            <a:r>
              <a:rPr lang="en-GB" sz="2000" dirty="0" smtClean="0">
                <a:solidFill>
                  <a:srgbClr val="C00000"/>
                </a:solidFill>
              </a:rPr>
              <a:t>work</a:t>
            </a:r>
            <a:r>
              <a:rPr lang="en-GB" sz="2000" dirty="0" smtClean="0"/>
              <a:t>?</a:t>
            </a:r>
          </a:p>
          <a:p>
            <a:pPr marL="0" indent="0">
              <a:buNone/>
            </a:pPr>
            <a:r>
              <a:rPr lang="en-GB" sz="2000" dirty="0" smtClean="0"/>
              <a:t>12 How often </a:t>
            </a:r>
            <a:r>
              <a:rPr lang="en-GB" sz="2000" dirty="0" smtClean="0">
                <a:solidFill>
                  <a:srgbClr val="C00000"/>
                </a:solidFill>
              </a:rPr>
              <a:t>do </a:t>
            </a:r>
            <a:r>
              <a:rPr lang="en-GB" sz="2000" dirty="0" smtClean="0"/>
              <a:t>you </a:t>
            </a:r>
            <a:r>
              <a:rPr lang="en-GB" sz="2000" dirty="0" smtClean="0">
                <a:solidFill>
                  <a:srgbClr val="C00000"/>
                </a:solidFill>
              </a:rPr>
              <a:t>visit</a:t>
            </a:r>
            <a:r>
              <a:rPr lang="en-GB" sz="2000" dirty="0" smtClean="0"/>
              <a:t> your granny?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5725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</TotalTime>
  <Words>458</Words>
  <Application>Microsoft Office PowerPoint</Application>
  <PresentationFormat>Široki zaslon</PresentationFormat>
  <Paragraphs>84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Faseta</vt:lpstr>
      <vt:lpstr>Present Simple</vt:lpstr>
      <vt:lpstr>Form</vt:lpstr>
      <vt:lpstr>PowerPoint prezentacija</vt:lpstr>
      <vt:lpstr>Use the negative forms of the verbs. Example: They speak Italian. – They don’t speak Italian. She lives in Spain. – She doesn’t live in Spain. </vt:lpstr>
      <vt:lpstr>Make questions.  Example: You play football. – Do you play football?                She knows the answer. – Does she know the answer?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Simple</dc:title>
  <dc:creator>Nina Čalić</dc:creator>
  <cp:lastModifiedBy>Nina Čalić</cp:lastModifiedBy>
  <cp:revision>11</cp:revision>
  <dcterms:created xsi:type="dcterms:W3CDTF">2020-10-03T12:00:50Z</dcterms:created>
  <dcterms:modified xsi:type="dcterms:W3CDTF">2020-10-03T13:18:51Z</dcterms:modified>
</cp:coreProperties>
</file>