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3CC-2D0A-4DFE-83B7-32B060B4474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734-FAD1-4DC6-AC16-9309661B0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22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3CC-2D0A-4DFE-83B7-32B060B4474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734-FAD1-4DC6-AC16-9309661B0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11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3CC-2D0A-4DFE-83B7-32B060B4474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734-FAD1-4DC6-AC16-9309661B0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94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3CC-2D0A-4DFE-83B7-32B060B4474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734-FAD1-4DC6-AC16-9309661B0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46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3CC-2D0A-4DFE-83B7-32B060B4474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734-FAD1-4DC6-AC16-9309661B0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71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3CC-2D0A-4DFE-83B7-32B060B4474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734-FAD1-4DC6-AC16-9309661B0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7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3CC-2D0A-4DFE-83B7-32B060B4474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734-FAD1-4DC6-AC16-9309661B0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3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3CC-2D0A-4DFE-83B7-32B060B4474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734-FAD1-4DC6-AC16-9309661B0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50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3CC-2D0A-4DFE-83B7-32B060B4474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734-FAD1-4DC6-AC16-9309661B0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19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3CC-2D0A-4DFE-83B7-32B060B4474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734-FAD1-4DC6-AC16-9309661B0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9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E3CC-2D0A-4DFE-83B7-32B060B4474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00734-FAD1-4DC6-AC16-9309661B0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57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0E3CC-2D0A-4DFE-83B7-32B060B4474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00734-FAD1-4DC6-AC16-9309661B0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70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b="1" dirty="0" err="1" smtClean="0">
                <a:solidFill>
                  <a:srgbClr val="FF0000"/>
                </a:solidFill>
              </a:rPr>
              <a:t>Comparison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of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err="1" smtClean="0">
                <a:solidFill>
                  <a:srgbClr val="FF0000"/>
                </a:solidFill>
              </a:rPr>
              <a:t>equality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br>
              <a:rPr lang="hr-HR" b="1" dirty="0" smtClean="0">
                <a:solidFill>
                  <a:srgbClr val="FF0000"/>
                </a:solidFill>
              </a:rPr>
            </a:br>
            <a:r>
              <a:rPr lang="en-GB" sz="3600" b="1" dirty="0" smtClean="0"/>
              <a:t>We use </a:t>
            </a:r>
            <a:r>
              <a:rPr lang="hr-HR" sz="3600" b="1" dirty="0" err="1" smtClean="0"/>
              <a:t>it</a:t>
            </a:r>
            <a:r>
              <a:rPr lang="hr-HR" sz="3600" b="1" dirty="0" smtClean="0"/>
              <a:t> </a:t>
            </a:r>
            <a:r>
              <a:rPr lang="en-GB" sz="3600" b="1" dirty="0" smtClean="0"/>
              <a:t>to say that two people or things are the same in some way.</a:t>
            </a:r>
            <a:endParaRPr lang="en-GB" sz="36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591664"/>
            <a:ext cx="9144000" cy="666135"/>
          </a:xfrm>
        </p:spPr>
        <p:txBody>
          <a:bodyPr>
            <a:normAutofit/>
          </a:bodyPr>
          <a:lstStyle/>
          <a:p>
            <a:r>
              <a:rPr lang="hr-HR" sz="3200" dirty="0" smtClean="0"/>
              <a:t>Uspoređivanje jednakih osobina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1528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199534"/>
            <a:ext cx="5157787" cy="540775"/>
          </a:xfrm>
        </p:spPr>
        <p:txBody>
          <a:bodyPr>
            <a:noAutofit/>
          </a:bodyPr>
          <a:lstStyle/>
          <a:p>
            <a:r>
              <a:rPr lang="en-GB" sz="3600" dirty="0" smtClean="0"/>
              <a:t>as + adjective + as</a:t>
            </a:r>
            <a:endParaRPr lang="en-GB" sz="36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113935"/>
            <a:ext cx="5157787" cy="4075728"/>
          </a:xfrm>
        </p:spPr>
        <p:txBody>
          <a:bodyPr/>
          <a:lstStyle/>
          <a:p>
            <a:r>
              <a:rPr lang="en-GB" dirty="0" smtClean="0"/>
              <a:t>Wellington is </a:t>
            </a:r>
            <a:r>
              <a:rPr lang="en-GB" dirty="0" smtClean="0">
                <a:solidFill>
                  <a:srgbClr val="C00000"/>
                </a:solidFill>
              </a:rPr>
              <a:t>as interesting as </a:t>
            </a:r>
            <a:r>
              <a:rPr lang="en-GB" dirty="0" smtClean="0"/>
              <a:t>Dublin.</a:t>
            </a:r>
          </a:p>
          <a:p>
            <a:r>
              <a:rPr lang="en-GB" dirty="0" smtClean="0"/>
              <a:t>Oliver is </a:t>
            </a:r>
            <a:r>
              <a:rPr lang="en-GB" dirty="0" smtClean="0">
                <a:solidFill>
                  <a:srgbClr val="C00000"/>
                </a:solidFill>
              </a:rPr>
              <a:t>as optimistic as </a:t>
            </a:r>
            <a:r>
              <a:rPr lang="en-GB" dirty="0" smtClean="0"/>
              <a:t>John.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199533"/>
            <a:ext cx="5183188" cy="540775"/>
          </a:xfrm>
        </p:spPr>
        <p:txBody>
          <a:bodyPr>
            <a:normAutofit/>
          </a:bodyPr>
          <a:lstStyle/>
          <a:p>
            <a:r>
              <a:rPr lang="en-GB" sz="3200" dirty="0" smtClean="0"/>
              <a:t>not as + adjective + as </a:t>
            </a:r>
            <a:endParaRPr lang="en-GB" sz="320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113935"/>
            <a:ext cx="5183188" cy="4075728"/>
          </a:xfrm>
        </p:spPr>
        <p:txBody>
          <a:bodyPr/>
          <a:lstStyle/>
          <a:p>
            <a:r>
              <a:rPr lang="en-GB" dirty="0" smtClean="0"/>
              <a:t>Susan </a:t>
            </a:r>
            <a:r>
              <a:rPr lang="en-GB" b="1" dirty="0" smtClean="0"/>
              <a:t>isn’t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C00000"/>
                </a:solidFill>
              </a:rPr>
              <a:t>as hard-working as </a:t>
            </a:r>
            <a:r>
              <a:rPr lang="en-GB" dirty="0" smtClean="0"/>
              <a:t>Mary.</a:t>
            </a:r>
          </a:p>
          <a:p>
            <a:r>
              <a:rPr lang="en-GB" dirty="0" smtClean="0"/>
              <a:t>Tomato soup </a:t>
            </a:r>
            <a:r>
              <a:rPr lang="en-GB" b="1" dirty="0" smtClean="0"/>
              <a:t>isn’t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C00000"/>
                </a:solidFill>
              </a:rPr>
              <a:t>as delicious as </a:t>
            </a:r>
            <a:r>
              <a:rPr lang="en-GB" dirty="0" smtClean="0"/>
              <a:t>mushroom soup.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22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57316"/>
            <a:ext cx="10515600" cy="452284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</a:rPr>
              <a:t>Rewrite the sentences using: as … as.</a:t>
            </a:r>
            <a:endParaRPr lang="en-GB" sz="3200" b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37652" y="609600"/>
            <a:ext cx="5882148" cy="6164826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GB" sz="1900" dirty="0" smtClean="0"/>
              <a:t>Nick is 180 cm tall. Kevin is 180 cm tall. (tall)</a:t>
            </a:r>
          </a:p>
          <a:p>
            <a:pPr marL="514350" indent="-514350">
              <a:buAutoNum type="arabicParenR"/>
            </a:pPr>
            <a:r>
              <a:rPr lang="en-GB" sz="1900" dirty="0" smtClean="0"/>
              <a:t>Peter is 175 cm tall. Tom is 185 cm tall. (not tall)</a:t>
            </a:r>
          </a:p>
          <a:p>
            <a:pPr marL="514350" indent="-514350">
              <a:buAutoNum type="arabicParenR"/>
            </a:pPr>
            <a:r>
              <a:rPr lang="en-GB" sz="1900" dirty="0" smtClean="0"/>
              <a:t>Zoe speaks English, Italian and French. Suzy speaks Italian and English. (not many foreign languages)</a:t>
            </a:r>
          </a:p>
          <a:p>
            <a:pPr marL="514350" indent="-514350">
              <a:buAutoNum type="arabicParenR"/>
            </a:pPr>
            <a:r>
              <a:rPr lang="en-GB" sz="1900" dirty="0" smtClean="0"/>
              <a:t>New Zealand is smaller than Australia. (not big)</a:t>
            </a:r>
          </a:p>
          <a:p>
            <a:pPr marL="514350" indent="-514350">
              <a:buAutoNum type="arabicParenR"/>
            </a:pPr>
            <a:r>
              <a:rPr lang="en-GB" sz="1900" dirty="0" smtClean="0"/>
              <a:t>John drinks two glasses of milk every day and  Simon drinks two glasses of milk every day. (much milk)</a:t>
            </a:r>
          </a:p>
          <a:p>
            <a:pPr marL="514350" indent="-514350">
              <a:buAutoNum type="arabicParenR"/>
            </a:pPr>
            <a:r>
              <a:rPr lang="en-GB" sz="1900" dirty="0" smtClean="0"/>
              <a:t>Brian can do 50 push-ups and Brian’s brother can do 65 push-ups. ( not many)</a:t>
            </a:r>
          </a:p>
          <a:p>
            <a:pPr marL="514350" indent="-514350">
              <a:buAutoNum type="arabicParenR"/>
            </a:pPr>
            <a:r>
              <a:rPr lang="en-GB" sz="1900" dirty="0" smtClean="0"/>
              <a:t>The oak tree is 50 years old and the olive tree is 50 years old. (old)</a:t>
            </a:r>
          </a:p>
          <a:p>
            <a:pPr marL="514350" indent="-514350">
              <a:buAutoNum type="arabicParenR"/>
            </a:pPr>
            <a:r>
              <a:rPr lang="en-GB" sz="1900" dirty="0" smtClean="0"/>
              <a:t>Mr Brown is kind and patient. Mr Kennet is pushy and nervous. (not kind) </a:t>
            </a:r>
          </a:p>
          <a:p>
            <a:pPr marL="514350" indent="-514350">
              <a:buAutoNum type="arabicParenR"/>
            </a:pPr>
            <a:r>
              <a:rPr lang="en-GB" sz="1900" dirty="0" smtClean="0"/>
              <a:t>The cheetah can run 90 km per hour. The lion can run 70 km per hour. (not fast)</a:t>
            </a:r>
          </a:p>
          <a:p>
            <a:pPr marL="514350" indent="-514350">
              <a:buAutoNum type="arabicParenR"/>
            </a:pPr>
            <a:r>
              <a:rPr lang="en-GB" sz="1900" dirty="0" smtClean="0"/>
              <a:t>Poppy is always friendly and talkative. Poppy’s sister is shy and silent. (</a:t>
            </a:r>
            <a:r>
              <a:rPr lang="en-GB" sz="1900" smtClean="0"/>
              <a:t>not outgoing</a:t>
            </a:r>
            <a:r>
              <a:rPr lang="en-GB" sz="1900" dirty="0" smtClean="0"/>
              <a:t>)</a:t>
            </a:r>
            <a:endParaRPr lang="en-GB" sz="19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19801" y="904568"/>
            <a:ext cx="6054212" cy="576170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sz="2200" dirty="0" smtClean="0"/>
              <a:t>Nick is </a:t>
            </a:r>
            <a:r>
              <a:rPr lang="en-GB" sz="2200" b="1" dirty="0" smtClean="0"/>
              <a:t>as tall as </a:t>
            </a:r>
            <a:r>
              <a:rPr lang="en-GB" sz="2200" dirty="0" smtClean="0"/>
              <a:t>Kevin.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Peter  isn’t </a:t>
            </a:r>
            <a:r>
              <a:rPr lang="en-GB" sz="2200" b="1" dirty="0" smtClean="0"/>
              <a:t>as tall as </a:t>
            </a:r>
            <a:r>
              <a:rPr lang="en-GB" sz="2200" dirty="0" smtClean="0"/>
              <a:t>Tom.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Suzy doesn’t speak </a:t>
            </a:r>
            <a:r>
              <a:rPr lang="en-GB" sz="2200" b="1" dirty="0" smtClean="0"/>
              <a:t>as many foreign languages as </a:t>
            </a:r>
            <a:r>
              <a:rPr lang="en-GB" sz="2200" dirty="0" smtClean="0"/>
              <a:t>Zoe.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New Zealand isn’t </a:t>
            </a:r>
            <a:r>
              <a:rPr lang="en-GB" sz="2200" b="1" dirty="0" smtClean="0"/>
              <a:t>as big as </a:t>
            </a:r>
            <a:r>
              <a:rPr lang="en-GB" sz="2200" dirty="0" smtClean="0"/>
              <a:t>Australia.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John drinks </a:t>
            </a:r>
            <a:r>
              <a:rPr lang="en-GB" sz="2200" b="1" dirty="0" smtClean="0"/>
              <a:t>as much milk as </a:t>
            </a:r>
            <a:r>
              <a:rPr lang="en-GB" sz="2200" dirty="0" smtClean="0"/>
              <a:t>Simon.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Brian can’t do </a:t>
            </a:r>
            <a:r>
              <a:rPr lang="en-GB" sz="2200" b="1" dirty="0" smtClean="0"/>
              <a:t>as many push-ups as </a:t>
            </a:r>
            <a:r>
              <a:rPr lang="en-GB" sz="2200" dirty="0" smtClean="0"/>
              <a:t>his brother.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The oak tree is </a:t>
            </a:r>
            <a:r>
              <a:rPr lang="en-GB" sz="2200" b="1" dirty="0" smtClean="0"/>
              <a:t>as old as </a:t>
            </a:r>
            <a:r>
              <a:rPr lang="en-GB" sz="2200" dirty="0" smtClean="0"/>
              <a:t>the olive tree.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Mr Kennet is not </a:t>
            </a:r>
            <a:r>
              <a:rPr lang="en-GB" sz="2200" b="1" dirty="0" smtClean="0"/>
              <a:t>as kind as </a:t>
            </a:r>
            <a:r>
              <a:rPr lang="en-GB" sz="2200" dirty="0" smtClean="0"/>
              <a:t>Mr Brown.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The lion isn’t </a:t>
            </a:r>
            <a:r>
              <a:rPr lang="en-GB" sz="2200" b="1" dirty="0" smtClean="0"/>
              <a:t>as fast as </a:t>
            </a:r>
            <a:r>
              <a:rPr lang="en-GB" sz="2200" dirty="0" smtClean="0"/>
              <a:t>the cheetah.</a:t>
            </a:r>
          </a:p>
          <a:p>
            <a:pPr marL="514350" indent="-514350">
              <a:buAutoNum type="arabicParenR"/>
            </a:pPr>
            <a:r>
              <a:rPr lang="en-GB" sz="2200" dirty="0" smtClean="0"/>
              <a:t>Poppy’s sister isn’t </a:t>
            </a:r>
            <a:r>
              <a:rPr lang="en-GB" sz="2200" b="1" dirty="0" smtClean="0"/>
              <a:t>as outgoing as </a:t>
            </a:r>
            <a:r>
              <a:rPr lang="en-GB" sz="2200" dirty="0" smtClean="0"/>
              <a:t>Poppy.</a:t>
            </a:r>
          </a:p>
        </p:txBody>
      </p:sp>
    </p:spTree>
    <p:extLst>
      <p:ext uri="{BB962C8B-B14F-4D97-AF65-F5344CB8AC3E}">
        <p14:creationId xmlns:p14="http://schemas.microsoft.com/office/powerpoint/2010/main" val="427359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322</Words>
  <Application>Microsoft Office PowerPoint</Application>
  <PresentationFormat>Široki zaslon</PresentationFormat>
  <Paragraphs>29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Comparison of equality  We use it to say that two people or things are the same in some way.</vt:lpstr>
      <vt:lpstr>PowerPoint prezentacija</vt:lpstr>
      <vt:lpstr>Rewrite the sentences using: as … as.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equality  We use to say that two people or things are the same in some way.</dc:title>
  <dc:creator>Nina Čalić</dc:creator>
  <cp:lastModifiedBy>Nina Čalić</cp:lastModifiedBy>
  <cp:revision>13</cp:revision>
  <dcterms:created xsi:type="dcterms:W3CDTF">2020-10-31T11:37:45Z</dcterms:created>
  <dcterms:modified xsi:type="dcterms:W3CDTF">2020-11-11T00:28:26Z</dcterms:modified>
</cp:coreProperties>
</file>