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9" r:id="rId5"/>
    <p:sldId id="257" r:id="rId6"/>
    <p:sldId id="258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80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34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2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62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96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79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0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6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4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03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98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0D2D6-A1A7-46DE-A0CC-9461897ADF75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12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Comparison of adjectives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Revision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8931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8827"/>
            <a:ext cx="10515600" cy="904568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Short adjectives: one or two syllables</a:t>
            </a:r>
            <a:r>
              <a:rPr lang="hr-HR" sz="3600" b="1" dirty="0" smtClean="0">
                <a:solidFill>
                  <a:srgbClr val="FF0000"/>
                </a:solidFill>
              </a:rPr>
              <a:t/>
            </a:r>
            <a:br>
              <a:rPr lang="hr-HR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/>
              <a:t>loud, big, heavy …</a:t>
            </a:r>
            <a:endParaRPr lang="en-GB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5974" y="1189703"/>
            <a:ext cx="5783826" cy="5466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COMPARATIVE: </a:t>
            </a:r>
            <a:r>
              <a:rPr lang="hr-HR" dirty="0" err="1" smtClean="0"/>
              <a:t>loud</a:t>
            </a:r>
            <a:r>
              <a:rPr lang="hr-HR" b="1" dirty="0" err="1" smtClean="0">
                <a:solidFill>
                  <a:srgbClr val="C00000"/>
                </a:solidFill>
              </a:rPr>
              <a:t>er</a:t>
            </a:r>
            <a:r>
              <a:rPr lang="hr-HR" dirty="0" smtClean="0"/>
              <a:t>, </a:t>
            </a:r>
            <a:r>
              <a:rPr lang="hr-HR" dirty="0" err="1" smtClean="0"/>
              <a:t>bigg</a:t>
            </a:r>
            <a:r>
              <a:rPr lang="hr-HR" b="1" dirty="0" err="1" smtClean="0">
                <a:solidFill>
                  <a:srgbClr val="C00000"/>
                </a:solidFill>
              </a:rPr>
              <a:t>er</a:t>
            </a:r>
            <a:r>
              <a:rPr lang="hr-HR" dirty="0" smtClean="0"/>
              <a:t>, </a:t>
            </a:r>
            <a:r>
              <a:rPr lang="hr-HR" dirty="0" err="1" smtClean="0"/>
              <a:t>heavi</a:t>
            </a:r>
            <a:r>
              <a:rPr lang="hr-HR" b="1" dirty="0" err="1" smtClean="0">
                <a:solidFill>
                  <a:srgbClr val="C00000"/>
                </a:solidFill>
              </a:rPr>
              <a:t>er</a:t>
            </a:r>
            <a:endParaRPr lang="hr-H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POSITIVE </a:t>
            </a:r>
            <a:r>
              <a:rPr lang="en-GB" b="1" dirty="0"/>
              <a:t>+ -</a:t>
            </a:r>
            <a:r>
              <a:rPr lang="en-GB" b="1" dirty="0" err="1"/>
              <a:t>er</a:t>
            </a:r>
            <a:r>
              <a:rPr lang="en-GB" b="1" dirty="0"/>
              <a:t> (than</a:t>
            </a:r>
            <a:r>
              <a:rPr lang="en-GB" b="1" dirty="0" smtClean="0"/>
              <a:t>)</a:t>
            </a:r>
            <a:endParaRPr lang="en-GB" dirty="0"/>
          </a:p>
          <a:p>
            <a:r>
              <a:rPr lang="en-GB" dirty="0"/>
              <a:t>Whales are loud</a:t>
            </a:r>
            <a:r>
              <a:rPr lang="en-GB" b="1" dirty="0">
                <a:solidFill>
                  <a:srgbClr val="FF0000"/>
                </a:solidFill>
              </a:rPr>
              <a:t>er</a:t>
            </a:r>
            <a:r>
              <a:rPr lang="en-GB" dirty="0"/>
              <a:t> </a:t>
            </a:r>
            <a:r>
              <a:rPr lang="en-GB" b="1" dirty="0"/>
              <a:t>than</a:t>
            </a:r>
            <a:r>
              <a:rPr lang="en-GB" dirty="0"/>
              <a:t> sharks.</a:t>
            </a:r>
          </a:p>
          <a:p>
            <a:r>
              <a:rPr lang="en-GB" dirty="0"/>
              <a:t>Whales are bigg</a:t>
            </a:r>
            <a:r>
              <a:rPr lang="en-GB" b="1" dirty="0">
                <a:solidFill>
                  <a:srgbClr val="FF0000"/>
                </a:solidFill>
              </a:rPr>
              <a:t>er</a:t>
            </a:r>
            <a:r>
              <a:rPr lang="en-GB" dirty="0"/>
              <a:t> </a:t>
            </a:r>
            <a:r>
              <a:rPr lang="en-GB" b="1" dirty="0"/>
              <a:t>than</a:t>
            </a:r>
            <a:r>
              <a:rPr lang="en-GB" dirty="0"/>
              <a:t> sharks.</a:t>
            </a:r>
          </a:p>
          <a:p>
            <a:r>
              <a:rPr lang="en-GB" dirty="0"/>
              <a:t>Whales are heavi</a:t>
            </a:r>
            <a:r>
              <a:rPr lang="en-GB" b="1" dirty="0">
                <a:solidFill>
                  <a:srgbClr val="FF0000"/>
                </a:solidFill>
              </a:rPr>
              <a:t>er</a:t>
            </a:r>
            <a:r>
              <a:rPr lang="en-GB" dirty="0"/>
              <a:t> </a:t>
            </a:r>
            <a:r>
              <a:rPr lang="en-GB" b="1" dirty="0"/>
              <a:t>than</a:t>
            </a:r>
            <a:r>
              <a:rPr lang="en-GB" dirty="0"/>
              <a:t> sharks</a:t>
            </a:r>
            <a:r>
              <a:rPr lang="en-GB" dirty="0" smtClean="0"/>
              <a:t>.</a:t>
            </a:r>
            <a:endParaRPr lang="hr-HR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>
                <a:solidFill>
                  <a:srgbClr val="FF0000"/>
                </a:solidFill>
              </a:rPr>
              <a:t>monosyllabic adjectives </a:t>
            </a:r>
            <a:r>
              <a:rPr lang="hr-HR" dirty="0" smtClean="0">
                <a:solidFill>
                  <a:srgbClr val="FF0000"/>
                </a:solidFill>
              </a:rPr>
              <a:t>(jednosložni pridjevi)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big </a:t>
            </a:r>
            <a:r>
              <a:rPr lang="en-GB" dirty="0"/>
              <a:t>– bi</a:t>
            </a:r>
            <a:r>
              <a:rPr lang="en-GB" dirty="0">
                <a:solidFill>
                  <a:srgbClr val="FF0000"/>
                </a:solidFill>
              </a:rPr>
              <a:t>gg</a:t>
            </a:r>
            <a:r>
              <a:rPr lang="en-GB" dirty="0"/>
              <a:t>er</a:t>
            </a:r>
          </a:p>
          <a:p>
            <a:pPr marL="0" indent="0">
              <a:buNone/>
            </a:pPr>
            <a:r>
              <a:rPr lang="en-GB" dirty="0"/>
              <a:t>hot – ho</a:t>
            </a:r>
            <a:r>
              <a:rPr lang="en-GB" dirty="0">
                <a:solidFill>
                  <a:srgbClr val="FF0000"/>
                </a:solidFill>
              </a:rPr>
              <a:t>tt</a:t>
            </a:r>
            <a:r>
              <a:rPr lang="en-GB" dirty="0"/>
              <a:t>er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-y</a:t>
            </a:r>
          </a:p>
          <a:p>
            <a:pPr marL="0" indent="0">
              <a:buNone/>
            </a:pPr>
            <a:r>
              <a:rPr lang="hr-HR" dirty="0" smtClean="0"/>
              <a:t>heavy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hr-HR" dirty="0" err="1" smtClean="0"/>
              <a:t>heav</a:t>
            </a:r>
            <a:r>
              <a:rPr lang="hr-HR" dirty="0" err="1" smtClean="0">
                <a:solidFill>
                  <a:srgbClr val="FF0000"/>
                </a:solidFill>
              </a:rPr>
              <a:t>i</a:t>
            </a:r>
            <a:r>
              <a:rPr lang="hr-HR" dirty="0" err="1" smtClean="0"/>
              <a:t>er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happ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 - happ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er</a:t>
            </a:r>
          </a:p>
          <a:p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889523" y="1189703"/>
            <a:ext cx="6194322" cy="5466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SUPERLATIVE: </a:t>
            </a:r>
            <a:r>
              <a:rPr lang="hr-HR" b="1" dirty="0" err="1" smtClean="0">
                <a:solidFill>
                  <a:srgbClr val="C00000"/>
                </a:solidFill>
              </a:rPr>
              <a:t>the</a:t>
            </a:r>
            <a:r>
              <a:rPr lang="hr-HR" dirty="0" smtClean="0"/>
              <a:t> </a:t>
            </a:r>
            <a:r>
              <a:rPr lang="hr-HR" dirty="0" err="1" smtClean="0"/>
              <a:t>loud</a:t>
            </a:r>
            <a:r>
              <a:rPr lang="hr-HR" b="1" dirty="0" err="1" smtClean="0">
                <a:solidFill>
                  <a:srgbClr val="C00000"/>
                </a:solidFill>
              </a:rPr>
              <a:t>est</a:t>
            </a:r>
            <a:r>
              <a:rPr lang="hr-HR" dirty="0" smtClean="0"/>
              <a:t>, </a:t>
            </a:r>
            <a:r>
              <a:rPr lang="hr-HR" b="1" dirty="0" err="1" smtClean="0">
                <a:solidFill>
                  <a:srgbClr val="C00000"/>
                </a:solidFill>
              </a:rPr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</a:t>
            </a:r>
            <a:r>
              <a:rPr lang="hr-HR" b="1" dirty="0" err="1" smtClean="0">
                <a:solidFill>
                  <a:srgbClr val="C00000"/>
                </a:solidFill>
              </a:rPr>
              <a:t>est</a:t>
            </a:r>
            <a:r>
              <a:rPr lang="hr-HR" dirty="0" smtClean="0"/>
              <a:t>, </a:t>
            </a:r>
            <a:r>
              <a:rPr lang="hr-HR" b="1" dirty="0" err="1" smtClean="0">
                <a:solidFill>
                  <a:srgbClr val="C00000"/>
                </a:solidFill>
              </a:rPr>
              <a:t>the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dirty="0" err="1" smtClean="0"/>
              <a:t>heavi</a:t>
            </a:r>
            <a:r>
              <a:rPr lang="hr-HR" b="1" dirty="0" err="1" smtClean="0">
                <a:solidFill>
                  <a:srgbClr val="C00000"/>
                </a:solidFill>
              </a:rPr>
              <a:t>est</a:t>
            </a:r>
            <a:endParaRPr lang="hr-H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Positive + </a:t>
            </a:r>
            <a:r>
              <a:rPr lang="en-GB" b="1" dirty="0" err="1" smtClean="0"/>
              <a:t>est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Whales are </a:t>
            </a:r>
            <a:r>
              <a:rPr lang="en-GB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loud</a:t>
            </a:r>
            <a:r>
              <a:rPr lang="en-GB" dirty="0" smtClean="0">
                <a:solidFill>
                  <a:srgbClr val="FF0000"/>
                </a:solidFill>
              </a:rPr>
              <a:t>est</a:t>
            </a:r>
            <a:r>
              <a:rPr lang="en-GB" dirty="0" smtClean="0"/>
              <a:t> sea mammals.</a:t>
            </a:r>
          </a:p>
          <a:p>
            <a:pPr marL="0" indent="0">
              <a:buNone/>
            </a:pPr>
            <a:r>
              <a:rPr lang="en-GB" dirty="0" smtClean="0"/>
              <a:t>Whales are </a:t>
            </a:r>
            <a:r>
              <a:rPr lang="en-GB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bigg</a:t>
            </a:r>
            <a:r>
              <a:rPr lang="en-GB" dirty="0" smtClean="0">
                <a:solidFill>
                  <a:srgbClr val="FF0000"/>
                </a:solidFill>
              </a:rPr>
              <a:t>est</a:t>
            </a:r>
            <a:r>
              <a:rPr lang="en-GB" dirty="0" smtClean="0"/>
              <a:t> sea mammals.</a:t>
            </a:r>
          </a:p>
          <a:p>
            <a:pPr marL="0" indent="0">
              <a:buNone/>
            </a:pPr>
            <a:r>
              <a:rPr lang="en-GB" dirty="0" smtClean="0"/>
              <a:t>Whales are </a:t>
            </a:r>
            <a:r>
              <a:rPr lang="en-GB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heavi</a:t>
            </a:r>
            <a:r>
              <a:rPr lang="en-GB" dirty="0" smtClean="0">
                <a:solidFill>
                  <a:srgbClr val="FF0000"/>
                </a:solidFill>
              </a:rPr>
              <a:t>est</a:t>
            </a:r>
            <a:r>
              <a:rPr lang="en-GB" dirty="0" smtClean="0"/>
              <a:t> sea mammals.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monosyllabic adjectives</a:t>
            </a:r>
          </a:p>
          <a:p>
            <a:pPr marL="0" indent="0">
              <a:buNone/>
            </a:pPr>
            <a:r>
              <a:rPr lang="en-GB" dirty="0" smtClean="0"/>
              <a:t>big – </a:t>
            </a:r>
            <a:r>
              <a:rPr lang="en-GB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bi</a:t>
            </a:r>
            <a:r>
              <a:rPr lang="en-GB" dirty="0" smtClean="0">
                <a:solidFill>
                  <a:srgbClr val="FF0000"/>
                </a:solidFill>
              </a:rPr>
              <a:t>gg</a:t>
            </a:r>
            <a:r>
              <a:rPr lang="en-GB" dirty="0" smtClean="0"/>
              <a:t>est</a:t>
            </a:r>
          </a:p>
          <a:p>
            <a:pPr marL="0" indent="0">
              <a:buNone/>
            </a:pPr>
            <a:r>
              <a:rPr lang="en-GB" dirty="0" smtClean="0"/>
              <a:t>hot – </a:t>
            </a:r>
            <a:r>
              <a:rPr lang="en-GB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ho</a:t>
            </a:r>
            <a:r>
              <a:rPr lang="en-GB" dirty="0" smtClean="0">
                <a:solidFill>
                  <a:srgbClr val="FF0000"/>
                </a:solidFill>
              </a:rPr>
              <a:t>tt</a:t>
            </a:r>
            <a:r>
              <a:rPr lang="en-GB" dirty="0" smtClean="0"/>
              <a:t>est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-y</a:t>
            </a:r>
          </a:p>
          <a:p>
            <a:pPr marL="0" indent="0">
              <a:buNone/>
            </a:pPr>
            <a:r>
              <a:rPr lang="hr-HR" dirty="0" smtClean="0"/>
              <a:t>heavy – </a:t>
            </a:r>
            <a:r>
              <a:rPr lang="hr-HR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/>
              <a:t> </a:t>
            </a:r>
            <a:r>
              <a:rPr lang="hr-HR" dirty="0" err="1" smtClean="0"/>
              <a:t>heav</a:t>
            </a:r>
            <a:r>
              <a:rPr lang="hr-HR" dirty="0" err="1" smtClean="0">
                <a:solidFill>
                  <a:srgbClr val="FF0000"/>
                </a:solidFill>
              </a:rPr>
              <a:t>i</a:t>
            </a:r>
            <a:r>
              <a:rPr lang="hr-HR" dirty="0" err="1" smtClean="0"/>
              <a:t>est</a:t>
            </a:r>
            <a:endParaRPr lang="en-GB" dirty="0" smtClean="0"/>
          </a:p>
          <a:p>
            <a:pPr marL="0" indent="0">
              <a:buNone/>
            </a:pPr>
            <a:r>
              <a:rPr lang="hr-HR" dirty="0" err="1" smtClean="0"/>
              <a:t>happy</a:t>
            </a:r>
            <a:r>
              <a:rPr lang="hr-HR" dirty="0" smtClean="0"/>
              <a:t> - </a:t>
            </a:r>
            <a:r>
              <a:rPr lang="en-GB" dirty="0" smtClean="0">
                <a:solidFill>
                  <a:srgbClr val="FF0000"/>
                </a:solidFill>
              </a:rPr>
              <a:t>the </a:t>
            </a:r>
            <a:r>
              <a:rPr lang="en-GB" dirty="0" smtClean="0"/>
              <a:t>happ</a:t>
            </a:r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GB" dirty="0" smtClean="0"/>
              <a:t>est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49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37653"/>
            <a:ext cx="10515600" cy="953728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Long adjectives: two or more syllables</a:t>
            </a:r>
            <a:r>
              <a:rPr lang="hr-HR" sz="3600" b="1" dirty="0" smtClean="0">
                <a:solidFill>
                  <a:srgbClr val="FF0000"/>
                </a:solidFill>
              </a:rPr>
              <a:t/>
            </a:r>
            <a:br>
              <a:rPr lang="hr-HR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/>
              <a:t>intelligent, playful, beautiful …</a:t>
            </a:r>
            <a:endParaRPr lang="en-GB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06477" y="1396181"/>
            <a:ext cx="5783826" cy="493809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COMPARATIVE: more + </a:t>
            </a:r>
            <a:r>
              <a:rPr lang="hr-HR" dirty="0" err="1" smtClean="0">
                <a:solidFill>
                  <a:srgbClr val="FF0000"/>
                </a:solidFill>
              </a:rPr>
              <a:t>adjective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/>
              <a:t>(more </a:t>
            </a:r>
            <a:r>
              <a:rPr lang="hr-HR" dirty="0" err="1" smtClean="0"/>
              <a:t>intelligent</a:t>
            </a:r>
            <a:r>
              <a:rPr lang="hr-HR" dirty="0" smtClean="0"/>
              <a:t>, more </a:t>
            </a:r>
            <a:r>
              <a:rPr lang="hr-HR" dirty="0" err="1" smtClean="0"/>
              <a:t>playful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GB" dirty="0" smtClean="0"/>
              <a:t>Whales </a:t>
            </a:r>
            <a:r>
              <a:rPr lang="en-GB" dirty="0"/>
              <a:t>are </a:t>
            </a:r>
            <a:r>
              <a:rPr lang="en-GB" b="1" dirty="0">
                <a:solidFill>
                  <a:srgbClr val="FF0000"/>
                </a:solidFill>
              </a:rPr>
              <a:t>more</a:t>
            </a:r>
            <a:r>
              <a:rPr lang="en-GB" dirty="0"/>
              <a:t> intelligent  </a:t>
            </a:r>
            <a:r>
              <a:rPr lang="en-GB" b="1" dirty="0"/>
              <a:t>than </a:t>
            </a:r>
            <a:r>
              <a:rPr lang="en-GB" dirty="0"/>
              <a:t>sharks.</a:t>
            </a:r>
          </a:p>
          <a:p>
            <a:pPr marL="0" indent="0">
              <a:buNone/>
            </a:pPr>
            <a:r>
              <a:rPr lang="en-GB" dirty="0"/>
              <a:t>Whales are </a:t>
            </a:r>
            <a:r>
              <a:rPr lang="en-GB" b="1" dirty="0">
                <a:solidFill>
                  <a:srgbClr val="FF0000"/>
                </a:solidFill>
              </a:rPr>
              <a:t>more</a:t>
            </a:r>
            <a:r>
              <a:rPr lang="en-GB" dirty="0"/>
              <a:t> playful </a:t>
            </a:r>
            <a:r>
              <a:rPr lang="en-GB" b="1" dirty="0"/>
              <a:t>than</a:t>
            </a:r>
            <a:r>
              <a:rPr lang="en-GB" dirty="0"/>
              <a:t> sharks.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1238866"/>
            <a:ext cx="5832987" cy="493809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SUPERLATIVE: the most + adjective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/>
              <a:t>(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intelligent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beautiful</a:t>
            </a:r>
            <a:r>
              <a:rPr lang="hr-HR" dirty="0" smtClean="0"/>
              <a:t>)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Whales are </a:t>
            </a:r>
            <a:r>
              <a:rPr lang="en-GB" b="1" dirty="0" smtClean="0">
                <a:solidFill>
                  <a:srgbClr val="FF0000"/>
                </a:solidFill>
              </a:rPr>
              <a:t>the most </a:t>
            </a:r>
            <a:r>
              <a:rPr lang="en-GB" dirty="0" smtClean="0"/>
              <a:t>intelligent sea mammals.</a:t>
            </a:r>
          </a:p>
          <a:p>
            <a:pPr marL="0" indent="0">
              <a:buNone/>
            </a:pPr>
            <a:r>
              <a:rPr lang="en-GB" dirty="0" smtClean="0"/>
              <a:t>Whales are </a:t>
            </a:r>
            <a:r>
              <a:rPr lang="en-GB" b="1" dirty="0" smtClean="0">
                <a:solidFill>
                  <a:srgbClr val="FF0000"/>
                </a:solidFill>
              </a:rPr>
              <a:t>the most </a:t>
            </a:r>
            <a:r>
              <a:rPr lang="en-GB" dirty="0" smtClean="0"/>
              <a:t>beautiful sea mammals.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1135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58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Irregular comparison: you have to learn them by heart</a:t>
            </a:r>
            <a:r>
              <a:rPr lang="hr-HR" sz="3600" b="1" dirty="0" smtClean="0">
                <a:solidFill>
                  <a:srgbClr val="FF0000"/>
                </a:solidFill>
              </a:rPr>
              <a:t/>
            </a:r>
            <a:br>
              <a:rPr lang="hr-HR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/>
              <a:t>good, bad, many, much, little, far</a:t>
            </a:r>
            <a:endParaRPr lang="en-GB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73161"/>
            <a:ext cx="10515600" cy="5093110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POSITIVE                      COMPARATIVE                SUPERLATIVE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good                              better (than)                  the best</a:t>
            </a:r>
          </a:p>
          <a:p>
            <a:pPr marL="0" indent="0">
              <a:buNone/>
            </a:pPr>
            <a:r>
              <a:rPr lang="en-GB" dirty="0" smtClean="0"/>
              <a:t>bad                                 worse (than)                  the worst</a:t>
            </a:r>
          </a:p>
          <a:p>
            <a:pPr marL="0" indent="0">
              <a:buNone/>
            </a:pPr>
            <a:r>
              <a:rPr lang="en-GB" dirty="0" smtClean="0"/>
              <a:t>many                             more (than)                    the most</a:t>
            </a:r>
          </a:p>
          <a:p>
            <a:pPr marL="0" indent="0">
              <a:buNone/>
            </a:pPr>
            <a:r>
              <a:rPr lang="en-GB" dirty="0" smtClean="0"/>
              <a:t>much                             more (than)                    the most</a:t>
            </a:r>
          </a:p>
          <a:p>
            <a:pPr marL="0" indent="0">
              <a:buNone/>
            </a:pPr>
            <a:r>
              <a:rPr lang="en-GB" dirty="0" smtClean="0"/>
              <a:t>little                              less (than)                       the least</a:t>
            </a:r>
          </a:p>
          <a:p>
            <a:pPr marL="0" indent="0">
              <a:buNone/>
            </a:pPr>
            <a:r>
              <a:rPr lang="en-GB" dirty="0" smtClean="0"/>
              <a:t>far                                 farther (than)                  the farthest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85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633578"/>
              </p:ext>
            </p:extLst>
          </p:nvPr>
        </p:nvGraphicFramePr>
        <p:xfrm>
          <a:off x="78657" y="648928"/>
          <a:ext cx="12034686" cy="593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1562">
                  <a:extLst>
                    <a:ext uri="{9D8B030D-6E8A-4147-A177-3AD203B41FA5}">
                      <a16:colId xmlns:a16="http://schemas.microsoft.com/office/drawing/2014/main" val="156829499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425413283"/>
                    </a:ext>
                  </a:extLst>
                </a:gridCol>
                <a:gridCol w="2841524">
                  <a:extLst>
                    <a:ext uri="{9D8B030D-6E8A-4147-A177-3AD203B41FA5}">
                      <a16:colId xmlns:a16="http://schemas.microsoft.com/office/drawing/2014/main" val="2028016623"/>
                    </a:ext>
                  </a:extLst>
                </a:gridCol>
              </a:tblGrid>
              <a:tr h="951491">
                <a:tc gridSpan="2"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REGULAR COMPARISON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IRREGULAR COMPARISON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42402"/>
                  </a:ext>
                </a:extLst>
              </a:tr>
              <a:tr h="528606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C00000"/>
                          </a:solidFill>
                        </a:rPr>
                        <a:t>SHORT ADJECTIVES</a:t>
                      </a:r>
                      <a:endParaRPr lang="en-GB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C00000"/>
                          </a:solidFill>
                        </a:rPr>
                        <a:t>LONG ADJECTIVES</a:t>
                      </a:r>
                      <a:endParaRPr lang="en-GB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9225190"/>
                  </a:ext>
                </a:extLst>
              </a:tr>
              <a:tr h="4458588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C00000"/>
                          </a:solidFill>
                        </a:rPr>
                        <a:t>      P         C -</a:t>
                      </a:r>
                      <a:r>
                        <a:rPr lang="en-GB" sz="2000" b="1" dirty="0" err="1" smtClean="0">
                          <a:solidFill>
                            <a:srgbClr val="C00000"/>
                          </a:solidFill>
                        </a:rPr>
                        <a:t>er</a:t>
                      </a:r>
                      <a:r>
                        <a:rPr lang="en-GB" sz="2000" b="1" dirty="0" smtClean="0">
                          <a:solidFill>
                            <a:srgbClr val="C00000"/>
                          </a:solidFill>
                        </a:rPr>
                        <a:t>                   S (the… </a:t>
                      </a:r>
                      <a:r>
                        <a:rPr lang="en-GB" sz="2000" b="1" dirty="0" err="1" smtClean="0">
                          <a:solidFill>
                            <a:srgbClr val="C00000"/>
                          </a:solidFill>
                        </a:rPr>
                        <a:t>est</a:t>
                      </a:r>
                      <a:r>
                        <a:rPr lang="en-GB" sz="20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  <a:p>
                      <a:r>
                        <a:rPr lang="en-GB" sz="2000" noProof="0" dirty="0" smtClean="0"/>
                        <a:t>warm</a:t>
                      </a:r>
                      <a:r>
                        <a:rPr lang="en-GB" sz="2000" baseline="0" noProof="0" dirty="0" smtClean="0"/>
                        <a:t>     warm</a:t>
                      </a:r>
                      <a:r>
                        <a:rPr lang="en-GB" sz="2000" baseline="0" noProof="0" dirty="0" smtClean="0">
                          <a:solidFill>
                            <a:srgbClr val="C00000"/>
                          </a:solidFill>
                        </a:rPr>
                        <a:t>er</a:t>
                      </a:r>
                      <a:r>
                        <a:rPr lang="en-GB" sz="2000" baseline="0" noProof="0" dirty="0" smtClean="0"/>
                        <a:t>      the warm</a:t>
                      </a:r>
                      <a:r>
                        <a:rPr lang="en-GB" sz="2000" baseline="0" noProof="0" dirty="0" smtClean="0">
                          <a:solidFill>
                            <a:srgbClr val="C00000"/>
                          </a:solidFill>
                        </a:rPr>
                        <a:t>est</a:t>
                      </a:r>
                    </a:p>
                    <a:p>
                      <a:r>
                        <a:rPr lang="en-GB" sz="2000" baseline="0" noProof="0" dirty="0" smtClean="0"/>
                        <a:t>nice       nic</a:t>
                      </a:r>
                      <a:r>
                        <a:rPr lang="en-GB" sz="2000" baseline="0" noProof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GB" sz="2000" baseline="0" noProof="0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GB" sz="2000" baseline="0" noProof="0" dirty="0" smtClean="0"/>
                        <a:t>            the nice</a:t>
                      </a:r>
                      <a:r>
                        <a:rPr lang="en-GB" sz="2000" baseline="0" noProof="0" dirty="0" smtClean="0">
                          <a:solidFill>
                            <a:srgbClr val="C00000"/>
                          </a:solidFill>
                        </a:rPr>
                        <a:t>st</a:t>
                      </a:r>
                    </a:p>
                    <a:p>
                      <a:r>
                        <a:rPr lang="en-GB" sz="20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big         bi</a:t>
                      </a:r>
                      <a:r>
                        <a:rPr lang="en-GB" sz="32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gg</a:t>
                      </a:r>
                      <a:r>
                        <a:rPr lang="en-GB" sz="20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er       the bi</a:t>
                      </a:r>
                      <a:r>
                        <a:rPr lang="en-GB" sz="28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gg</a:t>
                      </a:r>
                      <a:r>
                        <a:rPr lang="en-GB" sz="20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est</a:t>
                      </a:r>
                    </a:p>
                    <a:p>
                      <a:r>
                        <a:rPr lang="en-GB" sz="20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thin        thi</a:t>
                      </a:r>
                      <a:r>
                        <a:rPr lang="en-GB" sz="32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nn</a:t>
                      </a:r>
                      <a:r>
                        <a:rPr lang="en-GB" sz="20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er    the thi</a:t>
                      </a:r>
                      <a:r>
                        <a:rPr lang="en-GB" sz="28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nn</a:t>
                      </a:r>
                      <a:r>
                        <a:rPr lang="en-GB" sz="20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est</a:t>
                      </a:r>
                    </a:p>
                    <a:p>
                      <a:r>
                        <a:rPr lang="en-GB" sz="2000" baseline="0" noProof="0" dirty="0" smtClean="0">
                          <a:solidFill>
                            <a:srgbClr val="7030A0"/>
                          </a:solidFill>
                        </a:rPr>
                        <a:t>happy    happ</a:t>
                      </a:r>
                      <a:r>
                        <a:rPr lang="en-GB" sz="2800" baseline="0" noProof="0" dirty="0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en-GB" sz="2000" baseline="0" noProof="0" dirty="0" smtClean="0">
                          <a:solidFill>
                            <a:srgbClr val="7030A0"/>
                          </a:solidFill>
                        </a:rPr>
                        <a:t>er      the happ</a:t>
                      </a:r>
                      <a:r>
                        <a:rPr lang="en-GB" sz="2800" baseline="0" noProof="0" dirty="0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en-GB" sz="2000" baseline="0" noProof="0" dirty="0" smtClean="0">
                          <a:solidFill>
                            <a:srgbClr val="7030A0"/>
                          </a:solidFill>
                        </a:rPr>
                        <a:t>est</a:t>
                      </a:r>
                    </a:p>
                    <a:p>
                      <a:r>
                        <a:rPr lang="en-GB" sz="2000" baseline="0" noProof="0" dirty="0" smtClean="0">
                          <a:solidFill>
                            <a:srgbClr val="7030A0"/>
                          </a:solidFill>
                        </a:rPr>
                        <a:t>heavy    heav</a:t>
                      </a:r>
                      <a:r>
                        <a:rPr lang="en-GB" sz="2800" baseline="0" noProof="0" dirty="0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en-GB" sz="2000" baseline="0" noProof="0" dirty="0" smtClean="0">
                          <a:solidFill>
                            <a:srgbClr val="7030A0"/>
                          </a:solidFill>
                        </a:rPr>
                        <a:t>er       the heav</a:t>
                      </a:r>
                      <a:r>
                        <a:rPr lang="en-GB" sz="2800" baseline="0" noProof="0" dirty="0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en-GB" sz="2000" baseline="0" noProof="0" dirty="0" smtClean="0">
                          <a:solidFill>
                            <a:srgbClr val="7030A0"/>
                          </a:solidFill>
                        </a:rPr>
                        <a:t>est</a:t>
                      </a:r>
                      <a:endParaRPr lang="en-GB" sz="20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C00000"/>
                          </a:solidFill>
                        </a:rPr>
                        <a:t>     P            C (</a:t>
                      </a:r>
                      <a:r>
                        <a:rPr lang="hr-HR" sz="2000" b="1" dirty="0" smtClean="0">
                          <a:solidFill>
                            <a:srgbClr val="C00000"/>
                          </a:solidFill>
                        </a:rPr>
                        <a:t>more</a:t>
                      </a:r>
                      <a:r>
                        <a:rPr lang="en-GB" sz="2000" b="1" dirty="0" smtClean="0">
                          <a:solidFill>
                            <a:srgbClr val="C00000"/>
                          </a:solidFill>
                        </a:rPr>
                        <a:t> …)         S (</a:t>
                      </a:r>
                      <a:r>
                        <a:rPr lang="hr-HR" sz="2000" b="1" dirty="0" err="1" smtClean="0">
                          <a:solidFill>
                            <a:srgbClr val="C00000"/>
                          </a:solidFill>
                        </a:rPr>
                        <a:t>the</a:t>
                      </a:r>
                      <a:r>
                        <a:rPr lang="hr-HR" sz="2000" b="1" baseline="0" dirty="0" smtClean="0">
                          <a:solidFill>
                            <a:srgbClr val="C00000"/>
                          </a:solidFill>
                        </a:rPr>
                        <a:t> most</a:t>
                      </a:r>
                      <a:r>
                        <a:rPr lang="en-GB" sz="2000" b="1" dirty="0" smtClean="0">
                          <a:solidFill>
                            <a:srgbClr val="C00000"/>
                          </a:solidFill>
                        </a:rPr>
                        <a:t> …)</a:t>
                      </a:r>
                    </a:p>
                    <a:p>
                      <a:r>
                        <a:rPr lang="en-GB" sz="1800" dirty="0" smtClean="0"/>
                        <a:t>careful          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>
                          <a:solidFill>
                            <a:srgbClr val="C00000"/>
                          </a:solidFill>
                        </a:rPr>
                        <a:t>more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careful           </a:t>
                      </a:r>
                      <a:r>
                        <a:rPr lang="en-GB" sz="1800" dirty="0" smtClean="0">
                          <a:solidFill>
                            <a:srgbClr val="C00000"/>
                          </a:solidFill>
                        </a:rPr>
                        <a:t>the most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careful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boring            more boring            the most boring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handsome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   more handsome     the most handsome</a:t>
                      </a:r>
                    </a:p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popular          more popular     </a:t>
                      </a: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the most popular</a:t>
                      </a:r>
                      <a:endParaRPr lang="hr-HR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</a:rPr>
                        <a:t>We use comparative adjectives when we talk ab</a:t>
                      </a:r>
                      <a:r>
                        <a:rPr lang="hr-HR" sz="1800" baseline="0" noProof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GB" sz="1800" baseline="0" noProof="0" dirty="0" err="1" smtClean="0">
                          <a:solidFill>
                            <a:schemeClr val="tx1"/>
                          </a:solidFill>
                        </a:rPr>
                        <a:t>ut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aseline="0" noProof="0" dirty="0" smtClean="0">
                          <a:solidFill>
                            <a:srgbClr val="C00000"/>
                          </a:solidFill>
                        </a:rPr>
                        <a:t>two things / people /events:</a:t>
                      </a:r>
                      <a:endParaRPr lang="en-GB" sz="180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</a:rPr>
                        <a:t>I am taller </a:t>
                      </a:r>
                      <a:r>
                        <a:rPr lang="en-GB" sz="2000" b="1" baseline="0" noProof="0" dirty="0" smtClean="0">
                          <a:solidFill>
                            <a:srgbClr val="C00000"/>
                          </a:solidFill>
                        </a:rPr>
                        <a:t>than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</a:rPr>
                        <a:t> my brother.</a:t>
                      </a:r>
                    </a:p>
                    <a:p>
                      <a:endParaRPr lang="en-GB" sz="180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</a:rPr>
                        <a:t>We use superlative adjectives when we compare </a:t>
                      </a:r>
                      <a:r>
                        <a:rPr lang="en-GB" sz="1800" baseline="0" noProof="0" dirty="0" smtClean="0">
                          <a:solidFill>
                            <a:srgbClr val="C00000"/>
                          </a:solidFill>
                        </a:rPr>
                        <a:t>one thing / person / event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</a:rPr>
                        <a:t> with the rest of the group.</a:t>
                      </a:r>
                    </a:p>
                    <a:p>
                      <a:r>
                        <a:rPr lang="en-GB" sz="1800" baseline="0" noProof="0" dirty="0" smtClean="0">
                          <a:solidFill>
                            <a:schemeClr val="dk1"/>
                          </a:solidFill>
                        </a:rPr>
                        <a:t>My father is the tallest person in our family.</a:t>
                      </a:r>
                      <a:endParaRPr lang="en-GB" sz="1800" baseline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C00000"/>
                          </a:solidFill>
                        </a:rPr>
                        <a:t>P           C            S</a:t>
                      </a:r>
                    </a:p>
                    <a:p>
                      <a:r>
                        <a:rPr lang="en-GB" sz="2000" b="1" dirty="0" smtClean="0"/>
                        <a:t>good</a:t>
                      </a:r>
                      <a:r>
                        <a:rPr lang="en-GB" sz="2000" dirty="0" smtClean="0"/>
                        <a:t>   better   the best</a:t>
                      </a:r>
                    </a:p>
                    <a:p>
                      <a:r>
                        <a:rPr lang="en-GB" sz="2000" b="1" dirty="0" smtClean="0"/>
                        <a:t>bad </a:t>
                      </a:r>
                      <a:r>
                        <a:rPr lang="en-GB" sz="2000" dirty="0" smtClean="0"/>
                        <a:t>      worse   the worst</a:t>
                      </a:r>
                    </a:p>
                    <a:p>
                      <a:r>
                        <a:rPr lang="en-GB" sz="2000" b="1" dirty="0" smtClean="0"/>
                        <a:t>many</a:t>
                      </a:r>
                      <a:r>
                        <a:rPr lang="en-GB" sz="2000" baseline="0" dirty="0" smtClean="0"/>
                        <a:t>    more     the most</a:t>
                      </a:r>
                    </a:p>
                    <a:p>
                      <a:r>
                        <a:rPr lang="en-GB" sz="2000" b="1" baseline="0" dirty="0" smtClean="0"/>
                        <a:t>much</a:t>
                      </a:r>
                      <a:r>
                        <a:rPr lang="en-GB" sz="2000" baseline="0" dirty="0" smtClean="0"/>
                        <a:t>    more     the most</a:t>
                      </a:r>
                    </a:p>
                    <a:p>
                      <a:r>
                        <a:rPr lang="en-GB" sz="2000" b="1" baseline="0" dirty="0" smtClean="0"/>
                        <a:t>little </a:t>
                      </a:r>
                      <a:r>
                        <a:rPr lang="en-GB" sz="2000" baseline="0" dirty="0" smtClean="0"/>
                        <a:t>    less        the least</a:t>
                      </a:r>
                    </a:p>
                    <a:p>
                      <a:r>
                        <a:rPr lang="en-GB" sz="1800" b="1" baseline="0" dirty="0" smtClean="0"/>
                        <a:t>far </a:t>
                      </a:r>
                      <a:r>
                        <a:rPr lang="en-GB" sz="1800" baseline="0" dirty="0" smtClean="0"/>
                        <a:t>       father     the farthest</a:t>
                      </a:r>
                      <a:endParaRPr lang="en-GB" sz="18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85658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23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1791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Use the correct form (comparative or superlative)</a:t>
            </a:r>
            <a:r>
              <a:rPr lang="hr-HR" sz="2400" b="1" smtClean="0">
                <a:solidFill>
                  <a:srgbClr val="C00000"/>
                </a:solidFill>
              </a:rPr>
              <a:t> </a:t>
            </a:r>
            <a:r>
              <a:rPr lang="en-GB" sz="2400" b="1" smtClean="0">
                <a:solidFill>
                  <a:srgbClr val="C00000"/>
                </a:solidFill>
              </a:rPr>
              <a:t>of </a:t>
            </a:r>
            <a:r>
              <a:rPr lang="en-GB" sz="2400" b="1" dirty="0" smtClean="0">
                <a:solidFill>
                  <a:srgbClr val="C00000"/>
                </a:solidFill>
              </a:rPr>
              <a:t>the adjectives in brackets.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06477" y="835742"/>
            <a:ext cx="5813323" cy="5919019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GB" sz="2400" dirty="0" smtClean="0"/>
              <a:t>The whale is … animal in the world. (big)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The elephant is … than the rhino. (strong)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Pandas are … animals on earth. (cute)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This is … box I’ve ever seen. (small)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He is a … player than Ronaldo. (good)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The sloth is … animal on earth. (lazy)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Roses are … than tulips. (beautiful)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I learn … than you. (much)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You know … people than me. (many)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This test is … than the last one. (difficult)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She is … girl in my class. (popular)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This is … cake I’ve ever eaten (delicious)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This is … film I’ve ever seen. (boring)</a:t>
            </a:r>
          </a:p>
          <a:p>
            <a:pPr marL="457200" indent="-457200">
              <a:buAutoNum type="arabicParenR"/>
            </a:pPr>
            <a:endParaRPr lang="en-GB" sz="2400" dirty="0" smtClean="0"/>
          </a:p>
          <a:p>
            <a:pPr marL="457200" indent="-457200">
              <a:buAutoNum type="arabicParenR"/>
            </a:pPr>
            <a:endParaRPr lang="en-GB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19800" y="835742"/>
            <a:ext cx="6005052" cy="5919019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sz="2400" dirty="0" smtClean="0"/>
              <a:t>The whale is the biggest animal …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The elephant is stronger than the rhino.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Pandas are the cutest animals on earth.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This box is the smallest …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He is a better player than Ronaldo.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The sloth is the laziest animal …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Roses are more beautiful than …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I learn more than you.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You know more people than me.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This test is more difficult than the last one.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She is the most popular girl in my class.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This is the most delicious cake …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This is the most boring film …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9165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646</Words>
  <Application>Microsoft Office PowerPoint</Application>
  <PresentationFormat>Široki zaslon</PresentationFormat>
  <Paragraphs>104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Comparison of adjectives</vt:lpstr>
      <vt:lpstr>Short adjectives: one or two syllables loud, big, heavy …</vt:lpstr>
      <vt:lpstr>Long adjectives: two or more syllables intelligent, playful, beautiful …</vt:lpstr>
      <vt:lpstr>Irregular comparison: you have to learn them by heart good, bad, many, much, little, far</vt:lpstr>
      <vt:lpstr>PowerPoint prezentacija</vt:lpstr>
      <vt:lpstr>Use the correct form (comparative or superlative) of the adjectives in brackets.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adjectives</dc:title>
  <dc:creator>Nina Čalić</dc:creator>
  <cp:lastModifiedBy>Nina Čalić</cp:lastModifiedBy>
  <cp:revision>27</cp:revision>
  <dcterms:created xsi:type="dcterms:W3CDTF">2020-11-01T13:09:45Z</dcterms:created>
  <dcterms:modified xsi:type="dcterms:W3CDTF">2020-11-19T17:59:14Z</dcterms:modified>
</cp:coreProperties>
</file>