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hyperlink" Target="https://www.bookwidgets.com/play/UBJTFU6?teacher_id=481495708755558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GBJLPGV?teacher_id=4814957087555584" TargetMode="External"/><Relationship Id="rId2" Type="http://schemas.openxmlformats.org/officeDocument/2006/relationships/hyperlink" Target="https://www.bookwidgets.com/play/UBJTFU6?teacher_id=481495708755558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3224980"/>
            <a:ext cx="7766936" cy="825855"/>
          </a:xfrm>
        </p:spPr>
        <p:txBody>
          <a:bodyPr/>
          <a:lstStyle/>
          <a:p>
            <a:pPr algn="ctr"/>
            <a:r>
              <a:rPr lang="hr-HR" dirty="0" err="1" smtClean="0"/>
              <a:t>Maui’s</a:t>
            </a:r>
            <a:r>
              <a:rPr lang="hr-HR" dirty="0" smtClean="0"/>
              <a:t> </a:t>
            </a:r>
            <a:r>
              <a:rPr lang="hr-HR" dirty="0" err="1" smtClean="0"/>
              <a:t>fish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 err="1" smtClean="0">
                <a:solidFill>
                  <a:srgbClr val="FF0000"/>
                </a:solidFill>
              </a:rPr>
              <a:t>Fishing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err="1" smtClean="0">
                <a:solidFill>
                  <a:srgbClr val="FF0000"/>
                </a:solidFill>
              </a:rPr>
              <a:t>up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err="1" smtClean="0">
                <a:solidFill>
                  <a:srgbClr val="FF0000"/>
                </a:solidFill>
              </a:rPr>
              <a:t>an</a:t>
            </a:r>
            <a:r>
              <a:rPr lang="hr-HR" sz="3200" dirty="0" smtClean="0">
                <a:solidFill>
                  <a:srgbClr val="FF0000"/>
                </a:solidFill>
              </a:rPr>
              <a:t> </a:t>
            </a:r>
            <a:r>
              <a:rPr lang="hr-HR" sz="3200" dirty="0" err="1" smtClean="0">
                <a:solidFill>
                  <a:srgbClr val="FF0000"/>
                </a:solidFill>
              </a:rPr>
              <a:t>island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603971"/>
            <a:ext cx="2278577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7484"/>
            <a:ext cx="8596668" cy="1782916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Paragraph</a:t>
            </a:r>
            <a:r>
              <a:rPr lang="hr-HR" sz="2800" dirty="0" smtClean="0"/>
              <a:t> 1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GB" sz="1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6142" y="2900515"/>
            <a:ext cx="4635227" cy="31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1 </a:t>
            </a:r>
            <a:r>
              <a:rPr lang="en-GB" sz="2400" dirty="0" smtClean="0"/>
              <a:t>Who did Maui go fishing with?</a:t>
            </a:r>
          </a:p>
          <a:p>
            <a:pPr marL="0" indent="0">
              <a:buNone/>
            </a:pPr>
            <a:r>
              <a:rPr lang="en-GB" sz="2400" dirty="0" smtClean="0"/>
              <a:t>2 How did he do it?</a:t>
            </a:r>
          </a:p>
          <a:p>
            <a:pPr marL="0" indent="0">
              <a:buNone/>
            </a:pPr>
            <a:r>
              <a:rPr lang="hr-HR" sz="2400" dirty="0"/>
              <a:t>3</a:t>
            </a:r>
            <a:r>
              <a:rPr lang="en-GB" sz="2400" dirty="0" smtClean="0"/>
              <a:t> What is </a:t>
            </a:r>
            <a:r>
              <a:rPr lang="en-GB" sz="2400" b="1" dirty="0" smtClean="0">
                <a:solidFill>
                  <a:srgbClr val="FF0000"/>
                </a:solidFill>
              </a:rPr>
              <a:t>a fishhook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r>
              <a:rPr lang="hr-HR" sz="2400" dirty="0"/>
              <a:t>4</a:t>
            </a:r>
            <a:r>
              <a:rPr lang="en-GB" sz="2400" dirty="0" smtClean="0"/>
              <a:t> What can you say instead of „Fish, </a:t>
            </a:r>
            <a:r>
              <a:rPr lang="en-GB" sz="2400" b="1" dirty="0" smtClean="0">
                <a:solidFill>
                  <a:srgbClr val="FF0000"/>
                </a:solidFill>
              </a:rPr>
              <a:t>beware</a:t>
            </a:r>
            <a:r>
              <a:rPr lang="en-GB" sz="2400" dirty="0" smtClean="0"/>
              <a:t>”?</a:t>
            </a: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89970" y="2900515"/>
            <a:ext cx="5410882" cy="3140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1 </a:t>
            </a:r>
            <a:r>
              <a:rPr lang="en-GB" sz="2400" dirty="0" smtClean="0"/>
              <a:t>He went with his brothers.</a:t>
            </a:r>
          </a:p>
          <a:p>
            <a:pPr marL="0" indent="0">
              <a:buNone/>
            </a:pPr>
            <a:r>
              <a:rPr lang="en-GB" sz="2400" dirty="0" smtClean="0"/>
              <a:t>2 He tricked them and hid under the floorboard of their canoe.</a:t>
            </a:r>
          </a:p>
          <a:p>
            <a:pPr marL="0" indent="0">
              <a:buNone/>
            </a:pPr>
            <a:r>
              <a:rPr lang="en-GB" sz="2400" dirty="0" smtClean="0"/>
              <a:t>3 It is a  hook used for catching fish.</a:t>
            </a:r>
          </a:p>
          <a:p>
            <a:pPr marL="0" indent="0">
              <a:buNone/>
            </a:pPr>
            <a:r>
              <a:rPr lang="en-GB" sz="2400" dirty="0" smtClean="0"/>
              <a:t>4 You can say „Fish, </a:t>
            </a:r>
            <a:r>
              <a:rPr lang="en-GB" sz="2400" b="1" dirty="0" smtClean="0">
                <a:solidFill>
                  <a:srgbClr val="FF0000"/>
                </a:solidFill>
              </a:rPr>
              <a:t>watch out</a:t>
            </a:r>
            <a:r>
              <a:rPr lang="en-GB" sz="2400" dirty="0" smtClean="0"/>
              <a:t>”.</a:t>
            </a:r>
            <a:endParaRPr lang="en-GB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761520"/>
            <a:ext cx="9726425" cy="19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37652"/>
            <a:ext cx="8596668" cy="1792748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Paragraph</a:t>
            </a:r>
            <a:r>
              <a:rPr lang="hr-HR" sz="2400" dirty="0" smtClean="0"/>
              <a:t> 2</a:t>
            </a:r>
            <a:endParaRPr lang="en-GB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75303" y="2654709"/>
            <a:ext cx="5171767" cy="373625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 </a:t>
            </a:r>
            <a:r>
              <a:rPr lang="en-GB" sz="2400" dirty="0" smtClean="0"/>
              <a:t>Where are you when you are </a:t>
            </a:r>
            <a:r>
              <a:rPr lang="en-GB" sz="2400" b="1" dirty="0" smtClean="0">
                <a:solidFill>
                  <a:srgbClr val="FF0000"/>
                </a:solidFill>
              </a:rPr>
              <a:t>out of sight?</a:t>
            </a:r>
          </a:p>
          <a:p>
            <a:pPr marL="0" indent="0">
              <a:buNone/>
            </a:pPr>
            <a:r>
              <a:rPr lang="en-GB" sz="2400" dirty="0" smtClean="0"/>
              <a:t>2 Why are Maui’s clothes all wet and rumpled?</a:t>
            </a:r>
          </a:p>
          <a:p>
            <a:pPr marL="0" indent="0">
              <a:buNone/>
            </a:pPr>
            <a:r>
              <a:rPr lang="en-GB" sz="2400" dirty="0" smtClean="0"/>
              <a:t>3 What can you say instead of </a:t>
            </a:r>
            <a:r>
              <a:rPr lang="hr-HR" sz="2400" dirty="0" smtClean="0"/>
              <a:t>‘</a:t>
            </a:r>
            <a:r>
              <a:rPr lang="en-GB" sz="2400" dirty="0" smtClean="0"/>
              <a:t>his eyes </a:t>
            </a:r>
            <a:r>
              <a:rPr lang="hr-HR" sz="2400" dirty="0" smtClean="0"/>
              <a:t>are  </a:t>
            </a:r>
            <a:r>
              <a:rPr lang="en-GB" sz="2400" b="1" dirty="0" smtClean="0">
                <a:solidFill>
                  <a:srgbClr val="FF0000"/>
                </a:solidFill>
              </a:rPr>
              <a:t>gleaming</a:t>
            </a:r>
            <a:r>
              <a:rPr lang="hr-HR" sz="2400" dirty="0" smtClean="0"/>
              <a:t>’</a:t>
            </a:r>
            <a:r>
              <a:rPr lang="en-GB" sz="2400" dirty="0" smtClean="0"/>
              <a:t>?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4 </a:t>
            </a:r>
            <a:r>
              <a:rPr lang="en-GB" sz="2400" dirty="0" smtClean="0"/>
              <a:t>What can you say instead of ‘</a:t>
            </a:r>
            <a:r>
              <a:rPr lang="en-GB" sz="2400" b="1" dirty="0" smtClean="0">
                <a:solidFill>
                  <a:srgbClr val="FF0000"/>
                </a:solidFill>
              </a:rPr>
              <a:t>rumbled clothes</a:t>
            </a:r>
            <a:r>
              <a:rPr lang="en-GB" sz="2400" dirty="0" smtClean="0"/>
              <a:t>’?</a:t>
            </a: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35560" y="2654709"/>
            <a:ext cx="5083279" cy="338665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 </a:t>
            </a:r>
            <a:r>
              <a:rPr lang="en-GB" sz="2400" dirty="0" smtClean="0"/>
              <a:t>You are far away and you are </a:t>
            </a:r>
            <a:r>
              <a:rPr lang="en-GB" sz="2400" b="1" dirty="0" smtClean="0">
                <a:solidFill>
                  <a:srgbClr val="FF0000"/>
                </a:solidFill>
              </a:rPr>
              <a:t>invisible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2 Because he was hiding under the floorboard of the canoe.</a:t>
            </a:r>
          </a:p>
          <a:p>
            <a:pPr marL="0" indent="0">
              <a:buNone/>
            </a:pPr>
            <a:r>
              <a:rPr lang="en-GB" sz="2400" dirty="0" smtClean="0"/>
              <a:t>3 ‘His eyes </a:t>
            </a:r>
            <a:r>
              <a:rPr lang="hr-HR" sz="2400" dirty="0" smtClean="0"/>
              <a:t>are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shining</a:t>
            </a:r>
            <a:r>
              <a:rPr lang="en-GB" sz="2400" dirty="0" smtClean="0"/>
              <a:t>’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4 </a:t>
            </a:r>
            <a:r>
              <a:rPr lang="en-GB" sz="2400" dirty="0" smtClean="0"/>
              <a:t>‘</a:t>
            </a:r>
            <a:r>
              <a:rPr lang="en-GB" sz="2400" b="1" dirty="0" smtClean="0">
                <a:solidFill>
                  <a:srgbClr val="FF0000"/>
                </a:solidFill>
              </a:rPr>
              <a:t>Creased clothes</a:t>
            </a:r>
            <a:r>
              <a:rPr lang="en-GB" sz="2400" dirty="0" smtClean="0"/>
              <a:t>’.</a:t>
            </a:r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0" y="691708"/>
            <a:ext cx="9271472" cy="20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7484"/>
            <a:ext cx="8596668" cy="1782916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Paragraph</a:t>
            </a:r>
            <a:r>
              <a:rPr lang="hr-HR" sz="2400" dirty="0" smtClean="0"/>
              <a:t> 3</a:t>
            </a:r>
            <a:br>
              <a:rPr lang="hr-HR" sz="2400" dirty="0" smtClean="0"/>
            </a:br>
            <a:endParaRPr lang="en-GB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6646" y="2762865"/>
            <a:ext cx="4664724" cy="3278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 How did Maui catch the fish?</a:t>
            </a:r>
          </a:p>
          <a:p>
            <a:pPr marL="0" indent="0">
              <a:buNone/>
            </a:pPr>
            <a:r>
              <a:rPr lang="en-GB" sz="2400" dirty="0" smtClean="0"/>
              <a:t>2 What is </a:t>
            </a:r>
            <a:r>
              <a:rPr lang="en-GB" sz="2400" b="1" dirty="0" smtClean="0">
                <a:solidFill>
                  <a:srgbClr val="FF0000"/>
                </a:solidFill>
              </a:rPr>
              <a:t>‘surface</a:t>
            </a:r>
            <a:r>
              <a:rPr lang="en-GB" sz="2400" dirty="0" smtClean="0"/>
              <a:t>’?</a:t>
            </a:r>
          </a:p>
          <a:p>
            <a:pPr marL="0" indent="0">
              <a:buNone/>
            </a:pPr>
            <a:r>
              <a:rPr lang="en-GB" sz="2400" dirty="0" smtClean="0"/>
              <a:t>3 What did Maui’s brothers do with the fish then?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4 </a:t>
            </a:r>
            <a:r>
              <a:rPr lang="en-GB" sz="2400" dirty="0" smtClean="0"/>
              <a:t>What does ‘</a:t>
            </a:r>
            <a:r>
              <a:rPr lang="en-GB" sz="2400" b="1" dirty="0" smtClean="0">
                <a:solidFill>
                  <a:srgbClr val="FF0000"/>
                </a:solidFill>
              </a:rPr>
              <a:t>furious</a:t>
            </a:r>
            <a:r>
              <a:rPr lang="en-GB" sz="2400" dirty="0" smtClean="0"/>
              <a:t>’ mean?</a:t>
            </a: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712542" y="2762865"/>
            <a:ext cx="5201264" cy="327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 He caught it with the help of his magic</a:t>
            </a:r>
            <a:r>
              <a:rPr lang="hr-HR" sz="2400" dirty="0" err="1" smtClean="0"/>
              <a:t>al</a:t>
            </a:r>
            <a:r>
              <a:rPr lang="en-GB" sz="2400" dirty="0" smtClean="0"/>
              <a:t> fishhook.</a:t>
            </a:r>
          </a:p>
          <a:p>
            <a:pPr marL="0" indent="0">
              <a:buNone/>
            </a:pPr>
            <a:r>
              <a:rPr lang="en-GB" sz="2400" dirty="0" smtClean="0"/>
              <a:t>2 The </a:t>
            </a:r>
            <a:r>
              <a:rPr lang="en-GB" sz="2400" b="1" dirty="0" smtClean="0">
                <a:solidFill>
                  <a:srgbClr val="FF0000"/>
                </a:solidFill>
              </a:rPr>
              <a:t>outside part </a:t>
            </a:r>
            <a:r>
              <a:rPr lang="en-GB" sz="2400" dirty="0" smtClean="0"/>
              <a:t>of something.</a:t>
            </a:r>
          </a:p>
          <a:p>
            <a:pPr marL="0" indent="0">
              <a:buNone/>
            </a:pPr>
            <a:r>
              <a:rPr lang="en-GB" sz="2400" dirty="0" smtClean="0"/>
              <a:t>3 They cut the fish.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4 </a:t>
            </a:r>
            <a:r>
              <a:rPr lang="en-GB" sz="2400" dirty="0" smtClean="0"/>
              <a:t>It means </a:t>
            </a:r>
            <a:r>
              <a:rPr lang="en-GB" sz="2400" b="1" dirty="0" smtClean="0">
                <a:solidFill>
                  <a:srgbClr val="FF0000"/>
                </a:solidFill>
              </a:rPr>
              <a:t>very angry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7" y="611992"/>
            <a:ext cx="11152282" cy="17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08155"/>
            <a:ext cx="8596668" cy="1822245"/>
          </a:xfrm>
        </p:spPr>
        <p:txBody>
          <a:bodyPr>
            <a:normAutofit/>
          </a:bodyPr>
          <a:lstStyle/>
          <a:p>
            <a:r>
              <a:rPr lang="hr-HR" sz="2400" dirty="0" err="1" smtClean="0"/>
              <a:t>Paragraph</a:t>
            </a:r>
            <a:r>
              <a:rPr lang="hr-HR" sz="2400" dirty="0" smtClean="0"/>
              <a:t> 4</a:t>
            </a:r>
            <a:endParaRPr lang="en-GB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94968" y="2900515"/>
            <a:ext cx="4566401" cy="3140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 What happened when Maui’s brothers started cutting the fish?</a:t>
            </a:r>
          </a:p>
          <a:p>
            <a:pPr marL="0" indent="0">
              <a:buNone/>
            </a:pPr>
            <a:r>
              <a:rPr lang="en-GB" sz="2400" dirty="0" smtClean="0"/>
              <a:t>2 Why is the island called Maui’s fish?</a:t>
            </a:r>
          </a:p>
          <a:p>
            <a:pPr marL="0" indent="0">
              <a:buNone/>
            </a:pPr>
            <a:r>
              <a:rPr lang="en-GB" sz="2400" dirty="0" smtClean="0"/>
              <a:t>3 What is ‘</a:t>
            </a:r>
            <a:r>
              <a:rPr lang="en-GB" sz="2400" b="1" dirty="0" smtClean="0">
                <a:solidFill>
                  <a:srgbClr val="FF0000"/>
                </a:solidFill>
              </a:rPr>
              <a:t>a valley</a:t>
            </a:r>
            <a:r>
              <a:rPr lang="en-GB" sz="2400" dirty="0" smtClean="0"/>
              <a:t>’?</a:t>
            </a:r>
          </a:p>
          <a:p>
            <a:pPr marL="0" indent="0">
              <a:buNone/>
            </a:pPr>
            <a:r>
              <a:rPr lang="en-GB" sz="2400" dirty="0" smtClean="0"/>
              <a:t>4 What is ‘</a:t>
            </a:r>
            <a:r>
              <a:rPr lang="en-GB" sz="2400" b="1" dirty="0" smtClean="0">
                <a:solidFill>
                  <a:srgbClr val="FF0000"/>
                </a:solidFill>
              </a:rPr>
              <a:t>a coast</a:t>
            </a:r>
            <a:r>
              <a:rPr lang="en-GB" sz="2400" dirty="0" smtClean="0"/>
              <a:t>’?</a:t>
            </a: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30759" y="2900515"/>
            <a:ext cx="5338917" cy="3140847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1</a:t>
            </a:r>
            <a:r>
              <a:rPr lang="hr-HR" dirty="0" smtClean="0"/>
              <a:t> </a:t>
            </a:r>
            <a:r>
              <a:rPr lang="en-GB" sz="2400" dirty="0" smtClean="0"/>
              <a:t>The fish transformed into an island.</a:t>
            </a:r>
          </a:p>
          <a:p>
            <a:pPr marL="0" indent="0">
              <a:buNone/>
            </a:pPr>
            <a:r>
              <a:rPr lang="en-GB" sz="2400" dirty="0" smtClean="0"/>
              <a:t>2 Because Maui fished it up with a magical fishhook.</a:t>
            </a:r>
          </a:p>
          <a:p>
            <a:pPr marL="0" indent="0">
              <a:buNone/>
            </a:pPr>
            <a:r>
              <a:rPr lang="en-GB" sz="2400" dirty="0" smtClean="0"/>
              <a:t>3 A low area of land.</a:t>
            </a:r>
          </a:p>
          <a:p>
            <a:pPr marL="0" indent="0">
              <a:buNone/>
            </a:pPr>
            <a:r>
              <a:rPr lang="en-GB" sz="2400" dirty="0" smtClean="0"/>
              <a:t>4 A part of land which is near the sea.</a:t>
            </a:r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753586"/>
            <a:ext cx="10644833" cy="14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157316"/>
            <a:ext cx="10934563" cy="69809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Describing </a:t>
            </a:r>
            <a:r>
              <a:rPr lang="en-GB" sz="2800" b="1" dirty="0" smtClean="0">
                <a:hlinkClick r:id="rId2"/>
              </a:rPr>
              <a:t>appearance</a:t>
            </a:r>
            <a:r>
              <a:rPr lang="en-GB" sz="2800" b="1" dirty="0" smtClean="0"/>
              <a:t>, personality and interests.</a:t>
            </a:r>
            <a:endParaRPr lang="en-GB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77333" y="737419"/>
            <a:ext cx="5099941" cy="5889523"/>
          </a:xfrm>
        </p:spPr>
        <p:txBody>
          <a:bodyPr/>
          <a:lstStyle/>
          <a:p>
            <a:r>
              <a:rPr lang="en-GB" sz="2800" dirty="0" smtClean="0"/>
              <a:t>What </a:t>
            </a:r>
            <a:r>
              <a:rPr lang="en-GB" sz="2800" b="1" dirty="0" smtClean="0">
                <a:solidFill>
                  <a:srgbClr val="FF0000"/>
                </a:solidFill>
              </a:rPr>
              <a:t>does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she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look</a:t>
            </a:r>
            <a:r>
              <a:rPr lang="en-GB" sz="2800" dirty="0" smtClean="0"/>
              <a:t> like?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en-GB" sz="2800" dirty="0" smtClean="0"/>
              <a:t>What </a:t>
            </a:r>
            <a:r>
              <a:rPr lang="en-GB" sz="2800" dirty="0" smtClean="0">
                <a:solidFill>
                  <a:srgbClr val="FF0000"/>
                </a:solidFill>
              </a:rPr>
              <a:t>does </a:t>
            </a:r>
            <a:r>
              <a:rPr lang="en-GB" sz="2800" dirty="0" smtClean="0"/>
              <a:t>she </a:t>
            </a:r>
            <a:r>
              <a:rPr lang="en-GB" sz="2800" b="1" dirty="0" smtClean="0">
                <a:solidFill>
                  <a:srgbClr val="FF0000"/>
                </a:solidFill>
              </a:rPr>
              <a:t>like</a:t>
            </a:r>
            <a:r>
              <a:rPr lang="hr-HR" sz="2800" dirty="0" smtClean="0"/>
              <a:t>?</a:t>
            </a:r>
          </a:p>
          <a:p>
            <a:endParaRPr lang="hr-HR" sz="2400" dirty="0"/>
          </a:p>
          <a:p>
            <a:r>
              <a:rPr lang="hr-HR" sz="2400" dirty="0" smtClean="0"/>
              <a:t>                     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860026" y="737420"/>
            <a:ext cx="6331974" cy="59583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</a:t>
            </a:r>
            <a:r>
              <a:rPr lang="en-GB" sz="2800" b="1" dirty="0" smtClean="0">
                <a:solidFill>
                  <a:srgbClr val="FF0000"/>
                </a:solidFill>
              </a:rPr>
              <a:t>is</a:t>
            </a:r>
            <a:r>
              <a:rPr lang="en-GB" sz="2800" dirty="0" smtClean="0"/>
              <a:t> she </a:t>
            </a:r>
            <a:r>
              <a:rPr lang="en-GB" sz="2800" b="1" dirty="0" smtClean="0">
                <a:solidFill>
                  <a:srgbClr val="FF0000"/>
                </a:solidFill>
              </a:rPr>
              <a:t>like</a:t>
            </a:r>
            <a:r>
              <a:rPr lang="en-GB" sz="2800" dirty="0" smtClean="0"/>
              <a:t>?</a:t>
            </a:r>
            <a:endParaRPr lang="en-GB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14" y="1311334"/>
            <a:ext cx="3760379" cy="28166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6" y="1224115"/>
            <a:ext cx="6188698" cy="34556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6" y="4747540"/>
            <a:ext cx="1764890" cy="176489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214" y="4667703"/>
            <a:ext cx="786579" cy="71447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62" y="5510000"/>
            <a:ext cx="2088681" cy="1092081"/>
          </a:xfrm>
          <a:prstGeom prst="rect">
            <a:avLst/>
          </a:prstGeom>
        </p:spPr>
      </p:pic>
      <p:cxnSp>
        <p:nvCxnSpPr>
          <p:cNvPr id="13" name="Ravni poveznik sa strelicom 12"/>
          <p:cNvCxnSpPr>
            <a:endCxn id="10" idx="1"/>
          </p:cNvCxnSpPr>
          <p:nvPr/>
        </p:nvCxnSpPr>
        <p:spPr>
          <a:xfrm flipV="1">
            <a:off x="2566219" y="5024941"/>
            <a:ext cx="1582995" cy="4850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/>
          <p:nvPr/>
        </p:nvCxnSpPr>
        <p:spPr>
          <a:xfrm>
            <a:off x="2408903" y="5810865"/>
            <a:ext cx="1494503" cy="3932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Slika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5" y="4743655"/>
            <a:ext cx="1147344" cy="1568245"/>
          </a:xfrm>
          <a:prstGeom prst="rect">
            <a:avLst/>
          </a:prstGeom>
        </p:spPr>
      </p:pic>
      <p:cxnSp>
        <p:nvCxnSpPr>
          <p:cNvPr id="19" name="Ravni poveznik sa strelicom 18"/>
          <p:cNvCxnSpPr/>
          <p:nvPr/>
        </p:nvCxnSpPr>
        <p:spPr>
          <a:xfrm flipV="1">
            <a:off x="2566219" y="5382179"/>
            <a:ext cx="3574317" cy="24780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7484"/>
            <a:ext cx="8596668" cy="1782916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Let’s describe Maui.  Make notes.</a:t>
            </a:r>
            <a:br>
              <a:rPr lang="en-GB" sz="3200" b="1" dirty="0" smtClean="0"/>
            </a:br>
            <a:r>
              <a:rPr lang="en-GB" sz="3200" b="1" dirty="0" smtClean="0"/>
              <a:t>What </a:t>
            </a:r>
            <a:r>
              <a:rPr lang="en-GB" sz="3200" b="1" dirty="0" smtClean="0"/>
              <a:t>did</a:t>
            </a:r>
            <a:r>
              <a:rPr lang="en-GB" sz="3200" b="1" dirty="0" smtClean="0"/>
              <a:t> Maui look like?</a:t>
            </a:r>
            <a:endParaRPr lang="en-GB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Age</a:t>
            </a:r>
          </a:p>
          <a:p>
            <a:r>
              <a:rPr lang="en-GB" sz="2400" dirty="0" smtClean="0"/>
              <a:t>Build</a:t>
            </a:r>
          </a:p>
          <a:p>
            <a:r>
              <a:rPr lang="en-GB" sz="2400" dirty="0" smtClean="0"/>
              <a:t>Face </a:t>
            </a:r>
          </a:p>
          <a:p>
            <a:r>
              <a:rPr lang="en-GB" sz="2400" dirty="0" smtClean="0"/>
              <a:t>Hair </a:t>
            </a:r>
            <a:endParaRPr lang="en-GB" sz="24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5705850" cy="4328701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probably 13 years old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small and quite slim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round</a:t>
            </a:r>
          </a:p>
          <a:p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long, black, straight </a:t>
            </a:r>
          </a:p>
          <a:p>
            <a:endParaRPr lang="hr-HR" sz="2400" dirty="0" smtClean="0"/>
          </a:p>
          <a:p>
            <a:r>
              <a:rPr lang="en-GB" sz="2400" dirty="0" smtClean="0"/>
              <a:t>Maui was </a:t>
            </a:r>
            <a:r>
              <a:rPr lang="en-GB" sz="2400" u="sng" dirty="0" smtClean="0"/>
              <a:t>13 years old </a:t>
            </a:r>
            <a:r>
              <a:rPr lang="en-GB" sz="2400" dirty="0" smtClean="0"/>
              <a:t>and he  was </a:t>
            </a:r>
            <a:r>
              <a:rPr lang="en-GB" sz="2400" u="sng" dirty="0" smtClean="0"/>
              <a:t>small and quite slim</a:t>
            </a:r>
            <a:r>
              <a:rPr lang="en-GB" sz="2400" dirty="0" smtClean="0"/>
              <a:t>. His  eyes were big and dark and his </a:t>
            </a:r>
            <a:r>
              <a:rPr lang="en-GB" sz="2400" u="sng" dirty="0" smtClean="0"/>
              <a:t>face</a:t>
            </a:r>
            <a:r>
              <a:rPr lang="en-GB" sz="2400" dirty="0" smtClean="0"/>
              <a:t> was </a:t>
            </a:r>
            <a:r>
              <a:rPr lang="en-GB" sz="2400" u="sng" dirty="0" smtClean="0"/>
              <a:t>round</a:t>
            </a:r>
            <a:r>
              <a:rPr lang="en-GB" sz="2400" dirty="0" smtClean="0"/>
              <a:t>. He had </a:t>
            </a:r>
            <a:r>
              <a:rPr lang="en-GB" sz="2400" u="sng" dirty="0" smtClean="0"/>
              <a:t>long, black, straight hair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3" y="536609"/>
            <a:ext cx="2889428" cy="28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73625" y="363794"/>
            <a:ext cx="4699819" cy="61648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What was Maui like?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(</a:t>
            </a:r>
            <a:r>
              <a:rPr lang="en-GB" sz="2400" b="1" dirty="0" smtClean="0">
                <a:solidFill>
                  <a:schemeClr val="tx1"/>
                </a:solidFill>
              </a:rPr>
              <a:t>Choose 2/3 adjectives and explain why you think so.)</a:t>
            </a:r>
          </a:p>
          <a:p>
            <a:pPr marL="0" indent="0">
              <a:buNone/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adventurous, 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rave</a:t>
            </a:r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courageous</a:t>
            </a:r>
            <a:endParaRPr lang="hr-H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persistent/stubborn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respectful/grateful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Maui was </a:t>
            </a:r>
            <a:r>
              <a:rPr lang="en-GB" sz="2400" u="sng" dirty="0" smtClean="0">
                <a:solidFill>
                  <a:schemeClr val="tx1"/>
                </a:solidFill>
              </a:rPr>
              <a:t>adventurous and brave </a:t>
            </a:r>
            <a:r>
              <a:rPr lang="en-GB" sz="2400" dirty="0" smtClean="0">
                <a:solidFill>
                  <a:schemeClr val="tx1"/>
                </a:solidFill>
              </a:rPr>
              <a:t>because he was not afraid of taking risks. He was also </a:t>
            </a:r>
            <a:r>
              <a:rPr lang="en-GB" sz="2400" u="sng" dirty="0" smtClean="0">
                <a:solidFill>
                  <a:schemeClr val="tx1"/>
                </a:solidFill>
              </a:rPr>
              <a:t>persistent</a:t>
            </a:r>
            <a:r>
              <a:rPr lang="en-GB" sz="2400" dirty="0" smtClean="0">
                <a:solidFill>
                  <a:schemeClr val="tx1"/>
                </a:solidFill>
              </a:rPr>
              <a:t> so he didn't give up easily. He </a:t>
            </a:r>
            <a:r>
              <a:rPr lang="en-GB" sz="2400" u="sng" dirty="0" smtClean="0">
                <a:solidFill>
                  <a:schemeClr val="tx1"/>
                </a:solidFill>
              </a:rPr>
              <a:t>respected </a:t>
            </a:r>
            <a:r>
              <a:rPr lang="en-GB" sz="2400" dirty="0" smtClean="0">
                <a:solidFill>
                  <a:schemeClr val="tx1"/>
                </a:solidFill>
              </a:rPr>
              <a:t>the god of the sea and he was </a:t>
            </a:r>
            <a:r>
              <a:rPr lang="en-GB" sz="2400" u="sng" dirty="0" smtClean="0">
                <a:solidFill>
                  <a:schemeClr val="tx1"/>
                </a:solidFill>
              </a:rPr>
              <a:t>grateful </a:t>
            </a:r>
            <a:r>
              <a:rPr lang="en-GB" sz="2400" dirty="0" smtClean="0">
                <a:solidFill>
                  <a:schemeClr val="tx1"/>
                </a:solidFill>
              </a:rPr>
              <a:t>to him for protecting and helping his people.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74890" y="363795"/>
            <a:ext cx="5476568" cy="6164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What did Maui like? 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chemeClr val="tx1"/>
                </a:solidFill>
              </a:rPr>
              <a:t>(What </a:t>
            </a:r>
            <a:r>
              <a:rPr lang="en-GB" sz="2400" b="1" dirty="0" smtClean="0">
                <a:solidFill>
                  <a:schemeClr val="tx1"/>
                </a:solidFill>
              </a:rPr>
              <a:t>were</a:t>
            </a:r>
            <a:r>
              <a:rPr lang="en-GB" sz="2400" b="1" dirty="0" smtClean="0">
                <a:solidFill>
                  <a:schemeClr val="tx1"/>
                </a:solidFill>
              </a:rPr>
              <a:t> his hobbies and interests? Give 3 or 4 ideas.)</a:t>
            </a:r>
          </a:p>
          <a:p>
            <a:pPr marL="0" indent="0">
              <a:buNone/>
            </a:pPr>
            <a:endParaRPr lang="hr-HR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fishing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making tools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travelling/exploring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He was good at </a:t>
            </a:r>
            <a:r>
              <a:rPr lang="en-GB" sz="2400" u="sng" dirty="0" smtClean="0">
                <a:solidFill>
                  <a:schemeClr val="tx1"/>
                </a:solidFill>
              </a:rPr>
              <a:t>fishing</a:t>
            </a:r>
            <a:r>
              <a:rPr lang="en-GB" sz="2400" dirty="0" smtClean="0">
                <a:solidFill>
                  <a:schemeClr val="tx1"/>
                </a:solidFill>
              </a:rPr>
              <a:t> and he liked it more than anything else. He was also good at </a:t>
            </a:r>
            <a:r>
              <a:rPr lang="en-GB" sz="2400" u="sng" dirty="0" smtClean="0">
                <a:solidFill>
                  <a:schemeClr val="tx1"/>
                </a:solidFill>
              </a:rPr>
              <a:t>making tools </a:t>
            </a:r>
            <a:r>
              <a:rPr lang="en-GB" sz="2400" dirty="0" smtClean="0">
                <a:solidFill>
                  <a:schemeClr val="tx1"/>
                </a:solidFill>
              </a:rPr>
              <a:t>so he made a magical fishhook. He caught a huge fish with it. He probably liked </a:t>
            </a:r>
            <a:r>
              <a:rPr lang="en-GB" sz="2400" u="sng" dirty="0" smtClean="0">
                <a:solidFill>
                  <a:schemeClr val="tx1"/>
                </a:solidFill>
              </a:rPr>
              <a:t>travelling and exploring </a:t>
            </a:r>
            <a:r>
              <a:rPr lang="en-GB" sz="2400" dirty="0" smtClean="0">
                <a:solidFill>
                  <a:schemeClr val="tx1"/>
                </a:solidFill>
              </a:rPr>
              <a:t>because he was brave and adventurous.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47484"/>
            <a:ext cx="8596668" cy="648929"/>
          </a:xfrm>
        </p:spPr>
        <p:txBody>
          <a:bodyPr/>
          <a:lstStyle/>
          <a:p>
            <a:r>
              <a:rPr lang="en-GB" dirty="0" smtClean="0"/>
              <a:t>Describe yourself.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796413"/>
            <a:ext cx="10138150" cy="58895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b="1" dirty="0" smtClean="0">
                <a:hlinkClick r:id="rId2"/>
              </a:rPr>
              <a:t>What do you look like?</a:t>
            </a:r>
            <a:endParaRPr lang="en-GB" sz="3200" b="1" dirty="0" smtClean="0"/>
          </a:p>
          <a:p>
            <a:pPr marL="0" indent="0">
              <a:buNone/>
            </a:pPr>
            <a:r>
              <a:rPr lang="en-GB" sz="2600" dirty="0" smtClean="0"/>
              <a:t>age</a:t>
            </a:r>
          </a:p>
          <a:p>
            <a:pPr marL="0" indent="0">
              <a:buNone/>
            </a:pPr>
            <a:r>
              <a:rPr lang="en-GB" sz="2600" dirty="0" smtClean="0"/>
              <a:t>build</a:t>
            </a:r>
          </a:p>
          <a:p>
            <a:pPr marL="0" indent="0">
              <a:buNone/>
            </a:pPr>
            <a:r>
              <a:rPr lang="en-GB" sz="2600" dirty="0" smtClean="0"/>
              <a:t>height</a:t>
            </a:r>
          </a:p>
          <a:p>
            <a:pPr marL="0" indent="0">
              <a:buNone/>
            </a:pPr>
            <a:r>
              <a:rPr lang="en-GB" sz="2600" dirty="0" smtClean="0"/>
              <a:t>face</a:t>
            </a:r>
          </a:p>
          <a:p>
            <a:pPr marL="0" indent="0">
              <a:buNone/>
            </a:pPr>
            <a:r>
              <a:rPr lang="en-GB" sz="2600" dirty="0" smtClean="0"/>
              <a:t>hair</a:t>
            </a:r>
          </a:p>
          <a:p>
            <a:pPr marL="0" indent="0">
              <a:buNone/>
            </a:pPr>
            <a:r>
              <a:rPr lang="en-GB" sz="2600" dirty="0" smtClean="0"/>
              <a:t>eyes</a:t>
            </a:r>
          </a:p>
          <a:p>
            <a:pPr marL="0" indent="0">
              <a:buNone/>
            </a:pPr>
            <a:r>
              <a:rPr lang="en-GB" sz="2600" dirty="0" smtClean="0"/>
              <a:t>nose</a:t>
            </a:r>
          </a:p>
          <a:p>
            <a:pPr marL="0" indent="0">
              <a:buNone/>
            </a:pPr>
            <a:r>
              <a:rPr lang="en-GB" sz="2600" dirty="0" smtClean="0"/>
              <a:t>lips</a:t>
            </a:r>
          </a:p>
          <a:p>
            <a:pPr marL="0" indent="0">
              <a:buNone/>
            </a:pPr>
            <a:r>
              <a:rPr lang="en-GB" sz="3200" b="1" dirty="0" smtClean="0">
                <a:hlinkClick r:id="rId3"/>
              </a:rPr>
              <a:t>What are you like?</a:t>
            </a: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friendly, out-going, shy, honest, generous, a bit lazy, hard-working, curious, ambitious, sporty, cheerful, helpful, … </a:t>
            </a:r>
          </a:p>
          <a:p>
            <a:pPr marL="0" indent="0">
              <a:buNone/>
            </a:pPr>
            <a:r>
              <a:rPr lang="en-GB" sz="3200" b="1" dirty="0" smtClean="0"/>
              <a:t>What do you like?</a:t>
            </a:r>
          </a:p>
          <a:p>
            <a:pPr marL="0" indent="0">
              <a:buNone/>
            </a:pPr>
            <a:r>
              <a:rPr lang="en-GB" sz="3200" dirty="0" smtClean="0"/>
              <a:t>playing sports, listening to music, watching films, reading books, doing household chores, hanging out with my friends …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66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604</Words>
  <Application>Microsoft Office PowerPoint</Application>
  <PresentationFormat>Široki zaslon</PresentationFormat>
  <Paragraphs>91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Maui’s fish</vt:lpstr>
      <vt:lpstr>Paragraph 1 </vt:lpstr>
      <vt:lpstr>Paragraph 2</vt:lpstr>
      <vt:lpstr>Paragraph 3 </vt:lpstr>
      <vt:lpstr>Paragraph 4</vt:lpstr>
      <vt:lpstr>Describing appearance, personality and interests.</vt:lpstr>
      <vt:lpstr>Let’s describe Maui.  Make notes. What did Maui look like?</vt:lpstr>
      <vt:lpstr>PowerPoint prezentacija</vt:lpstr>
      <vt:lpstr>Describe yourself.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Maui’s fish</dc:title>
  <dc:creator>Nina Čalić</dc:creator>
  <cp:lastModifiedBy>Nina Čalić</cp:lastModifiedBy>
  <cp:revision>41</cp:revision>
  <dcterms:created xsi:type="dcterms:W3CDTF">2020-10-17T08:49:13Z</dcterms:created>
  <dcterms:modified xsi:type="dcterms:W3CDTF">2020-10-21T14:40:47Z</dcterms:modified>
</cp:coreProperties>
</file>