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7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3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392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0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37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18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40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6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5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2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10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5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4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41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9F92-7E84-4256-AC13-B5E3D1E5CC49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0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resent-simp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6000" dirty="0" smtClean="0">
                <a:hlinkClick r:id="rId2"/>
              </a:rPr>
              <a:t>Present Simple</a:t>
            </a:r>
            <a:endParaRPr lang="en-GB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9367410" cy="1096899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We use it to describe </a:t>
            </a:r>
            <a:r>
              <a:rPr lang="en-GB" sz="3600" dirty="0" smtClean="0">
                <a:solidFill>
                  <a:srgbClr val="FF0000"/>
                </a:solidFill>
              </a:rPr>
              <a:t>facts</a:t>
            </a:r>
            <a:r>
              <a:rPr lang="en-GB" sz="3600" dirty="0" smtClean="0"/>
              <a:t> and </a:t>
            </a:r>
            <a:r>
              <a:rPr lang="en-GB" sz="3600" dirty="0" smtClean="0">
                <a:solidFill>
                  <a:srgbClr val="FF0000"/>
                </a:solidFill>
              </a:rPr>
              <a:t>routines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28338"/>
            <a:ext cx="8596668" cy="834188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Form</a:t>
            </a:r>
            <a:endParaRPr lang="en-GB" sz="40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370663"/>
              </p:ext>
            </p:extLst>
          </p:nvPr>
        </p:nvGraphicFramePr>
        <p:xfrm>
          <a:off x="284832" y="1451226"/>
          <a:ext cx="985361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537">
                  <a:extLst>
                    <a:ext uri="{9D8B030D-6E8A-4147-A177-3AD203B41FA5}">
                      <a16:colId xmlns:a16="http://schemas.microsoft.com/office/drawing/2014/main" val="3991285644"/>
                    </a:ext>
                  </a:extLst>
                </a:gridCol>
                <a:gridCol w="3284537">
                  <a:extLst>
                    <a:ext uri="{9D8B030D-6E8A-4147-A177-3AD203B41FA5}">
                      <a16:colId xmlns:a16="http://schemas.microsoft.com/office/drawing/2014/main" val="1149216149"/>
                    </a:ext>
                  </a:extLst>
                </a:gridCol>
                <a:gridCol w="3284537">
                  <a:extLst>
                    <a:ext uri="{9D8B030D-6E8A-4147-A177-3AD203B41FA5}">
                      <a16:colId xmlns:a16="http://schemas.microsoft.com/office/drawing/2014/main" val="171386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AFFIRMATIVE</a:t>
                      </a:r>
                      <a:r>
                        <a:rPr lang="en-GB" sz="2400" baseline="0" noProof="0" dirty="0" smtClean="0"/>
                        <a:t> 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NEGATIVE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INTERROGARIVE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3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</a:t>
                      </a:r>
                      <a:r>
                        <a:rPr lang="en-GB" sz="2400" baseline="0" noProof="0" dirty="0" smtClean="0"/>
                        <a:t> play</a:t>
                      </a:r>
                    </a:p>
                    <a:p>
                      <a:r>
                        <a:rPr lang="en-GB" sz="2400" baseline="0" noProof="0" dirty="0" smtClean="0"/>
                        <a:t>You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He plays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She plays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It plays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play</a:t>
                      </a:r>
                    </a:p>
                    <a:p>
                      <a:r>
                        <a:rPr lang="en-GB" sz="2400" baseline="0" noProof="0" dirty="0" smtClean="0"/>
                        <a:t>You play</a:t>
                      </a:r>
                    </a:p>
                    <a:p>
                      <a:r>
                        <a:rPr lang="en-GB" sz="2400" baseline="0" noProof="0" dirty="0" smtClean="0"/>
                        <a:t>They play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 don’t play</a:t>
                      </a:r>
                    </a:p>
                    <a:p>
                      <a:r>
                        <a:rPr lang="en-GB" sz="2400" noProof="0" dirty="0" smtClean="0"/>
                        <a:t>You</a:t>
                      </a:r>
                      <a:r>
                        <a:rPr lang="en-GB" sz="2400" baseline="0" noProof="0" dirty="0" smtClean="0"/>
                        <a:t> don’t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He doesn’t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She doesn’t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It doesn’t play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don’t play</a:t>
                      </a:r>
                    </a:p>
                    <a:p>
                      <a:r>
                        <a:rPr lang="en-GB" sz="2400" baseline="0" noProof="0" dirty="0" smtClean="0"/>
                        <a:t>You don’t play</a:t>
                      </a:r>
                    </a:p>
                    <a:p>
                      <a:r>
                        <a:rPr lang="en-GB" sz="2400" baseline="0" noProof="0" dirty="0" smtClean="0"/>
                        <a:t>They don’t play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Do I</a:t>
                      </a:r>
                      <a:r>
                        <a:rPr lang="en-GB" sz="2400" baseline="0" noProof="0" dirty="0" smtClean="0"/>
                        <a:t> play?</a:t>
                      </a:r>
                    </a:p>
                    <a:p>
                      <a:r>
                        <a:rPr lang="en-GB" sz="2400" baseline="0" noProof="0" dirty="0" smtClean="0"/>
                        <a:t>Do you play?</a:t>
                      </a:r>
                    </a:p>
                    <a:p>
                      <a:r>
                        <a:rPr lang="en-GB" sz="2400" baseline="0" noProof="0" dirty="0" smtClean="0"/>
                        <a:t>Does he play?</a:t>
                      </a:r>
                    </a:p>
                    <a:p>
                      <a:r>
                        <a:rPr lang="en-GB" sz="2400" baseline="0" noProof="0" dirty="0" smtClean="0"/>
                        <a:t>Does she play?</a:t>
                      </a:r>
                    </a:p>
                    <a:p>
                      <a:r>
                        <a:rPr lang="en-GB" sz="2400" baseline="0" noProof="0" dirty="0" smtClean="0"/>
                        <a:t>Does it play?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Do we play?</a:t>
                      </a:r>
                    </a:p>
                    <a:p>
                      <a:r>
                        <a:rPr lang="en-GB" sz="2400" baseline="0" noProof="0" dirty="0" smtClean="0"/>
                        <a:t>Do you play?</a:t>
                      </a:r>
                    </a:p>
                    <a:p>
                      <a:r>
                        <a:rPr lang="en-GB" sz="2400" baseline="0" noProof="0" dirty="0" smtClean="0"/>
                        <a:t>Do they play?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8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noProof="0" dirty="0" smtClean="0"/>
                        <a:t>do not = don’t</a:t>
                      </a:r>
                    </a:p>
                    <a:p>
                      <a:r>
                        <a:rPr lang="en-GB" sz="2400" b="1" noProof="0" dirty="0" smtClean="0"/>
                        <a:t>does not = doesn’t</a:t>
                      </a:r>
                      <a:endParaRPr lang="en-GB" sz="2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88232"/>
            <a:ext cx="8596668" cy="88231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6" y="970547"/>
            <a:ext cx="7124122" cy="5343090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89970" y="866275"/>
            <a:ext cx="4184034" cy="517508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96254"/>
            <a:ext cx="8596668" cy="906378"/>
          </a:xfrm>
        </p:spPr>
        <p:txBody>
          <a:bodyPr>
            <a:noAutofit/>
          </a:bodyPr>
          <a:lstStyle/>
          <a:p>
            <a:r>
              <a:rPr lang="en-GB" sz="2000" dirty="0" smtClean="0"/>
              <a:t>Use the negative forms of the verbs.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en-GB" sz="2000" dirty="0" smtClean="0"/>
              <a:t>Example: They speak Italian. – They </a:t>
            </a:r>
            <a:r>
              <a:rPr lang="en-GB" sz="2000" dirty="0" smtClean="0">
                <a:solidFill>
                  <a:srgbClr val="C00000"/>
                </a:solidFill>
              </a:rPr>
              <a:t>don’t speak </a:t>
            </a:r>
            <a:r>
              <a:rPr lang="en-GB" sz="2000" dirty="0" smtClean="0"/>
              <a:t>Italian</a:t>
            </a:r>
            <a:r>
              <a:rPr lang="hr-HR" sz="2000" dirty="0" smtClean="0"/>
              <a:t>.</a:t>
            </a:r>
            <a:br>
              <a:rPr lang="hr-HR" sz="2000" dirty="0" smtClean="0"/>
            </a:br>
            <a:r>
              <a:rPr lang="en-GB" sz="2000" dirty="0" smtClean="0"/>
              <a:t>She lives in Spain. – She </a:t>
            </a:r>
            <a:r>
              <a:rPr lang="en-GB" sz="2000" dirty="0" smtClean="0">
                <a:solidFill>
                  <a:srgbClr val="C00000"/>
                </a:solidFill>
              </a:rPr>
              <a:t>doesn’t live </a:t>
            </a:r>
            <a:r>
              <a:rPr lang="en-GB" sz="2000" dirty="0" smtClean="0"/>
              <a:t>in Spain.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en-GB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6568" y="1138988"/>
            <a:ext cx="5077327" cy="5518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 </a:t>
            </a:r>
            <a:r>
              <a:rPr lang="en-GB" sz="2400" dirty="0" smtClean="0"/>
              <a:t>They know his address.</a:t>
            </a:r>
          </a:p>
          <a:p>
            <a:pPr marL="0" indent="0">
              <a:buNone/>
            </a:pPr>
            <a:r>
              <a:rPr lang="en-GB" sz="2400" dirty="0" smtClean="0"/>
              <a:t>2 She loves strawberry milkshake.</a:t>
            </a:r>
          </a:p>
          <a:p>
            <a:pPr marL="0" indent="0">
              <a:buNone/>
            </a:pPr>
            <a:r>
              <a:rPr lang="en-GB" sz="2400" dirty="0" smtClean="0"/>
              <a:t>3 He has a sister.</a:t>
            </a:r>
          </a:p>
          <a:p>
            <a:pPr marL="0" indent="0">
              <a:buNone/>
            </a:pPr>
            <a:r>
              <a:rPr lang="en-GB" sz="2400" dirty="0" smtClean="0"/>
              <a:t>4 We live in a family house. </a:t>
            </a:r>
          </a:p>
          <a:p>
            <a:pPr marL="0" indent="0">
              <a:buNone/>
            </a:pPr>
            <a:r>
              <a:rPr lang="en-GB" sz="2400" dirty="0" smtClean="0"/>
              <a:t>5 Peter eats fruit every day.</a:t>
            </a:r>
          </a:p>
          <a:p>
            <a:pPr marL="0" indent="0">
              <a:buNone/>
            </a:pPr>
            <a:r>
              <a:rPr lang="en-GB" sz="2400" dirty="0" smtClean="0"/>
              <a:t>6 I like reading books.</a:t>
            </a:r>
          </a:p>
          <a:p>
            <a:pPr marL="0" indent="0">
              <a:buNone/>
            </a:pPr>
            <a:r>
              <a:rPr lang="en-GB" sz="2400" dirty="0" smtClean="0"/>
              <a:t>7 Sue is a little girl.</a:t>
            </a:r>
          </a:p>
          <a:p>
            <a:pPr marL="0" indent="0">
              <a:buNone/>
            </a:pPr>
            <a:r>
              <a:rPr lang="en-GB" sz="2400" dirty="0" smtClean="0"/>
              <a:t>8 My brother sings in a band. </a:t>
            </a:r>
          </a:p>
          <a:p>
            <a:pPr marL="0" indent="0">
              <a:buNone/>
            </a:pPr>
            <a:r>
              <a:rPr lang="en-GB" sz="2400" dirty="0" smtClean="0"/>
              <a:t>9 The boys are in the playground. </a:t>
            </a:r>
          </a:p>
          <a:p>
            <a:pPr marL="0" indent="0">
              <a:buNone/>
            </a:pPr>
            <a:r>
              <a:rPr lang="en-GB" sz="2400" dirty="0" smtClean="0"/>
              <a:t>10 They drink coffee.</a:t>
            </a:r>
          </a:p>
          <a:p>
            <a:pPr marL="0" indent="0">
              <a:buNone/>
            </a:pPr>
            <a:r>
              <a:rPr lang="en-GB" sz="2400" dirty="0" smtClean="0"/>
              <a:t>11 This car makes a lot of noise. </a:t>
            </a:r>
          </a:p>
          <a:p>
            <a:pPr marL="0" indent="0">
              <a:buNone/>
            </a:pPr>
            <a:r>
              <a:rPr lang="en-GB" sz="2400" dirty="0" smtClean="0"/>
              <a:t>12 Steve draws nice pictures.</a:t>
            </a: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414211" y="1138988"/>
            <a:ext cx="5903494" cy="5518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 </a:t>
            </a:r>
            <a:r>
              <a:rPr lang="en-GB" sz="2400" dirty="0" smtClean="0"/>
              <a:t>They </a:t>
            </a:r>
            <a:r>
              <a:rPr lang="en-GB" sz="2400" b="1" dirty="0" smtClean="0"/>
              <a:t>don’t know </a:t>
            </a:r>
            <a:r>
              <a:rPr lang="en-GB" sz="2400" dirty="0" smtClean="0"/>
              <a:t>his address.</a:t>
            </a:r>
          </a:p>
          <a:p>
            <a:pPr marL="0" indent="0">
              <a:buNone/>
            </a:pPr>
            <a:r>
              <a:rPr lang="en-GB" sz="2400" dirty="0" smtClean="0"/>
              <a:t>2 She </a:t>
            </a:r>
            <a:r>
              <a:rPr lang="en-GB" sz="2400" b="1" dirty="0" smtClean="0"/>
              <a:t>doesn’t like </a:t>
            </a:r>
            <a:r>
              <a:rPr lang="en-GB" sz="2400" dirty="0" smtClean="0"/>
              <a:t>strawberry milkshake.</a:t>
            </a:r>
          </a:p>
          <a:p>
            <a:pPr marL="0" indent="0">
              <a:buNone/>
            </a:pPr>
            <a:r>
              <a:rPr lang="en-GB" sz="2400" dirty="0" smtClean="0"/>
              <a:t>3 He </a:t>
            </a:r>
            <a:r>
              <a:rPr lang="en-GB" sz="2400" b="1" dirty="0" smtClean="0"/>
              <a:t>doesn’t have </a:t>
            </a:r>
            <a:r>
              <a:rPr lang="en-GB" sz="2400" dirty="0" smtClean="0"/>
              <a:t>a sister.</a:t>
            </a:r>
          </a:p>
          <a:p>
            <a:pPr marL="0" indent="0">
              <a:buNone/>
            </a:pPr>
            <a:r>
              <a:rPr lang="en-GB" sz="2400" dirty="0" smtClean="0"/>
              <a:t>4 We </a:t>
            </a:r>
            <a:r>
              <a:rPr lang="en-GB" sz="2400" b="1" dirty="0" smtClean="0"/>
              <a:t>don’t live </a:t>
            </a:r>
            <a:r>
              <a:rPr lang="en-GB" sz="2400" dirty="0" smtClean="0"/>
              <a:t>in a family house.</a:t>
            </a:r>
          </a:p>
          <a:p>
            <a:pPr marL="0" indent="0">
              <a:buNone/>
            </a:pPr>
            <a:r>
              <a:rPr lang="en-GB" sz="2400" dirty="0" smtClean="0"/>
              <a:t>5 Peter </a:t>
            </a:r>
            <a:r>
              <a:rPr lang="en-GB" sz="2400" b="1" dirty="0" smtClean="0"/>
              <a:t>doesn’t eat </a:t>
            </a:r>
            <a:r>
              <a:rPr lang="en-GB" sz="2400" dirty="0" smtClean="0"/>
              <a:t>fruit every day.</a:t>
            </a:r>
          </a:p>
          <a:p>
            <a:pPr marL="0" indent="0">
              <a:buNone/>
            </a:pPr>
            <a:r>
              <a:rPr lang="en-GB" sz="2400" dirty="0" smtClean="0"/>
              <a:t>6 I </a:t>
            </a:r>
            <a:r>
              <a:rPr lang="en-GB" sz="2400" b="1" dirty="0" smtClean="0"/>
              <a:t>don’t like </a:t>
            </a:r>
            <a:r>
              <a:rPr lang="en-GB" sz="2400" dirty="0" smtClean="0"/>
              <a:t>reading books.</a:t>
            </a:r>
          </a:p>
          <a:p>
            <a:pPr marL="0" indent="0">
              <a:buNone/>
            </a:pPr>
            <a:r>
              <a:rPr lang="en-GB" sz="2400" dirty="0" smtClean="0"/>
              <a:t>7 Sue </a:t>
            </a:r>
            <a:r>
              <a:rPr lang="en-GB" sz="2400" b="1" dirty="0" smtClean="0"/>
              <a:t>isn’t</a:t>
            </a:r>
            <a:r>
              <a:rPr lang="en-GB" sz="2400" dirty="0" smtClean="0"/>
              <a:t> a little girl.</a:t>
            </a:r>
          </a:p>
          <a:p>
            <a:pPr marL="0" indent="0">
              <a:buNone/>
            </a:pPr>
            <a:r>
              <a:rPr lang="en-GB" sz="2400" dirty="0" smtClean="0"/>
              <a:t>8 My brother </a:t>
            </a:r>
            <a:r>
              <a:rPr lang="en-GB" sz="2400" b="1" dirty="0" smtClean="0"/>
              <a:t>doesn’t sing </a:t>
            </a:r>
            <a:r>
              <a:rPr lang="en-GB" sz="2400" dirty="0" smtClean="0"/>
              <a:t>in a band.</a:t>
            </a:r>
          </a:p>
          <a:p>
            <a:pPr marL="0" indent="0">
              <a:buNone/>
            </a:pPr>
            <a:r>
              <a:rPr lang="en-GB" sz="2400" dirty="0" smtClean="0"/>
              <a:t>9 The boys </a:t>
            </a:r>
            <a:r>
              <a:rPr lang="en-GB" sz="2400" b="1" dirty="0" smtClean="0"/>
              <a:t>aren’t</a:t>
            </a:r>
            <a:r>
              <a:rPr lang="en-GB" sz="2400" dirty="0" smtClean="0"/>
              <a:t> in the playground.</a:t>
            </a:r>
          </a:p>
          <a:p>
            <a:pPr marL="0" indent="0">
              <a:buNone/>
            </a:pPr>
            <a:r>
              <a:rPr lang="en-GB" sz="2400" dirty="0" smtClean="0"/>
              <a:t>10 They </a:t>
            </a:r>
            <a:r>
              <a:rPr lang="en-GB" sz="2400" b="1" dirty="0" smtClean="0"/>
              <a:t>don’t drink </a:t>
            </a:r>
            <a:r>
              <a:rPr lang="en-GB" sz="2400" dirty="0" smtClean="0"/>
              <a:t>coffee.</a:t>
            </a:r>
          </a:p>
          <a:p>
            <a:pPr marL="0" indent="0">
              <a:buNone/>
            </a:pPr>
            <a:r>
              <a:rPr lang="en-GB" sz="2400" dirty="0" smtClean="0"/>
              <a:t>11 This car </a:t>
            </a:r>
            <a:r>
              <a:rPr lang="en-GB" sz="2400" b="1" dirty="0" smtClean="0"/>
              <a:t>doesn’t make </a:t>
            </a:r>
            <a:r>
              <a:rPr lang="en-GB" sz="2400" dirty="0" smtClean="0"/>
              <a:t>a lot of noise.</a:t>
            </a:r>
          </a:p>
          <a:p>
            <a:pPr marL="0" indent="0">
              <a:buNone/>
            </a:pPr>
            <a:r>
              <a:rPr lang="en-GB" sz="2400" dirty="0" smtClean="0"/>
              <a:t>12 Steve </a:t>
            </a:r>
            <a:r>
              <a:rPr lang="en-GB" sz="2400" b="1" dirty="0" smtClean="0"/>
              <a:t>doesn’t draw </a:t>
            </a:r>
            <a:r>
              <a:rPr lang="en-GB" sz="2400" dirty="0" smtClean="0"/>
              <a:t>nice pictures.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74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36358"/>
            <a:ext cx="8596668" cy="962526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Make questions. </a:t>
            </a:r>
            <a:br>
              <a:rPr lang="en-GB" sz="2000" dirty="0" smtClean="0"/>
            </a:br>
            <a:r>
              <a:rPr lang="en-GB" sz="2000" dirty="0" smtClean="0"/>
              <a:t>Example: You play football. –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you </a:t>
            </a:r>
            <a:r>
              <a:rPr lang="en-GB" sz="2000" dirty="0" smtClean="0">
                <a:solidFill>
                  <a:srgbClr val="C00000"/>
                </a:solidFill>
              </a:rPr>
              <a:t>play</a:t>
            </a:r>
            <a:r>
              <a:rPr lang="en-GB" sz="2000" dirty="0" smtClean="0"/>
              <a:t> football?</a:t>
            </a:r>
            <a:br>
              <a:rPr lang="en-GB" sz="2000" dirty="0" smtClean="0"/>
            </a:br>
            <a:r>
              <a:rPr lang="en-GB" sz="2000" dirty="0" smtClean="0"/>
              <a:t>               She knows the answer. –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she </a:t>
            </a:r>
            <a:r>
              <a:rPr lang="en-GB" sz="2000" dirty="0" smtClean="0">
                <a:solidFill>
                  <a:srgbClr val="C00000"/>
                </a:solidFill>
              </a:rPr>
              <a:t>know</a:t>
            </a:r>
            <a:r>
              <a:rPr lang="en-GB" sz="2000" dirty="0" smtClean="0"/>
              <a:t> the answer?</a:t>
            </a:r>
            <a:endParaRPr lang="en-GB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4695" y="1098884"/>
            <a:ext cx="5165557" cy="56468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sz="2000" dirty="0" smtClean="0"/>
              <a:t>You drink mineral water.</a:t>
            </a:r>
          </a:p>
          <a:p>
            <a:pPr marL="0" indent="0">
              <a:buNone/>
            </a:pPr>
            <a:r>
              <a:rPr lang="en-GB" sz="2000" dirty="0" smtClean="0"/>
              <a:t>2 Bob and John feed their pets. </a:t>
            </a:r>
          </a:p>
          <a:p>
            <a:pPr marL="0" indent="0">
              <a:buNone/>
            </a:pPr>
            <a:r>
              <a:rPr lang="en-GB" sz="2000" dirty="0" smtClean="0"/>
              <a:t>3 Your teacher checks your homework.</a:t>
            </a:r>
          </a:p>
          <a:p>
            <a:pPr marL="0" indent="0">
              <a:buNone/>
            </a:pPr>
            <a:r>
              <a:rPr lang="en-GB" sz="2000" dirty="0" smtClean="0"/>
              <a:t>4 Andy does the shopping.</a:t>
            </a:r>
          </a:p>
          <a:p>
            <a:pPr marL="0" indent="0">
              <a:buNone/>
            </a:pPr>
            <a:r>
              <a:rPr lang="en-GB" sz="2000" dirty="0" smtClean="0"/>
              <a:t>5 He gets up at 6 am.</a:t>
            </a:r>
          </a:p>
          <a:p>
            <a:pPr marL="0" indent="0">
              <a:buNone/>
            </a:pPr>
            <a:r>
              <a:rPr lang="en-GB" sz="2000" dirty="0" smtClean="0"/>
              <a:t>6 She wants an ice cream. </a:t>
            </a:r>
          </a:p>
          <a:p>
            <a:pPr marL="0" indent="0">
              <a:buNone/>
            </a:pPr>
            <a:r>
              <a:rPr lang="en-GB" sz="2000" dirty="0" smtClean="0"/>
              <a:t>7 Lions eat meat.</a:t>
            </a:r>
          </a:p>
          <a:p>
            <a:pPr marL="0" indent="0">
              <a:buNone/>
            </a:pPr>
            <a:r>
              <a:rPr lang="en-GB" sz="2000" dirty="0" smtClean="0"/>
              <a:t>8 Mother irons the shirts. </a:t>
            </a:r>
          </a:p>
          <a:p>
            <a:pPr marL="0" indent="0">
              <a:buNone/>
            </a:pPr>
            <a:r>
              <a:rPr lang="en-GB" sz="2000" dirty="0" smtClean="0"/>
              <a:t>9 John comes from Scotland. (Where?)</a:t>
            </a:r>
          </a:p>
          <a:p>
            <a:pPr marL="0" indent="0">
              <a:buNone/>
            </a:pPr>
            <a:r>
              <a:rPr lang="en-GB" sz="2000" dirty="0" smtClean="0"/>
              <a:t>10 They go to work by bus. (How?)</a:t>
            </a:r>
          </a:p>
          <a:p>
            <a:pPr marL="0" indent="0">
              <a:buNone/>
            </a:pPr>
            <a:r>
              <a:rPr lang="en-GB" sz="2000" dirty="0" smtClean="0"/>
              <a:t>11 He works in a bank. (Where?)</a:t>
            </a:r>
          </a:p>
          <a:p>
            <a:pPr marL="0" indent="0">
              <a:buNone/>
            </a:pPr>
            <a:r>
              <a:rPr lang="en-GB" sz="2000" dirty="0" smtClean="0"/>
              <a:t>12 I visit my granny twice a week. (How often?)</a:t>
            </a:r>
            <a:endParaRPr lang="en-GB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78905" y="1098885"/>
            <a:ext cx="5261811" cy="5646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1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you </a:t>
            </a:r>
            <a:r>
              <a:rPr lang="en-GB" sz="2000" dirty="0" smtClean="0">
                <a:solidFill>
                  <a:srgbClr val="C00000"/>
                </a:solidFill>
              </a:rPr>
              <a:t>drink</a:t>
            </a:r>
            <a:r>
              <a:rPr lang="en-GB" sz="2000" dirty="0" smtClean="0"/>
              <a:t> mineral water?</a:t>
            </a:r>
          </a:p>
          <a:p>
            <a:pPr marL="0" indent="0">
              <a:buNone/>
            </a:pPr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Bob and John </a:t>
            </a:r>
            <a:r>
              <a:rPr lang="en-GB" sz="2000" dirty="0" smtClean="0">
                <a:solidFill>
                  <a:srgbClr val="C00000"/>
                </a:solidFill>
              </a:rPr>
              <a:t>feed </a:t>
            </a:r>
            <a:r>
              <a:rPr lang="en-GB" sz="2000" dirty="0" smtClean="0"/>
              <a:t>their pets?</a:t>
            </a:r>
          </a:p>
          <a:p>
            <a:pPr marL="0" indent="0">
              <a:buNone/>
            </a:pPr>
            <a:r>
              <a:rPr lang="en-GB" sz="2000" dirty="0" smtClean="0"/>
              <a:t>3 </a:t>
            </a:r>
            <a:r>
              <a:rPr lang="en-GB" sz="2000" dirty="0" smtClean="0">
                <a:solidFill>
                  <a:srgbClr val="C00000"/>
                </a:solidFill>
              </a:rPr>
              <a:t>Does </a:t>
            </a:r>
            <a:r>
              <a:rPr lang="en-GB" sz="2000" dirty="0" smtClean="0"/>
              <a:t>your teacher </a:t>
            </a:r>
            <a:r>
              <a:rPr lang="en-GB" sz="2000" dirty="0" smtClean="0">
                <a:solidFill>
                  <a:srgbClr val="C00000"/>
                </a:solidFill>
              </a:rPr>
              <a:t>check </a:t>
            </a:r>
            <a:r>
              <a:rPr lang="en-GB" sz="2000" dirty="0" smtClean="0"/>
              <a:t>your homework.</a:t>
            </a:r>
          </a:p>
          <a:p>
            <a:pPr marL="0" indent="0">
              <a:buNone/>
            </a:pPr>
            <a:r>
              <a:rPr lang="en-GB" sz="2000" dirty="0" smtClean="0"/>
              <a:t>4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Andy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the shopping?</a:t>
            </a:r>
          </a:p>
          <a:p>
            <a:pPr marL="0" indent="0">
              <a:buNone/>
            </a:pPr>
            <a:r>
              <a:rPr lang="en-GB" sz="2000" dirty="0" smtClean="0"/>
              <a:t>5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he </a:t>
            </a:r>
            <a:r>
              <a:rPr lang="en-GB" sz="2000" dirty="0" smtClean="0">
                <a:solidFill>
                  <a:srgbClr val="C00000"/>
                </a:solidFill>
              </a:rPr>
              <a:t>get up </a:t>
            </a:r>
            <a:r>
              <a:rPr lang="en-GB" sz="2000" dirty="0" smtClean="0"/>
              <a:t>at 6 am?</a:t>
            </a:r>
          </a:p>
          <a:p>
            <a:pPr marL="0" indent="0">
              <a:buNone/>
            </a:pPr>
            <a:r>
              <a:rPr lang="en-GB" sz="2000" dirty="0" smtClean="0"/>
              <a:t>6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she </a:t>
            </a:r>
            <a:r>
              <a:rPr lang="en-GB" sz="2000" dirty="0" smtClean="0">
                <a:solidFill>
                  <a:srgbClr val="C00000"/>
                </a:solidFill>
              </a:rPr>
              <a:t>want</a:t>
            </a:r>
            <a:r>
              <a:rPr lang="en-GB" sz="2000" dirty="0" smtClean="0"/>
              <a:t> an ice cream?</a:t>
            </a:r>
          </a:p>
          <a:p>
            <a:pPr marL="0" indent="0">
              <a:buNone/>
            </a:pPr>
            <a:r>
              <a:rPr lang="en-GB" sz="2000" dirty="0" smtClean="0"/>
              <a:t>7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lions </a:t>
            </a:r>
            <a:r>
              <a:rPr lang="en-GB" sz="2000" dirty="0" smtClean="0">
                <a:solidFill>
                  <a:srgbClr val="C00000"/>
                </a:solidFill>
              </a:rPr>
              <a:t>eat</a:t>
            </a:r>
            <a:r>
              <a:rPr lang="en-GB" sz="2000" dirty="0" smtClean="0"/>
              <a:t> meat?</a:t>
            </a:r>
          </a:p>
          <a:p>
            <a:pPr marL="0" indent="0">
              <a:buNone/>
            </a:pPr>
            <a:r>
              <a:rPr lang="en-GB" sz="2000" dirty="0" smtClean="0"/>
              <a:t>8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mother </a:t>
            </a:r>
            <a:r>
              <a:rPr lang="en-GB" sz="2000" dirty="0" smtClean="0">
                <a:solidFill>
                  <a:srgbClr val="C00000"/>
                </a:solidFill>
              </a:rPr>
              <a:t>iron </a:t>
            </a:r>
            <a:r>
              <a:rPr lang="en-GB" sz="2000" dirty="0" smtClean="0"/>
              <a:t>the shirts?</a:t>
            </a:r>
          </a:p>
          <a:p>
            <a:pPr marL="0" indent="0">
              <a:buNone/>
            </a:pPr>
            <a:r>
              <a:rPr lang="en-GB" sz="2000" dirty="0" smtClean="0"/>
              <a:t>9 Where </a:t>
            </a:r>
            <a:r>
              <a:rPr lang="en-GB" sz="2000" dirty="0" smtClean="0">
                <a:solidFill>
                  <a:srgbClr val="C00000"/>
                </a:solidFill>
              </a:rPr>
              <a:t>does </a:t>
            </a:r>
            <a:r>
              <a:rPr lang="en-GB" sz="2000" dirty="0" smtClean="0"/>
              <a:t>John </a:t>
            </a:r>
            <a:r>
              <a:rPr lang="en-GB" sz="2000" dirty="0" smtClean="0">
                <a:solidFill>
                  <a:srgbClr val="C00000"/>
                </a:solidFill>
              </a:rPr>
              <a:t>come</a:t>
            </a:r>
            <a:r>
              <a:rPr lang="en-GB" sz="2000" dirty="0" smtClean="0"/>
              <a:t> from?</a:t>
            </a:r>
          </a:p>
          <a:p>
            <a:pPr marL="0" indent="0">
              <a:buNone/>
            </a:pPr>
            <a:r>
              <a:rPr lang="en-GB" sz="2000" dirty="0" smtClean="0"/>
              <a:t>10 How </a:t>
            </a:r>
            <a:r>
              <a:rPr lang="en-GB" sz="2000" dirty="0" smtClean="0">
                <a:solidFill>
                  <a:srgbClr val="C00000"/>
                </a:solidFill>
              </a:rPr>
              <a:t>do </a:t>
            </a:r>
            <a:r>
              <a:rPr lang="en-GB" sz="2000" dirty="0" smtClean="0"/>
              <a:t>they </a:t>
            </a:r>
            <a:r>
              <a:rPr lang="en-GB" sz="2000" dirty="0" smtClean="0">
                <a:solidFill>
                  <a:srgbClr val="C00000"/>
                </a:solidFill>
              </a:rPr>
              <a:t>go</a:t>
            </a:r>
            <a:r>
              <a:rPr lang="en-GB" sz="2000" dirty="0" smtClean="0"/>
              <a:t> to work?</a:t>
            </a:r>
          </a:p>
          <a:p>
            <a:pPr marL="0" indent="0">
              <a:buNone/>
            </a:pPr>
            <a:r>
              <a:rPr lang="en-GB" sz="2000" dirty="0" smtClean="0"/>
              <a:t>11 Where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he </a:t>
            </a:r>
            <a:r>
              <a:rPr lang="en-GB" sz="2000" dirty="0" smtClean="0">
                <a:solidFill>
                  <a:srgbClr val="C00000"/>
                </a:solidFill>
              </a:rPr>
              <a:t>work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r>
              <a:rPr lang="en-GB" sz="2000" dirty="0" smtClean="0"/>
              <a:t>12 How often </a:t>
            </a:r>
            <a:r>
              <a:rPr lang="en-GB" sz="2000" dirty="0" smtClean="0">
                <a:solidFill>
                  <a:srgbClr val="C00000"/>
                </a:solidFill>
              </a:rPr>
              <a:t>do </a:t>
            </a:r>
            <a:r>
              <a:rPr lang="en-GB" sz="2000" dirty="0" smtClean="0"/>
              <a:t>you </a:t>
            </a:r>
            <a:r>
              <a:rPr lang="en-GB" sz="2000" dirty="0" smtClean="0">
                <a:solidFill>
                  <a:srgbClr val="C00000"/>
                </a:solidFill>
              </a:rPr>
              <a:t>visit</a:t>
            </a:r>
            <a:r>
              <a:rPr lang="en-GB" sz="2000" dirty="0" smtClean="0"/>
              <a:t> your granny?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572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37652"/>
            <a:ext cx="8596668" cy="698090"/>
          </a:xfrm>
        </p:spPr>
        <p:txBody>
          <a:bodyPr/>
          <a:lstStyle/>
          <a:p>
            <a:r>
              <a:rPr lang="en-GB" dirty="0" smtClean="0"/>
              <a:t>Turn the text into the Present Simple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6645" y="904568"/>
            <a:ext cx="5427407" cy="5712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Past Simple</a:t>
            </a:r>
          </a:p>
          <a:p>
            <a:pPr marL="0" indent="0">
              <a:buNone/>
            </a:pPr>
            <a:r>
              <a:rPr lang="en-GB" sz="2000" dirty="0" err="1" smtClean="0"/>
              <a:t>Frankenghost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lived </a:t>
            </a:r>
            <a:r>
              <a:rPr lang="en-GB" sz="2000" dirty="0" smtClean="0"/>
              <a:t>in a haunted house.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scared</a:t>
            </a:r>
            <a:r>
              <a:rPr lang="en-GB" sz="2000" dirty="0" smtClean="0"/>
              <a:t> people when they </a:t>
            </a:r>
            <a:r>
              <a:rPr lang="en-GB" sz="2000" dirty="0" smtClean="0">
                <a:solidFill>
                  <a:srgbClr val="FF0000"/>
                </a:solidFill>
              </a:rPr>
              <a:t>visited</a:t>
            </a:r>
            <a:r>
              <a:rPr lang="en-GB" sz="2000" dirty="0" smtClean="0"/>
              <a:t> the house.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didn’t </a:t>
            </a:r>
            <a:r>
              <a:rPr lang="en-GB" sz="2000" dirty="0" smtClean="0"/>
              <a:t>ever </a:t>
            </a:r>
            <a:r>
              <a:rPr lang="en-GB" sz="2000" dirty="0" smtClean="0">
                <a:solidFill>
                  <a:srgbClr val="FF0000"/>
                </a:solidFill>
              </a:rPr>
              <a:t>sleep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stayed</a:t>
            </a:r>
            <a:r>
              <a:rPr lang="en-GB" sz="2000" dirty="0" smtClean="0"/>
              <a:t> awake day and night.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didn’t miss </a:t>
            </a:r>
            <a:r>
              <a:rPr lang="en-GB" sz="2000" dirty="0" smtClean="0"/>
              <a:t>a chance to terrify  visitors.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didn’t walk</a:t>
            </a:r>
            <a:r>
              <a:rPr lang="en-GB" sz="2000" dirty="0" smtClean="0"/>
              <a:t>; he </a:t>
            </a:r>
            <a:r>
              <a:rPr lang="en-GB" sz="2000" dirty="0" smtClean="0">
                <a:solidFill>
                  <a:srgbClr val="FF0000"/>
                </a:solidFill>
              </a:rPr>
              <a:t>floated</a:t>
            </a:r>
            <a:r>
              <a:rPr lang="en-GB" sz="2000" dirty="0" smtClean="0"/>
              <a:t> near the ceiling.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was</a:t>
            </a:r>
            <a:r>
              <a:rPr lang="en-GB" sz="2000" dirty="0" smtClean="0"/>
              <a:t> invisible.</a:t>
            </a:r>
          </a:p>
          <a:p>
            <a:pPr marL="0" indent="0">
              <a:buNone/>
            </a:pPr>
            <a:r>
              <a:rPr lang="en-GB" sz="2000" dirty="0" smtClean="0"/>
              <a:t>When he </a:t>
            </a:r>
            <a:r>
              <a:rPr lang="en-GB" sz="2000" dirty="0" smtClean="0">
                <a:solidFill>
                  <a:srgbClr val="FF0000"/>
                </a:solidFill>
              </a:rPr>
              <a:t>wore</a:t>
            </a:r>
            <a:r>
              <a:rPr lang="en-GB" sz="2000" dirty="0" smtClean="0"/>
              <a:t> his skeleton costume, you </a:t>
            </a:r>
            <a:r>
              <a:rPr lang="en-GB" sz="2000" dirty="0" smtClean="0">
                <a:solidFill>
                  <a:srgbClr val="FF0000"/>
                </a:solidFill>
              </a:rPr>
              <a:t>could</a:t>
            </a:r>
            <a:r>
              <a:rPr lang="en-GB" sz="2000" dirty="0" smtClean="0"/>
              <a:t> see his heart that </a:t>
            </a:r>
            <a:r>
              <a:rPr lang="en-GB" sz="2000" dirty="0" smtClean="0">
                <a:solidFill>
                  <a:srgbClr val="FF0000"/>
                </a:solidFill>
              </a:rPr>
              <a:t>beat</a:t>
            </a:r>
            <a:r>
              <a:rPr lang="en-GB" sz="2000" dirty="0" smtClean="0"/>
              <a:t> underneath.</a:t>
            </a:r>
          </a:p>
          <a:p>
            <a:pPr marL="0" indent="0">
              <a:buNone/>
            </a:pPr>
            <a:r>
              <a:rPr lang="en-GB" sz="2000" dirty="0" smtClean="0"/>
              <a:t>Yesterday morning he </a:t>
            </a:r>
            <a:r>
              <a:rPr lang="en-GB" sz="2000" dirty="0" smtClean="0">
                <a:solidFill>
                  <a:srgbClr val="FF0000"/>
                </a:solidFill>
              </a:rPr>
              <a:t>feasted </a:t>
            </a:r>
            <a:r>
              <a:rPr lang="en-GB" sz="2000" dirty="0" smtClean="0"/>
              <a:t>on dead bats and spiders for breakfast and </a:t>
            </a:r>
            <a:r>
              <a:rPr lang="en-GB" sz="2000" dirty="0" smtClean="0">
                <a:solidFill>
                  <a:srgbClr val="FF0000"/>
                </a:solidFill>
              </a:rPr>
              <a:t>thought</a:t>
            </a:r>
            <a:r>
              <a:rPr lang="en-GB" sz="2000" dirty="0" smtClean="0"/>
              <a:t> about his day.</a:t>
            </a:r>
            <a:endParaRPr lang="en-GB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791199" y="835742"/>
            <a:ext cx="5211097" cy="5781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Present Simple</a:t>
            </a:r>
          </a:p>
          <a:p>
            <a:pPr marL="0" indent="0">
              <a:buNone/>
            </a:pPr>
            <a:r>
              <a:rPr lang="en-GB" sz="2000" dirty="0" err="1" smtClean="0"/>
              <a:t>Frankenghost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lives </a:t>
            </a:r>
            <a:r>
              <a:rPr lang="en-GB" sz="2000" dirty="0" smtClean="0"/>
              <a:t>in a haunted house.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scares</a:t>
            </a:r>
            <a:r>
              <a:rPr lang="en-GB" sz="2000" dirty="0" smtClean="0"/>
              <a:t> people when they </a:t>
            </a:r>
            <a:r>
              <a:rPr lang="en-GB" sz="2000" dirty="0" smtClean="0">
                <a:solidFill>
                  <a:srgbClr val="FF0000"/>
                </a:solidFill>
              </a:rPr>
              <a:t>visit</a:t>
            </a:r>
            <a:r>
              <a:rPr lang="en-GB" sz="2000" dirty="0" smtClean="0"/>
              <a:t> the house.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doesn’t </a:t>
            </a:r>
            <a:r>
              <a:rPr lang="en-GB" sz="2000" dirty="0" smtClean="0"/>
              <a:t>ever </a:t>
            </a:r>
            <a:r>
              <a:rPr lang="en-GB" sz="2000" dirty="0" smtClean="0">
                <a:solidFill>
                  <a:srgbClr val="FF0000"/>
                </a:solidFill>
              </a:rPr>
              <a:t>sleep.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stays</a:t>
            </a:r>
            <a:r>
              <a:rPr lang="en-GB" sz="2000" dirty="0" smtClean="0"/>
              <a:t> awake day and night.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doesn’t miss </a:t>
            </a:r>
            <a:r>
              <a:rPr lang="en-GB" sz="2000" dirty="0" smtClean="0"/>
              <a:t>a chance to terrify visitors.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doesn’t walk</a:t>
            </a:r>
            <a:r>
              <a:rPr lang="en-GB" sz="2000" dirty="0" smtClean="0"/>
              <a:t>; he </a:t>
            </a:r>
            <a:r>
              <a:rPr lang="en-GB" sz="2000" dirty="0" smtClean="0">
                <a:solidFill>
                  <a:srgbClr val="FF0000"/>
                </a:solidFill>
              </a:rPr>
              <a:t>floats</a:t>
            </a:r>
            <a:r>
              <a:rPr lang="en-GB" sz="2000" dirty="0" smtClean="0"/>
              <a:t> near the ceiling.</a:t>
            </a:r>
          </a:p>
          <a:p>
            <a:pPr marL="0" indent="0">
              <a:buNone/>
            </a:pPr>
            <a:r>
              <a:rPr lang="en-GB" sz="2000" dirty="0" smtClean="0"/>
              <a:t>He </a:t>
            </a:r>
            <a:r>
              <a:rPr lang="en-GB" sz="2000" dirty="0" smtClean="0">
                <a:solidFill>
                  <a:srgbClr val="FF0000"/>
                </a:solidFill>
              </a:rPr>
              <a:t>is</a:t>
            </a:r>
            <a:r>
              <a:rPr lang="en-GB" sz="2000" dirty="0" smtClean="0"/>
              <a:t> invisible.</a:t>
            </a:r>
          </a:p>
          <a:p>
            <a:pPr marL="0" indent="0">
              <a:buNone/>
            </a:pPr>
            <a:r>
              <a:rPr lang="en-GB" sz="2000" dirty="0" smtClean="0"/>
              <a:t>When he </a:t>
            </a:r>
            <a:r>
              <a:rPr lang="en-GB" sz="2000" dirty="0" smtClean="0">
                <a:solidFill>
                  <a:srgbClr val="FF0000"/>
                </a:solidFill>
              </a:rPr>
              <a:t>wears</a:t>
            </a:r>
            <a:r>
              <a:rPr lang="en-GB" sz="2000" dirty="0" smtClean="0"/>
              <a:t> his skeleton costume, you </a:t>
            </a:r>
            <a:r>
              <a:rPr lang="en-GB" sz="2000" dirty="0" smtClean="0">
                <a:solidFill>
                  <a:srgbClr val="FF0000"/>
                </a:solidFill>
              </a:rPr>
              <a:t>can</a:t>
            </a:r>
            <a:r>
              <a:rPr lang="en-GB" sz="2000" dirty="0" smtClean="0"/>
              <a:t> see his heart that </a:t>
            </a:r>
            <a:r>
              <a:rPr lang="en-GB" sz="2000" dirty="0" smtClean="0">
                <a:solidFill>
                  <a:srgbClr val="FF0000"/>
                </a:solidFill>
              </a:rPr>
              <a:t>beats</a:t>
            </a:r>
            <a:r>
              <a:rPr lang="en-GB" sz="2000" dirty="0" smtClean="0"/>
              <a:t> underneath.</a:t>
            </a:r>
          </a:p>
          <a:p>
            <a:pPr marL="0" indent="0">
              <a:buNone/>
            </a:pPr>
            <a:r>
              <a:rPr lang="en-GB" sz="2000" dirty="0" smtClean="0"/>
              <a:t>Every morning he </a:t>
            </a:r>
            <a:r>
              <a:rPr lang="en-GB" sz="2000" dirty="0" smtClean="0">
                <a:solidFill>
                  <a:srgbClr val="FF0000"/>
                </a:solidFill>
              </a:rPr>
              <a:t>feasts </a:t>
            </a:r>
            <a:r>
              <a:rPr lang="en-GB" sz="2000" dirty="0" smtClean="0"/>
              <a:t>on dead bats and spiders for breakfast and </a:t>
            </a:r>
            <a:r>
              <a:rPr lang="en-GB" sz="2000" dirty="0" smtClean="0">
                <a:solidFill>
                  <a:srgbClr val="FF0000"/>
                </a:solidFill>
              </a:rPr>
              <a:t>think</a:t>
            </a:r>
            <a:r>
              <a:rPr lang="en-GB" sz="2000" dirty="0" smtClean="0"/>
              <a:t>s about his day.</a:t>
            </a:r>
            <a:endParaRPr lang="en-GB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523" y="25624"/>
            <a:ext cx="1722827" cy="129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645</Words>
  <Application>Microsoft Office PowerPoint</Application>
  <PresentationFormat>Široki zaslon</PresentationFormat>
  <Paragraphs>106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Present Simple</vt:lpstr>
      <vt:lpstr>Form</vt:lpstr>
      <vt:lpstr>PowerPoint prezentacija</vt:lpstr>
      <vt:lpstr>Use the negative forms of the verbs. Example: They speak Italian. – They don’t speak Italian. She lives in Spain. – She doesn’t live in Spain. </vt:lpstr>
      <vt:lpstr>Make questions.  Example: You play football. – Do you play football?                She knows the answer. – Does she know the answer?</vt:lpstr>
      <vt:lpstr>Turn the text into the Present Simple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Nina Čalić</dc:creator>
  <cp:lastModifiedBy>Nina Čalić</cp:lastModifiedBy>
  <cp:revision>17</cp:revision>
  <dcterms:created xsi:type="dcterms:W3CDTF">2020-10-03T12:00:50Z</dcterms:created>
  <dcterms:modified xsi:type="dcterms:W3CDTF">2020-10-14T07:15:53Z</dcterms:modified>
</cp:coreProperties>
</file>