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grammar/beginner-grammar/past-simple-irregular-verb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7772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Past Simple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89213" y="3403159"/>
            <a:ext cx="8915399" cy="2149144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IRREGULAR </a:t>
            </a:r>
            <a:r>
              <a:rPr lang="hr-HR" sz="3200" b="1" dirty="0" smtClean="0"/>
              <a:t>VERBS</a:t>
            </a:r>
          </a:p>
          <a:p>
            <a:r>
              <a:rPr lang="hr-HR" sz="3200" dirty="0" smtClean="0"/>
              <a:t>(</a:t>
            </a:r>
            <a:r>
              <a:rPr lang="en-GB" sz="3200" dirty="0" smtClean="0"/>
              <a:t>g</a:t>
            </a:r>
            <a:r>
              <a:rPr lang="en-GB" sz="3200" dirty="0" smtClean="0"/>
              <a:t>o-went, have-had, do-did, read-read</a:t>
            </a:r>
            <a:r>
              <a:rPr lang="hr-HR" sz="3200" dirty="0" smtClean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128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/>
              </a:rPr>
              <a:t>Past </a:t>
            </a:r>
            <a:r>
              <a:rPr lang="hr-HR" sz="3200" dirty="0" err="1" smtClean="0">
                <a:hlinkClick r:id="rId2"/>
              </a:rPr>
              <a:t>Simple</a:t>
            </a:r>
            <a:r>
              <a:rPr lang="hr-HR" sz="3200" dirty="0" smtClean="0">
                <a:hlinkClick r:id="rId2"/>
              </a:rPr>
              <a:t> – IRREGULAR VERBS</a:t>
            </a:r>
            <a:endParaRPr lang="hr-HR" sz="3200" dirty="0" smtClean="0"/>
          </a:p>
          <a:p>
            <a:pPr marL="0" indent="0">
              <a:buNone/>
            </a:pPr>
            <a:r>
              <a:rPr lang="en-GB" sz="3200" dirty="0" smtClean="0"/>
              <a:t>(British Council)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974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302" y="12733"/>
            <a:ext cx="4261756" cy="832757"/>
          </a:xfrm>
        </p:spPr>
        <p:txBody>
          <a:bodyPr>
            <a:normAutofit/>
          </a:bodyPr>
          <a:lstStyle/>
          <a:p>
            <a:r>
              <a:rPr lang="hr-HR" dirty="0" smtClean="0"/>
              <a:t>IRREGULAR VERBS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410899" y="146957"/>
            <a:ext cx="6781101" cy="65559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rgbClr val="C00000"/>
                </a:solidFill>
              </a:rPr>
              <a:t>went </a:t>
            </a:r>
            <a:r>
              <a:rPr lang="en-GB" dirty="0" smtClean="0">
                <a:solidFill>
                  <a:schemeClr val="tx1"/>
                </a:solidFill>
              </a:rPr>
              <a:t>to the cinema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rgbClr val="C00000"/>
                </a:solidFill>
              </a:rPr>
              <a:t>didn’t go </a:t>
            </a:r>
            <a:r>
              <a:rPr lang="en-GB" dirty="0" smtClean="0">
                <a:solidFill>
                  <a:schemeClr val="tx1"/>
                </a:solidFill>
              </a:rPr>
              <a:t>to the cinema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Did </a:t>
            </a:r>
            <a:r>
              <a:rPr lang="en-GB" dirty="0" smtClean="0">
                <a:solidFill>
                  <a:schemeClr val="tx1"/>
                </a:solidFill>
              </a:rPr>
              <a:t>you </a:t>
            </a:r>
            <a:r>
              <a:rPr lang="en-GB" dirty="0" smtClean="0">
                <a:solidFill>
                  <a:srgbClr val="C00000"/>
                </a:solidFill>
              </a:rPr>
              <a:t>go </a:t>
            </a:r>
            <a:r>
              <a:rPr lang="en-GB" dirty="0" smtClean="0">
                <a:solidFill>
                  <a:schemeClr val="tx1"/>
                </a:solidFill>
              </a:rPr>
              <a:t>to the cinema yesterday?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chemeClr val="tx1"/>
                </a:solidFill>
              </a:rPr>
              <a:t>Turn the sentences into the Past Simple.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EXAMPLE: I often </a:t>
            </a:r>
            <a:r>
              <a:rPr lang="en-GB" b="1" dirty="0" smtClean="0">
                <a:solidFill>
                  <a:schemeClr val="tx1"/>
                </a:solidFill>
              </a:rPr>
              <a:t>read</a:t>
            </a:r>
            <a:r>
              <a:rPr lang="en-GB" dirty="0" smtClean="0">
                <a:solidFill>
                  <a:schemeClr val="tx1"/>
                </a:solidFill>
              </a:rPr>
              <a:t> books. /</a:t>
            </a:r>
            <a:r>
              <a:rPr lang="en-GB" dirty="0" err="1" smtClean="0">
                <a:solidFill>
                  <a:schemeClr val="tx1"/>
                </a:solidFill>
              </a:rPr>
              <a:t>rI:d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             I </a:t>
            </a:r>
            <a:r>
              <a:rPr lang="en-GB" b="1" dirty="0" smtClean="0">
                <a:solidFill>
                  <a:schemeClr val="tx1"/>
                </a:solidFill>
              </a:rPr>
              <a:t>read</a:t>
            </a:r>
            <a:r>
              <a:rPr lang="en-GB" dirty="0" smtClean="0">
                <a:solidFill>
                  <a:schemeClr val="tx1"/>
                </a:solidFill>
              </a:rPr>
              <a:t> a book yesterday. /red/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1) They </a:t>
            </a:r>
            <a:r>
              <a:rPr lang="en-GB" b="1" dirty="0" smtClean="0">
                <a:solidFill>
                  <a:schemeClr val="tx1"/>
                </a:solidFill>
              </a:rPr>
              <a:t>have</a:t>
            </a:r>
            <a:r>
              <a:rPr lang="en-GB" dirty="0" smtClean="0">
                <a:solidFill>
                  <a:schemeClr val="tx1"/>
                </a:solidFill>
              </a:rPr>
              <a:t> fish for dinner every week.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They </a:t>
            </a:r>
            <a:r>
              <a:rPr lang="en-GB" b="1" dirty="0" smtClean="0">
                <a:solidFill>
                  <a:schemeClr val="tx1"/>
                </a:solidFill>
              </a:rPr>
              <a:t>had</a:t>
            </a:r>
            <a:r>
              <a:rPr lang="en-GB" dirty="0" smtClean="0">
                <a:solidFill>
                  <a:schemeClr val="tx1"/>
                </a:solidFill>
              </a:rPr>
              <a:t> fish for dinner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2) He </a:t>
            </a:r>
            <a:r>
              <a:rPr lang="en-GB" b="1" dirty="0" smtClean="0">
                <a:solidFill>
                  <a:schemeClr val="tx1"/>
                </a:solidFill>
              </a:rPr>
              <a:t>does</a:t>
            </a:r>
            <a:r>
              <a:rPr lang="en-GB" dirty="0" smtClean="0">
                <a:solidFill>
                  <a:schemeClr val="tx1"/>
                </a:solidFill>
              </a:rPr>
              <a:t> his homework every 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He </a:t>
            </a:r>
            <a:r>
              <a:rPr lang="en-GB" b="1" dirty="0" smtClean="0">
                <a:solidFill>
                  <a:schemeClr val="tx1"/>
                </a:solidFill>
              </a:rPr>
              <a:t>did</a:t>
            </a:r>
            <a:r>
              <a:rPr lang="en-GB" dirty="0" smtClean="0">
                <a:solidFill>
                  <a:schemeClr val="tx1"/>
                </a:solidFill>
              </a:rPr>
              <a:t> his homework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3) I </a:t>
            </a:r>
            <a:r>
              <a:rPr lang="en-GB" b="1" dirty="0" smtClean="0">
                <a:solidFill>
                  <a:schemeClr val="tx1"/>
                </a:solidFill>
              </a:rPr>
              <a:t>don’t understand </a:t>
            </a:r>
            <a:r>
              <a:rPr lang="en-GB" dirty="0" smtClean="0">
                <a:solidFill>
                  <a:schemeClr val="tx1"/>
                </a:solidFill>
              </a:rPr>
              <a:t>her.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b="1" dirty="0" smtClean="0">
                <a:solidFill>
                  <a:schemeClr val="tx1"/>
                </a:solidFill>
              </a:rPr>
              <a:t>didn’t understand </a:t>
            </a:r>
            <a:r>
              <a:rPr lang="en-GB" dirty="0" smtClean="0">
                <a:solidFill>
                  <a:schemeClr val="tx1"/>
                </a:solidFill>
              </a:rPr>
              <a:t>her.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4) She </a:t>
            </a:r>
            <a:r>
              <a:rPr lang="en-GB" b="1" dirty="0" smtClean="0">
                <a:solidFill>
                  <a:schemeClr val="tx1"/>
                </a:solidFill>
              </a:rPr>
              <a:t>doesn’t meet </a:t>
            </a:r>
            <a:r>
              <a:rPr lang="en-GB" dirty="0" smtClean="0">
                <a:solidFill>
                  <a:schemeClr val="tx1"/>
                </a:solidFill>
              </a:rPr>
              <a:t>her friend every 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She </a:t>
            </a:r>
            <a:r>
              <a:rPr lang="en-GB" b="1" dirty="0" smtClean="0">
                <a:solidFill>
                  <a:schemeClr val="tx1"/>
                </a:solidFill>
              </a:rPr>
              <a:t>didn’t meet </a:t>
            </a:r>
            <a:r>
              <a:rPr lang="en-GB" dirty="0" smtClean="0">
                <a:solidFill>
                  <a:schemeClr val="tx1"/>
                </a:solidFill>
              </a:rPr>
              <a:t>her friend yesterday.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5) </a:t>
            </a:r>
            <a:r>
              <a:rPr lang="en-GB" b="1" dirty="0" smtClean="0">
                <a:solidFill>
                  <a:schemeClr val="tx1"/>
                </a:solidFill>
              </a:rPr>
              <a:t>Do</a:t>
            </a:r>
            <a:r>
              <a:rPr lang="en-GB" dirty="0" smtClean="0">
                <a:solidFill>
                  <a:schemeClr val="tx1"/>
                </a:solidFill>
              </a:rPr>
              <a:t> you </a:t>
            </a:r>
            <a:r>
              <a:rPr lang="en-GB" b="1" dirty="0" smtClean="0">
                <a:solidFill>
                  <a:schemeClr val="tx1"/>
                </a:solidFill>
              </a:rPr>
              <a:t>swim</a:t>
            </a:r>
            <a:r>
              <a:rPr lang="en-GB" dirty="0" smtClean="0">
                <a:solidFill>
                  <a:schemeClr val="tx1"/>
                </a:solidFill>
              </a:rPr>
              <a:t> every day?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Did</a:t>
            </a:r>
            <a:r>
              <a:rPr lang="en-GB" dirty="0" smtClean="0">
                <a:solidFill>
                  <a:schemeClr val="tx1"/>
                </a:solidFill>
              </a:rPr>
              <a:t> you </a:t>
            </a:r>
            <a:r>
              <a:rPr lang="en-GB" b="1" dirty="0" smtClean="0">
                <a:solidFill>
                  <a:schemeClr val="tx1"/>
                </a:solidFill>
              </a:rPr>
              <a:t>swim</a:t>
            </a:r>
            <a:r>
              <a:rPr lang="en-GB" dirty="0" smtClean="0">
                <a:solidFill>
                  <a:schemeClr val="tx1"/>
                </a:solidFill>
              </a:rPr>
              <a:t> yesterday?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6) </a:t>
            </a:r>
            <a:r>
              <a:rPr lang="en-GB" b="1" dirty="0" smtClean="0">
                <a:solidFill>
                  <a:schemeClr val="tx1"/>
                </a:solidFill>
              </a:rPr>
              <a:t>Does</a:t>
            </a:r>
            <a:r>
              <a:rPr lang="en-GB" dirty="0" smtClean="0">
                <a:solidFill>
                  <a:schemeClr val="tx1"/>
                </a:solidFill>
              </a:rPr>
              <a:t> she </a:t>
            </a:r>
            <a:r>
              <a:rPr lang="en-GB" b="1" dirty="0" smtClean="0">
                <a:solidFill>
                  <a:schemeClr val="tx1"/>
                </a:solidFill>
              </a:rPr>
              <a:t>speak</a:t>
            </a:r>
            <a:r>
              <a:rPr lang="en-GB" dirty="0" smtClean="0">
                <a:solidFill>
                  <a:schemeClr val="tx1"/>
                </a:solidFill>
              </a:rPr>
              <a:t> German?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Did </a:t>
            </a:r>
            <a:r>
              <a:rPr lang="en-GB" dirty="0" smtClean="0">
                <a:solidFill>
                  <a:schemeClr val="tx1"/>
                </a:solidFill>
              </a:rPr>
              <a:t>she </a:t>
            </a:r>
            <a:r>
              <a:rPr lang="en-GB" b="1" dirty="0" smtClean="0">
                <a:solidFill>
                  <a:schemeClr val="tx1"/>
                </a:solidFill>
              </a:rPr>
              <a:t>speak</a:t>
            </a:r>
            <a:r>
              <a:rPr lang="en-GB" dirty="0" smtClean="0">
                <a:solidFill>
                  <a:schemeClr val="tx1"/>
                </a:solidFill>
              </a:rPr>
              <a:t> German yesterday?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035143" y="-670242"/>
            <a:ext cx="192271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 Simple 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glagolsko vrijeme</a:t>
            </a: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sr-Latn-R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WAS, WERE</a:t>
            </a: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5425895"/>
              </p:ext>
            </p:extLst>
          </p:nvPr>
        </p:nvGraphicFramePr>
        <p:xfrm>
          <a:off x="563337" y="1470397"/>
          <a:ext cx="4444891" cy="3246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653">
                  <a:extLst>
                    <a:ext uri="{9D8B030D-6E8A-4147-A177-3AD203B41FA5}">
                      <a16:colId xmlns:a16="http://schemas.microsoft.com/office/drawing/2014/main" val="2048717503"/>
                    </a:ext>
                  </a:extLst>
                </a:gridCol>
                <a:gridCol w="1641606">
                  <a:extLst>
                    <a:ext uri="{9D8B030D-6E8A-4147-A177-3AD203B41FA5}">
                      <a16:colId xmlns:a16="http://schemas.microsoft.com/office/drawing/2014/main" val="2597240264"/>
                    </a:ext>
                  </a:extLst>
                </a:gridCol>
                <a:gridCol w="1693632">
                  <a:extLst>
                    <a:ext uri="{9D8B030D-6E8A-4147-A177-3AD203B41FA5}">
                      <a16:colId xmlns:a16="http://schemas.microsoft.com/office/drawing/2014/main" val="1655001415"/>
                    </a:ext>
                  </a:extLst>
                </a:gridCol>
              </a:tblGrid>
              <a:tr h="691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POSITIVE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24" marR="548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NEGATIVE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didn’t + infinitive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24" marR="548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INTERROGATIVE</a:t>
                      </a:r>
                      <a:endParaRPr lang="hr-HR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did + subject + infinitive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24" marR="54824" marT="0" marB="0"/>
                </a:tc>
                <a:extLst>
                  <a:ext uri="{0D108BD9-81ED-4DB2-BD59-A6C34878D82A}">
                    <a16:rowId xmlns:a16="http://schemas.microsoft.com/office/drawing/2014/main" val="1663703934"/>
                  </a:ext>
                </a:extLst>
              </a:tr>
              <a:tr h="2477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 went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went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 went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She went 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It went </a:t>
                      </a: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 went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went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They went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24" marR="548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 didn’t </a:t>
                      </a:r>
                      <a:r>
                        <a:rPr lang="en-GB" sz="1600" u="sng" dirty="0">
                          <a:effectLst/>
                        </a:rPr>
                        <a:t>go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didn’t go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 didn’t go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She didn’t go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It didn’t </a:t>
                      </a:r>
                      <a:r>
                        <a:rPr lang="en-GB" sz="1600" dirty="0" smtClean="0">
                          <a:effectLst/>
                        </a:rPr>
                        <a:t>go</a:t>
                      </a: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 didn’t go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You didn’t go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They didn’t go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24" marR="548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I </a:t>
                      </a:r>
                      <a:r>
                        <a:rPr lang="en-GB" sz="1600" u="sng" dirty="0">
                          <a:effectLst/>
                        </a:rPr>
                        <a:t>go</a:t>
                      </a:r>
                      <a:r>
                        <a:rPr lang="en-GB" sz="1600" dirty="0">
                          <a:effectLst/>
                        </a:rPr>
                        <a:t>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you go?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he go?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she go?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it go</a:t>
                      </a:r>
                      <a:r>
                        <a:rPr lang="en-GB" sz="1600" dirty="0" smtClean="0">
                          <a:effectLst/>
                        </a:rPr>
                        <a:t>?</a:t>
                      </a: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we go?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you go?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Did they go?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24" marR="54824" marT="0" marB="0"/>
                </a:tc>
                <a:extLst>
                  <a:ext uri="{0D108BD9-81ED-4DB2-BD59-A6C34878D82A}">
                    <a16:rowId xmlns:a16="http://schemas.microsoft.com/office/drawing/2014/main" val="4233910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4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259</Words>
  <Application>Microsoft Office PowerPoint</Application>
  <PresentationFormat>Široki zaslon</PresentationFormat>
  <Paragraphs>59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Verdana</vt:lpstr>
      <vt:lpstr>Wingdings 3</vt:lpstr>
      <vt:lpstr>Pramen</vt:lpstr>
      <vt:lpstr>Past Simple</vt:lpstr>
      <vt:lpstr>PowerPoint prezentacija</vt:lpstr>
      <vt:lpstr>IRREGULAR 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Nina Čalić</dc:creator>
  <cp:lastModifiedBy>Nina Čalić</cp:lastModifiedBy>
  <cp:revision>14</cp:revision>
  <dcterms:created xsi:type="dcterms:W3CDTF">2020-09-24T17:51:59Z</dcterms:created>
  <dcterms:modified xsi:type="dcterms:W3CDTF">2020-09-25T07:20:53Z</dcterms:modified>
</cp:coreProperties>
</file>