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ast-simple-regular-verb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772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Past Simple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89213" y="3403159"/>
            <a:ext cx="8915399" cy="68381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TO BE  and regular verbs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2128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4" y="146957"/>
            <a:ext cx="8911687" cy="832757"/>
          </a:xfrm>
        </p:spPr>
        <p:txBody>
          <a:bodyPr>
            <a:normAutofit/>
          </a:bodyPr>
          <a:lstStyle/>
          <a:p>
            <a:r>
              <a:rPr lang="hr-HR" dirty="0" smtClean="0"/>
              <a:t>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TO BE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7754643"/>
              </p:ext>
            </p:extLst>
          </p:nvPr>
        </p:nvGraphicFramePr>
        <p:xfrm>
          <a:off x="243155" y="1735869"/>
          <a:ext cx="5959412" cy="3547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598">
                  <a:extLst>
                    <a:ext uri="{9D8B030D-6E8A-4147-A177-3AD203B41FA5}">
                      <a16:colId xmlns:a16="http://schemas.microsoft.com/office/drawing/2014/main" val="1201005510"/>
                    </a:ext>
                  </a:extLst>
                </a:gridCol>
                <a:gridCol w="1845605">
                  <a:extLst>
                    <a:ext uri="{9D8B030D-6E8A-4147-A177-3AD203B41FA5}">
                      <a16:colId xmlns:a16="http://schemas.microsoft.com/office/drawing/2014/main" val="2851757617"/>
                    </a:ext>
                  </a:extLst>
                </a:gridCol>
                <a:gridCol w="2273209">
                  <a:extLst>
                    <a:ext uri="{9D8B030D-6E8A-4147-A177-3AD203B41FA5}">
                      <a16:colId xmlns:a16="http://schemas.microsoft.com/office/drawing/2014/main" val="243619131"/>
                    </a:ext>
                  </a:extLst>
                </a:gridCol>
              </a:tblGrid>
              <a:tr h="378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POSITIVE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NEGATIVE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INTERROGATIVE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0500281"/>
                  </a:ext>
                </a:extLst>
              </a:tr>
              <a:tr h="3169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was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You were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He was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She was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It was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We were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You were </a:t>
                      </a:r>
                      <a:endParaRPr lang="hr-H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They were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 wasn't 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You weren't 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He wasn't 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She wasn't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It wasn't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 weren't 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You weren't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They weren't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Was I?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Were you?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Was he?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Was she?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Was it?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Were we?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Were you?</a:t>
                      </a:r>
                      <a:endParaRPr lang="hr-HR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Were they?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6873702"/>
                  </a:ext>
                </a:extLst>
              </a:tr>
            </a:tbl>
          </a:graphicData>
        </a:graphic>
      </p:graphicFrame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10992" y="808263"/>
            <a:ext cx="5881007" cy="5894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rgbClr val="C00000"/>
                </a:solidFill>
              </a:rPr>
              <a:t>WAS </a:t>
            </a:r>
            <a:r>
              <a:rPr lang="en-GB" dirty="0" smtClean="0">
                <a:solidFill>
                  <a:schemeClr val="tx1"/>
                </a:solidFill>
              </a:rPr>
              <a:t>at school yesterday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rgbClr val="C00000"/>
                </a:solidFill>
              </a:rPr>
              <a:t>WASN’T</a:t>
            </a:r>
            <a:r>
              <a:rPr lang="en-GB" dirty="0" smtClean="0">
                <a:solidFill>
                  <a:schemeClr val="tx1"/>
                </a:solidFill>
              </a:rPr>
              <a:t> at the cinema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WERE </a:t>
            </a:r>
            <a:r>
              <a:rPr lang="en-GB" dirty="0" smtClean="0">
                <a:solidFill>
                  <a:schemeClr val="tx1"/>
                </a:solidFill>
              </a:rPr>
              <a:t>you at the cinema yesterday?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chemeClr val="tx1"/>
                </a:solidFill>
              </a:rPr>
              <a:t>Turn the sentences into the Past Simple.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EXAMPLE: It </a:t>
            </a:r>
            <a:r>
              <a:rPr lang="en-GB" b="1" dirty="0" smtClean="0">
                <a:solidFill>
                  <a:srgbClr val="C00000"/>
                </a:solidFill>
              </a:rPr>
              <a:t>is </a:t>
            </a:r>
            <a:r>
              <a:rPr lang="en-GB" dirty="0" smtClean="0">
                <a:solidFill>
                  <a:schemeClr val="tx1"/>
                </a:solidFill>
              </a:rPr>
              <a:t>wet and rainy today.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            It </a:t>
            </a:r>
            <a:r>
              <a:rPr lang="en-GB" b="1" dirty="0" smtClean="0">
                <a:solidFill>
                  <a:srgbClr val="C00000"/>
                </a:solidFill>
              </a:rPr>
              <a:t>was</a:t>
            </a:r>
            <a:r>
              <a:rPr lang="en-GB" dirty="0" smtClean="0">
                <a:solidFill>
                  <a:schemeClr val="tx1"/>
                </a:solidFill>
              </a:rPr>
              <a:t> wet and cold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1) They are at home today.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They were at home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2) I am not hungry this morning.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was not (wasn’t) hungry yesterday morning.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3) Are you hungry now?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Were you hungry yesterday morning?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4) </a:t>
            </a:r>
            <a:r>
              <a:rPr lang="en-GB" dirty="0" smtClean="0">
                <a:solidFill>
                  <a:schemeClr val="tx1"/>
                </a:solidFill>
              </a:rPr>
              <a:t>They are </a:t>
            </a:r>
            <a:r>
              <a:rPr lang="en-GB" dirty="0" smtClean="0">
                <a:solidFill>
                  <a:schemeClr val="tx1"/>
                </a:solidFill>
              </a:rPr>
              <a:t>not late for school today.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They were</a:t>
            </a:r>
            <a:r>
              <a:rPr lang="en-GB" dirty="0" smtClean="0">
                <a:solidFill>
                  <a:schemeClr val="tx1"/>
                </a:solidFill>
              </a:rPr>
              <a:t> not (</a:t>
            </a:r>
            <a:r>
              <a:rPr lang="en-GB" dirty="0" smtClean="0">
                <a:solidFill>
                  <a:schemeClr val="tx1"/>
                </a:solidFill>
              </a:rPr>
              <a:t>were</a:t>
            </a:r>
            <a:r>
              <a:rPr lang="en-GB" dirty="0" smtClean="0">
                <a:solidFill>
                  <a:schemeClr val="tx1"/>
                </a:solidFill>
              </a:rPr>
              <a:t>n’t) late for school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5) Are your parents at work today?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Were your parents at work yesterday?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035143" y="-670242"/>
            <a:ext cx="192271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Simple 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glagolsko vrijeme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WAS, WERE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7350" y="139081"/>
            <a:ext cx="4523014" cy="759416"/>
          </a:xfrm>
        </p:spPr>
        <p:txBody>
          <a:bodyPr>
            <a:noAutofit/>
          </a:bodyPr>
          <a:lstStyle/>
          <a:p>
            <a:r>
              <a:rPr lang="en-GB" sz="2000" dirty="0" smtClean="0">
                <a:hlinkClick r:id="rId2"/>
              </a:rPr>
              <a:t>The Past Simple of regular verbs</a:t>
            </a:r>
            <a:br>
              <a:rPr lang="en-GB" sz="2000" dirty="0" smtClean="0">
                <a:hlinkClick r:id="rId2"/>
              </a:rPr>
            </a:br>
            <a:r>
              <a:rPr lang="en-GB" sz="2000" b="1" dirty="0" smtClean="0">
                <a:hlinkClick r:id="rId2"/>
              </a:rPr>
              <a:t>infinitive + </a:t>
            </a:r>
            <a:r>
              <a:rPr lang="en-GB" sz="2000" b="1" dirty="0" err="1" smtClean="0">
                <a:hlinkClick r:id="rId2"/>
              </a:rPr>
              <a:t>ed</a:t>
            </a:r>
            <a:endParaRPr lang="en-GB" sz="2000" b="1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5518681"/>
              </p:ext>
            </p:extLst>
          </p:nvPr>
        </p:nvGraphicFramePr>
        <p:xfrm>
          <a:off x="775608" y="1849982"/>
          <a:ext cx="5527223" cy="3738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8363">
                  <a:extLst>
                    <a:ext uri="{9D8B030D-6E8A-4147-A177-3AD203B41FA5}">
                      <a16:colId xmlns:a16="http://schemas.microsoft.com/office/drawing/2014/main" val="991480154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1271316063"/>
                    </a:ext>
                  </a:extLst>
                </a:gridCol>
                <a:gridCol w="1992088">
                  <a:extLst>
                    <a:ext uri="{9D8B030D-6E8A-4147-A177-3AD203B41FA5}">
                      <a16:colId xmlns:a16="http://schemas.microsoft.com/office/drawing/2014/main" val="1450467302"/>
                    </a:ext>
                  </a:extLst>
                </a:gridCol>
              </a:tblGrid>
              <a:tr h="683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POSITIVE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NEGATIVE</a:t>
                      </a:r>
                      <a:endParaRPr lang="hr-HR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didn’t + infinitive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INTERROGATIVE</a:t>
                      </a:r>
                      <a:endParaRPr lang="hr-HR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did + subject + infinitive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233739"/>
                  </a:ext>
                </a:extLst>
              </a:tr>
              <a:tr h="2969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She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It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worked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They worked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 didn’t </a:t>
                      </a:r>
                      <a:r>
                        <a:rPr lang="en-GB" sz="1600" u="sng" dirty="0">
                          <a:effectLst/>
                        </a:rPr>
                        <a:t>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She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It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didn’t work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They didn’t work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I </a:t>
                      </a:r>
                      <a:r>
                        <a:rPr lang="en-GB" sz="1600" u="sng" dirty="0">
                          <a:effectLst/>
                        </a:rPr>
                        <a:t>work</a:t>
                      </a:r>
                      <a:r>
                        <a:rPr lang="en-GB" sz="1600" dirty="0">
                          <a:effectLst/>
                        </a:rPr>
                        <a:t>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you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he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she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it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we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you work?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they work?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7620846"/>
                  </a:ext>
                </a:extLst>
              </a:tr>
            </a:tbl>
          </a:graphicData>
        </a:graphic>
      </p:graphicFrame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647290" y="139081"/>
            <a:ext cx="5287618" cy="65479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1700" dirty="0" smtClean="0"/>
              <a:t>Tom played football yesterday.</a:t>
            </a:r>
          </a:p>
          <a:p>
            <a:pPr marL="0" indent="0">
              <a:buNone/>
            </a:pPr>
            <a:r>
              <a:rPr lang="en-GB" sz="1700" dirty="0" smtClean="0"/>
              <a:t>Tom didn’t play tennis yesterday. (-)</a:t>
            </a:r>
          </a:p>
          <a:p>
            <a:pPr marL="0" indent="0">
              <a:buNone/>
            </a:pPr>
            <a:r>
              <a:rPr lang="en-GB" sz="1700" dirty="0" smtClean="0"/>
              <a:t>Did Tom play football yesterday?</a:t>
            </a:r>
          </a:p>
          <a:p>
            <a:pPr marL="0" indent="0">
              <a:buNone/>
            </a:pPr>
            <a:r>
              <a:rPr lang="en-GB" sz="1700" b="1" i="1" dirty="0" smtClean="0"/>
              <a:t>Make negative sentences.</a:t>
            </a:r>
          </a:p>
          <a:p>
            <a:pPr marL="0" indent="0">
              <a:buNone/>
            </a:pPr>
            <a:r>
              <a:rPr lang="en-GB" sz="1700" b="1" i="1" dirty="0" smtClean="0"/>
              <a:t>EXAMPLE:</a:t>
            </a:r>
          </a:p>
          <a:p>
            <a:pPr marL="0" indent="0">
              <a:buNone/>
            </a:pPr>
            <a:r>
              <a:rPr lang="en-GB" sz="1700" dirty="0" smtClean="0"/>
              <a:t>They </a:t>
            </a:r>
            <a:r>
              <a:rPr lang="en-GB" sz="1700" b="1" dirty="0" smtClean="0"/>
              <a:t>watered</a:t>
            </a:r>
            <a:r>
              <a:rPr lang="en-GB" sz="1700" dirty="0" smtClean="0"/>
              <a:t> the plants last Monday.</a:t>
            </a:r>
          </a:p>
          <a:p>
            <a:pPr marL="0" indent="0">
              <a:buNone/>
            </a:pPr>
            <a:r>
              <a:rPr lang="en-GB" sz="1700" dirty="0" smtClean="0"/>
              <a:t>They </a:t>
            </a:r>
            <a:r>
              <a:rPr lang="en-GB" sz="1700" b="1" dirty="0" smtClean="0"/>
              <a:t>didn’t water </a:t>
            </a:r>
            <a:r>
              <a:rPr lang="en-GB" sz="1700" dirty="0" smtClean="0"/>
              <a:t>the plants last Tuesday.</a:t>
            </a:r>
          </a:p>
          <a:p>
            <a:pPr>
              <a:buAutoNum type="arabicParenR"/>
            </a:pPr>
            <a:r>
              <a:rPr lang="en-GB" sz="1700" dirty="0" smtClean="0"/>
              <a:t>She walked to school yesterday.</a:t>
            </a:r>
          </a:p>
          <a:p>
            <a:pPr marL="0" indent="0">
              <a:buNone/>
            </a:pPr>
            <a:r>
              <a:rPr lang="en-GB" sz="1700" dirty="0" smtClean="0"/>
              <a:t>She </a:t>
            </a:r>
            <a:r>
              <a:rPr lang="en-GB" sz="1700" b="1" dirty="0" smtClean="0"/>
              <a:t>didn’t walk </a:t>
            </a:r>
            <a:r>
              <a:rPr lang="en-GB" sz="1700" dirty="0" smtClean="0"/>
              <a:t>to school yesterday.</a:t>
            </a:r>
          </a:p>
          <a:p>
            <a:pPr marL="0" indent="0">
              <a:buNone/>
            </a:pPr>
            <a:r>
              <a:rPr lang="en-GB" sz="1700" dirty="0" smtClean="0"/>
              <a:t>2) I worked hard last week.</a:t>
            </a:r>
          </a:p>
          <a:p>
            <a:pPr marL="0" indent="0">
              <a:buNone/>
            </a:pPr>
            <a:r>
              <a:rPr lang="en-GB" sz="1700" dirty="0" smtClean="0"/>
              <a:t>I </a:t>
            </a:r>
            <a:r>
              <a:rPr lang="en-GB" sz="1700" b="1" dirty="0" smtClean="0"/>
              <a:t>didn’t work </a:t>
            </a:r>
            <a:r>
              <a:rPr lang="en-GB" sz="1700" dirty="0" smtClean="0"/>
              <a:t>hard last week.</a:t>
            </a:r>
          </a:p>
          <a:p>
            <a:pPr marL="0" indent="0">
              <a:buNone/>
            </a:pPr>
            <a:r>
              <a:rPr lang="en-GB" sz="1700" dirty="0" smtClean="0"/>
              <a:t>3) You surfed the Internet yesterday.</a:t>
            </a:r>
          </a:p>
          <a:p>
            <a:pPr marL="0" indent="0">
              <a:buNone/>
            </a:pPr>
            <a:r>
              <a:rPr lang="en-GB" sz="1700" dirty="0" smtClean="0"/>
              <a:t>You </a:t>
            </a:r>
            <a:r>
              <a:rPr lang="en-GB" sz="1700" b="1" dirty="0" smtClean="0"/>
              <a:t>didn’t surf </a:t>
            </a:r>
            <a:r>
              <a:rPr lang="en-GB" sz="1700" dirty="0" smtClean="0"/>
              <a:t>the Internet yesterday</a:t>
            </a:r>
          </a:p>
          <a:p>
            <a:pPr marL="0" indent="0">
              <a:buNone/>
            </a:pPr>
            <a:r>
              <a:rPr lang="en-GB" sz="1700" b="1" i="1" dirty="0" smtClean="0"/>
              <a:t>Make questions.</a:t>
            </a:r>
          </a:p>
          <a:p>
            <a:pPr marL="0" indent="0">
              <a:buNone/>
            </a:pPr>
            <a:r>
              <a:rPr lang="en-GB" sz="1700" b="1" i="1" dirty="0" smtClean="0"/>
              <a:t>EXAMPLE: </a:t>
            </a:r>
          </a:p>
          <a:p>
            <a:pPr marL="0" indent="0">
              <a:buNone/>
            </a:pPr>
            <a:r>
              <a:rPr lang="en-GB" sz="1700" dirty="0" smtClean="0"/>
              <a:t>They </a:t>
            </a:r>
            <a:r>
              <a:rPr lang="en-GB" sz="1700" b="1" dirty="0" smtClean="0"/>
              <a:t>lived</a:t>
            </a:r>
            <a:r>
              <a:rPr lang="en-GB" sz="1700" dirty="0" smtClean="0"/>
              <a:t> in Glasgow last year</a:t>
            </a:r>
          </a:p>
          <a:p>
            <a:pPr marL="0" indent="0">
              <a:buNone/>
            </a:pPr>
            <a:r>
              <a:rPr lang="en-GB" sz="1700" b="1" dirty="0" smtClean="0"/>
              <a:t>Did</a:t>
            </a:r>
            <a:r>
              <a:rPr lang="en-GB" sz="1700" dirty="0" smtClean="0"/>
              <a:t> they </a:t>
            </a:r>
            <a:r>
              <a:rPr lang="en-GB" sz="1700" b="1" dirty="0" smtClean="0"/>
              <a:t>live</a:t>
            </a:r>
            <a:r>
              <a:rPr lang="en-GB" sz="1700" dirty="0" smtClean="0"/>
              <a:t> in Glasgow last year?</a:t>
            </a:r>
          </a:p>
          <a:p>
            <a:pPr>
              <a:buAutoNum type="arabicParenR"/>
            </a:pPr>
            <a:r>
              <a:rPr lang="en-GB" sz="1700" dirty="0" smtClean="0"/>
              <a:t>You visited </a:t>
            </a:r>
            <a:r>
              <a:rPr lang="hr-HR" sz="1700" dirty="0" err="1" smtClean="0"/>
              <a:t>your</a:t>
            </a:r>
            <a:r>
              <a:rPr lang="en-GB" sz="1700" dirty="0" smtClean="0"/>
              <a:t> </a:t>
            </a:r>
            <a:r>
              <a:rPr lang="en-GB" sz="1700" dirty="0" smtClean="0"/>
              <a:t>grandparents last week.</a:t>
            </a:r>
          </a:p>
          <a:p>
            <a:pPr marL="0" indent="0">
              <a:buNone/>
            </a:pPr>
            <a:r>
              <a:rPr lang="en-GB" sz="1700" b="1" dirty="0" smtClean="0"/>
              <a:t>Did </a:t>
            </a:r>
            <a:r>
              <a:rPr lang="en-GB" sz="1700" dirty="0" smtClean="0"/>
              <a:t>you </a:t>
            </a:r>
            <a:r>
              <a:rPr lang="en-GB" sz="1700" b="1" dirty="0" smtClean="0"/>
              <a:t>visit </a:t>
            </a:r>
            <a:r>
              <a:rPr lang="en-GB" sz="1700" dirty="0" smtClean="0"/>
              <a:t>your grandparents last week?</a:t>
            </a:r>
          </a:p>
          <a:p>
            <a:pPr marL="0" indent="0">
              <a:buNone/>
            </a:pPr>
            <a:r>
              <a:rPr lang="en-GB" sz="1700" dirty="0" smtClean="0"/>
              <a:t>2) The car stopped at the lights.</a:t>
            </a:r>
          </a:p>
          <a:p>
            <a:pPr marL="0" indent="0">
              <a:buNone/>
            </a:pPr>
            <a:r>
              <a:rPr lang="en-GB" sz="1700" b="1" dirty="0" smtClean="0"/>
              <a:t>Did</a:t>
            </a:r>
            <a:r>
              <a:rPr lang="en-GB" sz="1700" dirty="0" smtClean="0"/>
              <a:t> the car </a:t>
            </a:r>
            <a:r>
              <a:rPr lang="en-GB" sz="1700" b="1" dirty="0" smtClean="0"/>
              <a:t>stop</a:t>
            </a:r>
            <a:r>
              <a:rPr lang="en-GB" sz="1700" dirty="0" smtClean="0"/>
              <a:t> at the lights?</a:t>
            </a:r>
          </a:p>
          <a:p>
            <a:pPr marL="0" indent="0">
              <a:buNone/>
            </a:pPr>
            <a:r>
              <a:rPr lang="en-GB" sz="1700" dirty="0" smtClean="0"/>
              <a:t>3) Everybody watched the match.</a:t>
            </a:r>
          </a:p>
          <a:p>
            <a:pPr marL="0" indent="0">
              <a:buNone/>
            </a:pPr>
            <a:r>
              <a:rPr lang="en-GB" sz="1700" b="1" dirty="0" smtClean="0"/>
              <a:t>Did</a:t>
            </a:r>
            <a:r>
              <a:rPr lang="en-GB" sz="1700" dirty="0" smtClean="0"/>
              <a:t> everybody </a:t>
            </a:r>
            <a:r>
              <a:rPr lang="en-GB" sz="1700" b="1" dirty="0" smtClean="0"/>
              <a:t>watch</a:t>
            </a:r>
            <a:r>
              <a:rPr lang="en-GB" sz="1700" dirty="0" smtClean="0"/>
              <a:t> the match?</a:t>
            </a:r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0228" y="115226"/>
            <a:ext cx="8911687" cy="1280890"/>
          </a:xfrm>
        </p:spPr>
        <p:txBody>
          <a:bodyPr/>
          <a:lstStyle/>
          <a:p>
            <a:r>
              <a:rPr lang="en-GB" dirty="0" smtClean="0"/>
              <a:t>Spelling rules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98950" y="1141674"/>
            <a:ext cx="5059943" cy="524322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VERBS ENDING IN  </a:t>
            </a:r>
            <a:r>
              <a:rPr lang="en-GB" sz="2000" b="1" dirty="0" smtClean="0">
                <a:solidFill>
                  <a:srgbClr val="C00000"/>
                </a:solidFill>
              </a:rPr>
              <a:t>-e + d</a:t>
            </a:r>
          </a:p>
          <a:p>
            <a:pPr marL="0" indent="0">
              <a:buNone/>
            </a:pPr>
            <a:r>
              <a:rPr lang="en-GB" sz="2000" dirty="0" smtClean="0"/>
              <a:t>mov</a:t>
            </a:r>
            <a:r>
              <a:rPr lang="en-GB" sz="2000" b="1" dirty="0" smtClean="0"/>
              <a:t>e</a:t>
            </a:r>
            <a:r>
              <a:rPr lang="en-GB" sz="2000" dirty="0" smtClean="0"/>
              <a:t> – move</a:t>
            </a:r>
            <a:r>
              <a:rPr lang="en-GB" sz="2000" b="1" dirty="0" smtClean="0"/>
              <a:t>d, </a:t>
            </a:r>
            <a:r>
              <a:rPr lang="en-GB" sz="2000" dirty="0" smtClean="0"/>
              <a:t>like - like</a:t>
            </a:r>
            <a:r>
              <a:rPr lang="en-GB" sz="2000" b="1" dirty="0" smtClean="0"/>
              <a:t>d</a:t>
            </a:r>
          </a:p>
          <a:p>
            <a:pPr marL="0" indent="0">
              <a:buNone/>
            </a:pPr>
            <a:r>
              <a:rPr lang="en-GB" sz="2000" b="1" dirty="0" smtClean="0"/>
              <a:t>VERBS ENDING IN A CONSONANT </a:t>
            </a:r>
            <a:r>
              <a:rPr lang="en-GB" sz="2000" b="1" dirty="0" smtClean="0">
                <a:solidFill>
                  <a:srgbClr val="C00000"/>
                </a:solidFill>
              </a:rPr>
              <a:t>+ </a:t>
            </a:r>
            <a:r>
              <a:rPr lang="en-GB" sz="2000" b="1" dirty="0" err="1" smtClean="0">
                <a:solidFill>
                  <a:srgbClr val="C00000"/>
                </a:solidFill>
              </a:rPr>
              <a:t>ed</a:t>
            </a:r>
            <a:endParaRPr lang="en-GB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star</a:t>
            </a:r>
            <a:r>
              <a:rPr lang="en-GB" sz="2000" b="1" dirty="0" smtClean="0"/>
              <a:t>t</a:t>
            </a:r>
            <a:r>
              <a:rPr lang="en-GB" sz="2000" dirty="0" smtClean="0"/>
              <a:t> – start</a:t>
            </a:r>
            <a:r>
              <a:rPr lang="en-GB" sz="2000" b="1" dirty="0" smtClean="0"/>
              <a:t>ed,  </a:t>
            </a:r>
            <a:r>
              <a:rPr lang="en-GB" sz="2000" dirty="0" smtClean="0"/>
              <a:t>kill - kill</a:t>
            </a:r>
            <a:r>
              <a:rPr lang="en-GB" sz="2000" b="1" dirty="0" smtClean="0"/>
              <a:t>ed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SHORT  VERBS</a:t>
            </a:r>
          </a:p>
          <a:p>
            <a:pPr marL="0" indent="0">
              <a:buNone/>
            </a:pPr>
            <a:r>
              <a:rPr lang="en-GB" sz="2000" dirty="0" smtClean="0"/>
              <a:t>stop – sto</a:t>
            </a:r>
            <a:r>
              <a:rPr lang="en-GB" sz="2000" b="1" dirty="0" smtClean="0"/>
              <a:t>pp</a:t>
            </a:r>
            <a:r>
              <a:rPr lang="en-GB" sz="2000" dirty="0" smtClean="0"/>
              <a:t>ed</a:t>
            </a:r>
          </a:p>
          <a:p>
            <a:pPr marL="0" indent="0">
              <a:buNone/>
            </a:pPr>
            <a:r>
              <a:rPr lang="en-GB" sz="2000" dirty="0" smtClean="0"/>
              <a:t>plan – pla</a:t>
            </a:r>
            <a:r>
              <a:rPr lang="en-GB" sz="2000" b="1" dirty="0" smtClean="0"/>
              <a:t>nn</a:t>
            </a:r>
            <a:r>
              <a:rPr lang="en-GB" sz="2000" dirty="0" smtClean="0"/>
              <a:t>ed</a:t>
            </a:r>
          </a:p>
          <a:p>
            <a:pPr marL="0" indent="0">
              <a:buNone/>
            </a:pPr>
            <a:r>
              <a:rPr lang="en-GB" sz="2000" dirty="0" smtClean="0"/>
              <a:t>hop – ho</a:t>
            </a:r>
            <a:r>
              <a:rPr lang="en-GB" sz="2000" b="1" dirty="0" smtClean="0"/>
              <a:t>pp</a:t>
            </a:r>
            <a:r>
              <a:rPr lang="en-GB" sz="2000" dirty="0" smtClean="0"/>
              <a:t>ed</a:t>
            </a:r>
          </a:p>
          <a:p>
            <a:pPr marL="0" indent="0">
              <a:buNone/>
            </a:pPr>
            <a:r>
              <a:rPr lang="en-GB" sz="2000" dirty="0" smtClean="0"/>
              <a:t>chat – cha</a:t>
            </a:r>
            <a:r>
              <a:rPr lang="en-GB" sz="2000" b="1" dirty="0" smtClean="0"/>
              <a:t>tt</a:t>
            </a:r>
            <a:r>
              <a:rPr lang="en-GB" sz="2000" dirty="0" smtClean="0"/>
              <a:t>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33823" y="1230794"/>
            <a:ext cx="5669280" cy="5064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VERBS ENDING IN </a:t>
            </a:r>
            <a:r>
              <a:rPr lang="en-GB" sz="2000" b="1" dirty="0" smtClean="0">
                <a:solidFill>
                  <a:srgbClr val="C00000"/>
                </a:solidFill>
              </a:rPr>
              <a:t>Y</a:t>
            </a:r>
            <a:r>
              <a:rPr lang="en-GB" sz="2000" dirty="0" smtClean="0"/>
              <a:t> </a:t>
            </a:r>
            <a:r>
              <a:rPr lang="en-GB" sz="2000" b="1" dirty="0" smtClean="0"/>
              <a:t>preceded by a </a:t>
            </a:r>
            <a:r>
              <a:rPr lang="en-GB" sz="2000" b="1" dirty="0" smtClean="0">
                <a:solidFill>
                  <a:srgbClr val="C00000"/>
                </a:solidFill>
              </a:rPr>
              <a:t>consonant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t</a:t>
            </a:r>
            <a:r>
              <a:rPr lang="en-GB" sz="2000" b="1" dirty="0" smtClean="0">
                <a:solidFill>
                  <a:schemeClr val="tx1"/>
                </a:solidFill>
              </a:rPr>
              <a:t>r</a:t>
            </a:r>
            <a:r>
              <a:rPr lang="en-GB" sz="2000" dirty="0" smtClean="0">
                <a:solidFill>
                  <a:schemeClr val="tx1"/>
                </a:solidFill>
              </a:rPr>
              <a:t>y – tr</a:t>
            </a:r>
            <a:r>
              <a:rPr lang="en-GB" sz="2000" b="1" dirty="0" smtClean="0">
                <a:solidFill>
                  <a:schemeClr val="tx1"/>
                </a:solidFill>
              </a:rPr>
              <a:t>ied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study – stud</a:t>
            </a:r>
            <a:r>
              <a:rPr lang="en-GB" sz="2000" b="1" dirty="0" smtClean="0">
                <a:solidFill>
                  <a:schemeClr val="tx1"/>
                </a:solidFill>
              </a:rPr>
              <a:t>ied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VERBS ENDING IN Y preceded by </a:t>
            </a:r>
            <a:r>
              <a:rPr lang="en-GB" sz="2000" b="1" dirty="0" smtClean="0">
                <a:solidFill>
                  <a:srgbClr val="C00000"/>
                </a:solidFill>
              </a:rPr>
              <a:t>a vowel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pl</a:t>
            </a:r>
            <a:r>
              <a:rPr lang="en-GB" sz="2000" b="1" dirty="0" smtClean="0">
                <a:solidFill>
                  <a:schemeClr val="tx1"/>
                </a:solidFill>
              </a:rPr>
              <a:t>a</a:t>
            </a:r>
            <a:r>
              <a:rPr lang="en-GB" sz="2000" dirty="0" smtClean="0">
                <a:solidFill>
                  <a:schemeClr val="tx1"/>
                </a:solidFill>
              </a:rPr>
              <a:t>y – play</a:t>
            </a:r>
            <a:r>
              <a:rPr lang="en-GB" sz="2000" b="1" dirty="0" smtClean="0">
                <a:solidFill>
                  <a:schemeClr val="tx1"/>
                </a:solidFill>
              </a:rPr>
              <a:t>ed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enj</a:t>
            </a:r>
            <a:r>
              <a:rPr lang="en-GB" sz="2000" b="1" dirty="0" smtClean="0">
                <a:solidFill>
                  <a:schemeClr val="tx1"/>
                </a:solidFill>
              </a:rPr>
              <a:t>o</a:t>
            </a:r>
            <a:r>
              <a:rPr lang="en-GB" sz="2000" dirty="0" smtClean="0">
                <a:solidFill>
                  <a:schemeClr val="tx1"/>
                </a:solidFill>
              </a:rPr>
              <a:t>y - enjoy</a:t>
            </a:r>
            <a:r>
              <a:rPr lang="en-GB" sz="2000" b="1" dirty="0" smtClean="0">
                <a:solidFill>
                  <a:schemeClr val="tx1"/>
                </a:solidFill>
              </a:rPr>
              <a:t>ed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VERBS ENDING IN </a:t>
            </a:r>
            <a:r>
              <a:rPr lang="en-GB" sz="2000" b="1" dirty="0" smtClean="0">
                <a:solidFill>
                  <a:srgbClr val="C00000"/>
                </a:solidFill>
              </a:rPr>
              <a:t>L (</a:t>
            </a:r>
            <a:r>
              <a:rPr lang="en-GB" sz="2000" b="1" dirty="0" err="1" smtClean="0">
                <a:solidFill>
                  <a:srgbClr val="C00000"/>
                </a:solidFill>
              </a:rPr>
              <a:t>BrE</a:t>
            </a:r>
            <a:r>
              <a:rPr lang="en-GB" sz="2000" b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travel - trave</a:t>
            </a:r>
            <a:r>
              <a:rPr lang="en-GB" sz="2000" b="1" dirty="0" smtClean="0">
                <a:solidFill>
                  <a:schemeClr val="tx1"/>
                </a:solidFill>
              </a:rPr>
              <a:t>ll</a:t>
            </a:r>
            <a:r>
              <a:rPr lang="en-GB" sz="2000" dirty="0" smtClean="0">
                <a:solidFill>
                  <a:schemeClr val="tx1"/>
                </a:solidFill>
              </a:rPr>
              <a:t>ed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528</Words>
  <Application>Microsoft Office PowerPoint</Application>
  <PresentationFormat>Široki zaslon</PresentationFormat>
  <Paragraphs>123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Verdana</vt:lpstr>
      <vt:lpstr>Wingdings 3</vt:lpstr>
      <vt:lpstr>Pramen</vt:lpstr>
      <vt:lpstr>Past Simple</vt:lpstr>
      <vt:lpstr>Past Simple of TO BE</vt:lpstr>
      <vt:lpstr>The Past Simple of regular verbs infinitive + ed</vt:lpstr>
      <vt:lpstr>Spelling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Nina Čalić</dc:creator>
  <cp:lastModifiedBy>Nina Čalić</cp:lastModifiedBy>
  <cp:revision>14</cp:revision>
  <dcterms:created xsi:type="dcterms:W3CDTF">2020-09-24T17:51:59Z</dcterms:created>
  <dcterms:modified xsi:type="dcterms:W3CDTF">2020-09-25T07:06:04Z</dcterms:modified>
</cp:coreProperties>
</file>