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grammar/beginner-grammar/present-continuo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>
                <a:hlinkClick r:id="rId2"/>
              </a:rPr>
              <a:t>Present Continuous 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60438" y="4050833"/>
            <a:ext cx="10874477" cy="1096899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We use it to describe events which are going on </a:t>
            </a:r>
            <a:r>
              <a:rPr lang="en-GB" sz="2800" dirty="0" smtClean="0">
                <a:solidFill>
                  <a:srgbClr val="FF0000"/>
                </a:solidFill>
              </a:rPr>
              <a:t>at moment of speaking.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27819"/>
            <a:ext cx="8596668" cy="796413"/>
          </a:xfrm>
        </p:spPr>
        <p:txBody>
          <a:bodyPr/>
          <a:lstStyle/>
          <a:p>
            <a:r>
              <a:rPr lang="en-GB" dirty="0" smtClean="0"/>
              <a:t>Form: am, is, are + V-</a:t>
            </a:r>
            <a:r>
              <a:rPr lang="en-GB" dirty="0" err="1" smtClean="0"/>
              <a:t>ing</a:t>
            </a:r>
            <a:endParaRPr lang="en-GB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40646"/>
              </p:ext>
            </p:extLst>
          </p:nvPr>
        </p:nvGraphicFramePr>
        <p:xfrm>
          <a:off x="580101" y="1248697"/>
          <a:ext cx="10166556" cy="540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852">
                  <a:extLst>
                    <a:ext uri="{9D8B030D-6E8A-4147-A177-3AD203B41FA5}">
                      <a16:colId xmlns:a16="http://schemas.microsoft.com/office/drawing/2014/main" val="239714397"/>
                    </a:ext>
                  </a:extLst>
                </a:gridCol>
                <a:gridCol w="3388852">
                  <a:extLst>
                    <a:ext uri="{9D8B030D-6E8A-4147-A177-3AD203B41FA5}">
                      <a16:colId xmlns:a16="http://schemas.microsoft.com/office/drawing/2014/main" val="9250625"/>
                    </a:ext>
                  </a:extLst>
                </a:gridCol>
                <a:gridCol w="3388852">
                  <a:extLst>
                    <a:ext uri="{9D8B030D-6E8A-4147-A177-3AD203B41FA5}">
                      <a16:colId xmlns:a16="http://schemas.microsoft.com/office/drawing/2014/main" val="1462852268"/>
                    </a:ext>
                  </a:extLst>
                </a:gridCol>
              </a:tblGrid>
              <a:tr h="497813">
                <a:tc>
                  <a:txBody>
                    <a:bodyPr/>
                    <a:lstStyle/>
                    <a:p>
                      <a:r>
                        <a:rPr lang="en-GB" sz="2200" noProof="0" dirty="0" smtClean="0"/>
                        <a:t>POSITIVE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noProof="0" dirty="0" smtClean="0"/>
                        <a:t>NEGATIVE</a:t>
                      </a:r>
                      <a:endParaRPr lang="en-GB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noProof="0" dirty="0" smtClean="0"/>
                        <a:t>INTERROGATIVE</a:t>
                      </a:r>
                      <a:endParaRPr lang="en-GB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15400"/>
                  </a:ext>
                </a:extLst>
              </a:tr>
              <a:tr h="4909929">
                <a:tc>
                  <a:txBody>
                    <a:bodyPr/>
                    <a:lstStyle/>
                    <a:p>
                      <a:r>
                        <a:rPr lang="en-GB" sz="2200" noProof="0" dirty="0" smtClean="0"/>
                        <a:t>I am</a:t>
                      </a:r>
                      <a:r>
                        <a:rPr lang="en-GB" sz="2200" baseline="0" noProof="0" dirty="0" smtClean="0"/>
                        <a:t> playing</a:t>
                      </a:r>
                    </a:p>
                    <a:p>
                      <a:r>
                        <a:rPr lang="en-GB" sz="2200" baseline="0" noProof="0" dirty="0" smtClean="0"/>
                        <a:t>You are playing</a:t>
                      </a:r>
                    </a:p>
                    <a:p>
                      <a:r>
                        <a:rPr lang="en-GB" sz="2200" baseline="0" noProof="0" dirty="0" smtClean="0"/>
                        <a:t>He is playing</a:t>
                      </a:r>
                    </a:p>
                    <a:p>
                      <a:r>
                        <a:rPr lang="en-GB" sz="2200" baseline="0" noProof="0" dirty="0" smtClean="0"/>
                        <a:t>She is playing</a:t>
                      </a:r>
                    </a:p>
                    <a:p>
                      <a:r>
                        <a:rPr lang="en-GB" sz="2200" baseline="0" noProof="0" dirty="0" smtClean="0"/>
                        <a:t>It is playing</a:t>
                      </a:r>
                    </a:p>
                    <a:p>
                      <a:endParaRPr lang="en-GB" sz="2200" baseline="0" noProof="0" dirty="0" smtClean="0"/>
                    </a:p>
                    <a:p>
                      <a:r>
                        <a:rPr lang="en-GB" sz="2200" baseline="0" noProof="0" dirty="0" smtClean="0"/>
                        <a:t>We are playing</a:t>
                      </a:r>
                    </a:p>
                    <a:p>
                      <a:r>
                        <a:rPr lang="en-GB" sz="2200" baseline="0" noProof="0" dirty="0" smtClean="0"/>
                        <a:t>You are playing</a:t>
                      </a:r>
                    </a:p>
                    <a:p>
                      <a:r>
                        <a:rPr lang="en-GB" sz="2200" baseline="0" noProof="0" dirty="0" smtClean="0"/>
                        <a:t>They are playing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noProof="0" dirty="0" smtClean="0"/>
                        <a:t>I’m not playing</a:t>
                      </a:r>
                    </a:p>
                    <a:p>
                      <a:r>
                        <a:rPr lang="en-GB" sz="2200" noProof="0" dirty="0" smtClean="0"/>
                        <a:t>You aren’t playing</a:t>
                      </a:r>
                    </a:p>
                    <a:p>
                      <a:r>
                        <a:rPr lang="en-GB" sz="2200" noProof="0" dirty="0" smtClean="0"/>
                        <a:t>He isn’t playing</a:t>
                      </a:r>
                    </a:p>
                    <a:p>
                      <a:r>
                        <a:rPr lang="en-GB" sz="2200" noProof="0" dirty="0" smtClean="0"/>
                        <a:t>She isn’t playing</a:t>
                      </a:r>
                    </a:p>
                    <a:p>
                      <a:r>
                        <a:rPr lang="en-GB" sz="2200" noProof="0" dirty="0" smtClean="0"/>
                        <a:t>It isn’t playing</a:t>
                      </a:r>
                    </a:p>
                    <a:p>
                      <a:endParaRPr lang="en-GB" sz="2200" noProof="0" dirty="0" smtClean="0"/>
                    </a:p>
                    <a:p>
                      <a:r>
                        <a:rPr lang="en-GB" sz="2200" noProof="0" dirty="0" smtClean="0"/>
                        <a:t>We aren’t playing</a:t>
                      </a:r>
                    </a:p>
                    <a:p>
                      <a:r>
                        <a:rPr lang="en-GB" sz="2200" noProof="0" dirty="0" smtClean="0"/>
                        <a:t>You aren’t playing</a:t>
                      </a:r>
                    </a:p>
                    <a:p>
                      <a:r>
                        <a:rPr lang="en-GB" sz="2200" noProof="0" dirty="0" smtClean="0"/>
                        <a:t>They</a:t>
                      </a:r>
                      <a:r>
                        <a:rPr lang="en-GB" sz="2200" baseline="0" noProof="0" dirty="0" smtClean="0"/>
                        <a:t> aren’t playing</a:t>
                      </a:r>
                    </a:p>
                    <a:p>
                      <a:endParaRPr lang="en-GB" sz="2200" baseline="0" noProof="0" dirty="0" smtClean="0"/>
                    </a:p>
                    <a:p>
                      <a:r>
                        <a:rPr lang="en-GB" sz="2200" baseline="0" noProof="0" dirty="0" smtClean="0"/>
                        <a:t>I am not = </a:t>
                      </a:r>
                      <a:r>
                        <a:rPr lang="en-GB" sz="2200" b="1" baseline="0" noProof="0" dirty="0" smtClean="0"/>
                        <a:t>I’m not</a:t>
                      </a:r>
                    </a:p>
                    <a:p>
                      <a:r>
                        <a:rPr lang="en-GB" sz="2200" baseline="0" noProof="0" dirty="0" smtClean="0"/>
                        <a:t>He is not = He </a:t>
                      </a:r>
                      <a:r>
                        <a:rPr lang="en-GB" sz="2200" b="1" baseline="0" noProof="0" dirty="0" smtClean="0"/>
                        <a:t>isn’t</a:t>
                      </a:r>
                    </a:p>
                    <a:p>
                      <a:r>
                        <a:rPr lang="en-GB" sz="2200" baseline="0" noProof="0" dirty="0" smtClean="0"/>
                        <a:t>We are not = We </a:t>
                      </a:r>
                      <a:r>
                        <a:rPr lang="en-GB" sz="2200" b="1" baseline="0" noProof="0" dirty="0" smtClean="0"/>
                        <a:t>aren’t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noProof="0" dirty="0" smtClean="0"/>
                        <a:t>Am I playing?</a:t>
                      </a:r>
                    </a:p>
                    <a:p>
                      <a:r>
                        <a:rPr lang="en-GB" sz="2200" noProof="0" dirty="0" smtClean="0"/>
                        <a:t>Are you playing?</a:t>
                      </a:r>
                    </a:p>
                    <a:p>
                      <a:r>
                        <a:rPr lang="en-GB" sz="2200" noProof="0" dirty="0" smtClean="0"/>
                        <a:t>Is he playing?</a:t>
                      </a:r>
                    </a:p>
                    <a:p>
                      <a:r>
                        <a:rPr lang="en-GB" sz="2200" noProof="0" dirty="0" smtClean="0"/>
                        <a:t>Is she playing?</a:t>
                      </a:r>
                    </a:p>
                    <a:p>
                      <a:r>
                        <a:rPr lang="en-GB" sz="2200" noProof="0" dirty="0" smtClean="0"/>
                        <a:t>Is it playing?</a:t>
                      </a:r>
                    </a:p>
                    <a:p>
                      <a:endParaRPr lang="en-GB" sz="2200" noProof="0" dirty="0" smtClean="0"/>
                    </a:p>
                    <a:p>
                      <a:r>
                        <a:rPr lang="en-GB" sz="2200" noProof="0" dirty="0" smtClean="0"/>
                        <a:t>Are we playing?</a:t>
                      </a:r>
                    </a:p>
                    <a:p>
                      <a:r>
                        <a:rPr lang="en-GB" sz="2200" noProof="0" dirty="0" smtClean="0"/>
                        <a:t>Are you playing?</a:t>
                      </a:r>
                    </a:p>
                    <a:p>
                      <a:r>
                        <a:rPr lang="en-GB" sz="2200" noProof="0" dirty="0" smtClean="0"/>
                        <a:t>Are</a:t>
                      </a:r>
                      <a:r>
                        <a:rPr lang="en-GB" sz="2200" baseline="0" noProof="0" dirty="0" smtClean="0"/>
                        <a:t> they playing?</a:t>
                      </a:r>
                      <a:endParaRPr lang="en-GB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423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1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96646"/>
            <a:ext cx="8596668" cy="835742"/>
          </a:xfrm>
        </p:spPr>
        <p:txBody>
          <a:bodyPr/>
          <a:lstStyle/>
          <a:p>
            <a:r>
              <a:rPr lang="en-GB" dirty="0" smtClean="0"/>
              <a:t>Spelling: verb + </a:t>
            </a:r>
            <a:r>
              <a:rPr lang="en-GB" dirty="0" err="1" smtClean="0"/>
              <a:t>ing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2787" y="865239"/>
            <a:ext cx="10068232" cy="57617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Verbs ending in –e</a:t>
            </a:r>
            <a:r>
              <a:rPr lang="en-GB" sz="2200" dirty="0" smtClean="0"/>
              <a:t>: they drop –e before adding -</a:t>
            </a:r>
            <a:r>
              <a:rPr lang="en-GB" sz="2200" dirty="0" err="1" smtClean="0"/>
              <a:t>ing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hope – hoping</a:t>
            </a:r>
          </a:p>
          <a:p>
            <a:pPr marL="0" indent="0">
              <a:buNone/>
            </a:pPr>
            <a:r>
              <a:rPr lang="en-GB" sz="2200" dirty="0" smtClean="0"/>
              <a:t>ride – riding</a:t>
            </a:r>
          </a:p>
          <a:p>
            <a:pPr marL="0" indent="0">
              <a:buNone/>
            </a:pPr>
            <a:r>
              <a:rPr lang="en-GB" sz="2200" dirty="0" smtClean="0"/>
              <a:t>write – writing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Verbs ending in –</a:t>
            </a:r>
            <a:r>
              <a:rPr lang="en-GB" sz="2400" dirty="0" err="1" smtClean="0">
                <a:solidFill>
                  <a:srgbClr val="FF0000"/>
                </a:solidFill>
              </a:rPr>
              <a:t>ie</a:t>
            </a:r>
            <a:r>
              <a:rPr lang="en-GB" sz="2200" dirty="0" smtClean="0"/>
              <a:t>: change –</a:t>
            </a:r>
            <a:r>
              <a:rPr lang="en-GB" sz="2200" dirty="0" err="1" smtClean="0"/>
              <a:t>ie</a:t>
            </a:r>
            <a:r>
              <a:rPr lang="en-GB" sz="2200" dirty="0" smtClean="0"/>
              <a:t> into –Y before adding –</a:t>
            </a:r>
            <a:r>
              <a:rPr lang="en-GB" sz="2200" dirty="0" err="1" smtClean="0"/>
              <a:t>ing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die – dying</a:t>
            </a:r>
          </a:p>
          <a:p>
            <a:pPr marL="0" indent="0">
              <a:buNone/>
            </a:pPr>
            <a:r>
              <a:rPr lang="en-GB" sz="2200" dirty="0" smtClean="0"/>
              <a:t>lie – lying</a:t>
            </a:r>
          </a:p>
          <a:p>
            <a:pPr marL="0" indent="0">
              <a:buNone/>
            </a:pPr>
            <a:r>
              <a:rPr lang="en-GB" sz="2200" dirty="0" smtClean="0"/>
              <a:t>tie – tying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Short verbs </a:t>
            </a:r>
            <a:r>
              <a:rPr lang="en-GB" sz="2200" dirty="0" smtClean="0"/>
              <a:t>with </a:t>
            </a:r>
            <a:r>
              <a:rPr lang="en-GB" sz="2400" dirty="0" smtClean="0">
                <a:solidFill>
                  <a:srgbClr val="FF0000"/>
                </a:solidFill>
              </a:rPr>
              <a:t>one vowe</a:t>
            </a:r>
            <a:r>
              <a:rPr lang="en-GB" sz="2200" dirty="0" smtClean="0">
                <a:solidFill>
                  <a:srgbClr val="FF0000"/>
                </a:solidFill>
              </a:rPr>
              <a:t>l </a:t>
            </a:r>
            <a:r>
              <a:rPr lang="en-GB" sz="2200" dirty="0" smtClean="0"/>
              <a:t>followed by </a:t>
            </a:r>
            <a:r>
              <a:rPr lang="en-GB" sz="2400" dirty="0" smtClean="0">
                <a:solidFill>
                  <a:srgbClr val="FF0000"/>
                </a:solidFill>
              </a:rPr>
              <a:t>one consonant</a:t>
            </a:r>
            <a:r>
              <a:rPr lang="en-GB" sz="2200" dirty="0" smtClean="0"/>
              <a:t>; double the consonant before adding – </a:t>
            </a:r>
            <a:r>
              <a:rPr lang="en-GB" sz="2200" dirty="0" err="1" smtClean="0"/>
              <a:t>ing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jog – jogging</a:t>
            </a:r>
          </a:p>
          <a:p>
            <a:pPr marL="0" indent="0">
              <a:buNone/>
            </a:pPr>
            <a:r>
              <a:rPr lang="en-GB" sz="2200" dirty="0" smtClean="0"/>
              <a:t>sit – sitting</a:t>
            </a:r>
          </a:p>
          <a:p>
            <a:pPr marL="0" indent="0">
              <a:buNone/>
            </a:pPr>
            <a:r>
              <a:rPr lang="en-GB" sz="2200" dirty="0" smtClean="0"/>
              <a:t>plan- planning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53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98323"/>
            <a:ext cx="8596668" cy="540775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Turn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Present</a:t>
            </a:r>
            <a:r>
              <a:rPr lang="hr-HR" dirty="0" smtClean="0"/>
              <a:t> </a:t>
            </a:r>
            <a:r>
              <a:rPr lang="hr-HR" smtClean="0"/>
              <a:t>Continuous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85135" y="639098"/>
            <a:ext cx="5309419" cy="59976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Present Simple</a:t>
            </a:r>
            <a:r>
              <a:rPr lang="hr-HR" sz="2000" b="1" dirty="0" smtClean="0"/>
              <a:t> </a:t>
            </a:r>
            <a:r>
              <a:rPr lang="hr-HR" sz="2000" b="1" dirty="0" smtClean="0">
                <a:solidFill>
                  <a:srgbClr val="FF0000"/>
                </a:solidFill>
              </a:rPr>
              <a:t>USUALLY, EVERY DAY</a:t>
            </a:r>
            <a:endParaRPr lang="en-GB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dirty="0" err="1"/>
              <a:t>Frankenghost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lives </a:t>
            </a:r>
            <a:r>
              <a:rPr lang="en-GB" sz="2000" dirty="0"/>
              <a:t>in a haunted house.</a:t>
            </a:r>
          </a:p>
          <a:p>
            <a:pPr marL="0" indent="0">
              <a:buNone/>
            </a:pPr>
            <a:r>
              <a:rPr lang="en-GB" sz="2000" dirty="0"/>
              <a:t>He </a:t>
            </a:r>
            <a:r>
              <a:rPr lang="en-GB" sz="2000" dirty="0">
                <a:solidFill>
                  <a:srgbClr val="FF0000"/>
                </a:solidFill>
              </a:rPr>
              <a:t>scares</a:t>
            </a:r>
            <a:r>
              <a:rPr lang="en-GB" sz="2000" dirty="0"/>
              <a:t> people when they </a:t>
            </a:r>
            <a:r>
              <a:rPr lang="en-GB" sz="2000" dirty="0">
                <a:solidFill>
                  <a:srgbClr val="FF0000"/>
                </a:solidFill>
              </a:rPr>
              <a:t>visit</a:t>
            </a:r>
            <a:r>
              <a:rPr lang="en-GB" sz="2000" dirty="0"/>
              <a:t> the house.</a:t>
            </a:r>
          </a:p>
          <a:p>
            <a:pPr marL="0" indent="0">
              <a:buNone/>
            </a:pPr>
            <a:r>
              <a:rPr lang="en-GB" sz="2000" dirty="0"/>
              <a:t>He </a:t>
            </a:r>
            <a:r>
              <a:rPr lang="en-GB" sz="2000" dirty="0">
                <a:solidFill>
                  <a:srgbClr val="FF0000"/>
                </a:solidFill>
              </a:rPr>
              <a:t>doesn’t </a:t>
            </a:r>
            <a:r>
              <a:rPr lang="en-GB" sz="2000" dirty="0"/>
              <a:t>ever </a:t>
            </a:r>
            <a:r>
              <a:rPr lang="en-GB" sz="2000" dirty="0">
                <a:solidFill>
                  <a:srgbClr val="FF0000"/>
                </a:solidFill>
              </a:rPr>
              <a:t>sleep.</a:t>
            </a:r>
          </a:p>
          <a:p>
            <a:pPr marL="0" indent="0">
              <a:buNone/>
            </a:pPr>
            <a:r>
              <a:rPr lang="en-GB" sz="2000" dirty="0"/>
              <a:t>He </a:t>
            </a:r>
            <a:r>
              <a:rPr lang="en-GB" sz="2000" dirty="0">
                <a:solidFill>
                  <a:srgbClr val="FF0000"/>
                </a:solidFill>
              </a:rPr>
              <a:t>stays</a:t>
            </a:r>
            <a:r>
              <a:rPr lang="en-GB" sz="2000" dirty="0"/>
              <a:t> awake day and night.</a:t>
            </a:r>
          </a:p>
          <a:p>
            <a:pPr marL="0" indent="0">
              <a:buNone/>
            </a:pPr>
            <a:r>
              <a:rPr lang="en-GB" sz="2000" dirty="0"/>
              <a:t>He </a:t>
            </a:r>
            <a:r>
              <a:rPr lang="en-GB" sz="2000" dirty="0">
                <a:solidFill>
                  <a:srgbClr val="FF0000"/>
                </a:solidFill>
              </a:rPr>
              <a:t>doesn’t miss </a:t>
            </a:r>
            <a:r>
              <a:rPr lang="en-GB" sz="2000" dirty="0"/>
              <a:t>a chance to terrify visitors.</a:t>
            </a:r>
          </a:p>
          <a:p>
            <a:pPr marL="0" indent="0">
              <a:buNone/>
            </a:pPr>
            <a:r>
              <a:rPr lang="en-GB" sz="2000" dirty="0"/>
              <a:t>He </a:t>
            </a:r>
            <a:r>
              <a:rPr lang="en-GB" sz="2000" dirty="0">
                <a:solidFill>
                  <a:srgbClr val="FF0000"/>
                </a:solidFill>
              </a:rPr>
              <a:t>doesn’t walk</a:t>
            </a:r>
            <a:r>
              <a:rPr lang="en-GB" sz="2000" dirty="0"/>
              <a:t>; he </a:t>
            </a:r>
            <a:r>
              <a:rPr lang="en-GB" sz="2000" dirty="0">
                <a:solidFill>
                  <a:srgbClr val="FF0000"/>
                </a:solidFill>
              </a:rPr>
              <a:t>floats</a:t>
            </a:r>
            <a:r>
              <a:rPr lang="en-GB" sz="2000" dirty="0"/>
              <a:t> near the ceiling.</a:t>
            </a:r>
          </a:p>
          <a:p>
            <a:pPr marL="0" indent="0">
              <a:buNone/>
            </a:pPr>
            <a:r>
              <a:rPr lang="en-GB" sz="2000" dirty="0" smtClean="0"/>
              <a:t>When </a:t>
            </a:r>
            <a:r>
              <a:rPr lang="en-GB" sz="2000" dirty="0"/>
              <a:t>he </a:t>
            </a:r>
            <a:r>
              <a:rPr lang="en-GB" sz="2000" dirty="0">
                <a:solidFill>
                  <a:srgbClr val="FF0000"/>
                </a:solidFill>
              </a:rPr>
              <a:t>wears</a:t>
            </a:r>
            <a:r>
              <a:rPr lang="en-GB" sz="2000" dirty="0"/>
              <a:t> his skeleton costume, you </a:t>
            </a:r>
            <a:r>
              <a:rPr lang="en-GB" sz="2000" dirty="0">
                <a:solidFill>
                  <a:schemeClr val="tx1"/>
                </a:solidFill>
              </a:rPr>
              <a:t>can</a:t>
            </a:r>
            <a:r>
              <a:rPr lang="en-GB" sz="2000" dirty="0"/>
              <a:t> see his heart that </a:t>
            </a:r>
            <a:r>
              <a:rPr lang="en-GB" sz="2000" dirty="0">
                <a:solidFill>
                  <a:srgbClr val="FF0000"/>
                </a:solidFill>
              </a:rPr>
              <a:t>beats</a:t>
            </a:r>
            <a:r>
              <a:rPr lang="en-GB" sz="2000" dirty="0"/>
              <a:t> underneath.</a:t>
            </a:r>
          </a:p>
          <a:p>
            <a:pPr marL="0" indent="0">
              <a:buNone/>
            </a:pPr>
            <a:r>
              <a:rPr lang="en-GB" sz="2000" dirty="0"/>
              <a:t>Every morning he </a:t>
            </a:r>
            <a:r>
              <a:rPr lang="en-GB" sz="2000" dirty="0">
                <a:solidFill>
                  <a:srgbClr val="FF0000"/>
                </a:solidFill>
              </a:rPr>
              <a:t>feasts </a:t>
            </a:r>
            <a:r>
              <a:rPr lang="en-GB" sz="2000" dirty="0"/>
              <a:t>on dead bats and spiders for breakfast and </a:t>
            </a:r>
            <a:r>
              <a:rPr lang="en-GB" sz="2000" dirty="0">
                <a:solidFill>
                  <a:srgbClr val="FF0000"/>
                </a:solidFill>
              </a:rPr>
              <a:t>think</a:t>
            </a:r>
            <a:r>
              <a:rPr lang="en-GB" sz="2000" dirty="0"/>
              <a:t>s about his day.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594554" y="639098"/>
            <a:ext cx="5024285" cy="59976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900" b="1" dirty="0" smtClean="0"/>
              <a:t>Present Continuous </a:t>
            </a:r>
            <a:r>
              <a:rPr lang="en-GB" sz="1900" b="1" dirty="0" smtClean="0">
                <a:solidFill>
                  <a:srgbClr val="FF0000"/>
                </a:solidFill>
              </a:rPr>
              <a:t>NOW</a:t>
            </a:r>
          </a:p>
          <a:p>
            <a:pPr marL="0" indent="0">
              <a:buNone/>
            </a:pPr>
            <a:r>
              <a:rPr lang="en-GB" sz="1900" dirty="0" smtClean="0"/>
              <a:t>At the moment </a:t>
            </a:r>
            <a:r>
              <a:rPr lang="en-GB" sz="1900" dirty="0" err="1" smtClean="0"/>
              <a:t>Frankenghost</a:t>
            </a:r>
            <a:r>
              <a:rPr lang="en-GB" sz="1900" dirty="0" smtClean="0"/>
              <a:t> </a:t>
            </a:r>
            <a:r>
              <a:rPr lang="en-GB" sz="1900" dirty="0" smtClean="0">
                <a:solidFill>
                  <a:srgbClr val="FF0000"/>
                </a:solidFill>
              </a:rPr>
              <a:t>is living </a:t>
            </a:r>
            <a:r>
              <a:rPr lang="en-GB" sz="1900" dirty="0" smtClean="0"/>
              <a:t>in a haunted house.</a:t>
            </a:r>
          </a:p>
          <a:p>
            <a:pPr marL="0" indent="0">
              <a:buNone/>
            </a:pPr>
            <a:r>
              <a:rPr lang="en-GB" sz="1900" dirty="0" smtClean="0"/>
              <a:t>Now he </a:t>
            </a:r>
            <a:r>
              <a:rPr lang="en-GB" sz="1900" dirty="0" smtClean="0">
                <a:solidFill>
                  <a:srgbClr val="FF0000"/>
                </a:solidFill>
              </a:rPr>
              <a:t>is scaring </a:t>
            </a:r>
            <a:r>
              <a:rPr lang="en-GB" sz="1900" dirty="0" smtClean="0"/>
              <a:t>people who </a:t>
            </a:r>
            <a:r>
              <a:rPr lang="en-GB" sz="1900" dirty="0" smtClean="0">
                <a:solidFill>
                  <a:srgbClr val="FF0000"/>
                </a:solidFill>
              </a:rPr>
              <a:t>are visiting </a:t>
            </a:r>
            <a:r>
              <a:rPr lang="en-GB" sz="1900" dirty="0" smtClean="0"/>
              <a:t>the house.</a:t>
            </a:r>
          </a:p>
          <a:p>
            <a:pPr marL="0" indent="0">
              <a:buNone/>
            </a:pPr>
            <a:r>
              <a:rPr lang="en-GB" sz="1900" dirty="0" smtClean="0"/>
              <a:t>He </a:t>
            </a:r>
            <a:r>
              <a:rPr lang="en-GB" sz="1900" dirty="0" smtClean="0">
                <a:solidFill>
                  <a:srgbClr val="FF0000"/>
                </a:solidFill>
              </a:rPr>
              <a:t>isn’t sleeping </a:t>
            </a:r>
            <a:r>
              <a:rPr lang="en-GB" sz="1900" dirty="0" smtClean="0"/>
              <a:t>at the moment.</a:t>
            </a:r>
          </a:p>
          <a:p>
            <a:pPr marL="0" indent="0">
              <a:buNone/>
            </a:pPr>
            <a:r>
              <a:rPr lang="en-GB" sz="1900" dirty="0" smtClean="0"/>
              <a:t>He </a:t>
            </a:r>
            <a:r>
              <a:rPr lang="en-GB" sz="1900" dirty="0" smtClean="0">
                <a:solidFill>
                  <a:srgbClr val="FF0000"/>
                </a:solidFill>
              </a:rPr>
              <a:t>is staying </a:t>
            </a:r>
            <a:r>
              <a:rPr lang="en-GB" sz="1900" dirty="0" smtClean="0"/>
              <a:t>awake today.</a:t>
            </a:r>
          </a:p>
          <a:p>
            <a:pPr marL="0" indent="0">
              <a:buNone/>
            </a:pPr>
            <a:r>
              <a:rPr lang="en-GB" sz="1900" dirty="0" smtClean="0"/>
              <a:t>So he </a:t>
            </a:r>
            <a:r>
              <a:rPr lang="en-GB" sz="1900" dirty="0" smtClean="0">
                <a:solidFill>
                  <a:srgbClr val="FF0000"/>
                </a:solidFill>
              </a:rPr>
              <a:t>isn’t missing </a:t>
            </a:r>
            <a:r>
              <a:rPr lang="en-GB" sz="1900" dirty="0" smtClean="0"/>
              <a:t>a chance to terrify visitors.</a:t>
            </a:r>
          </a:p>
          <a:p>
            <a:pPr marL="0" indent="0">
              <a:buNone/>
            </a:pPr>
            <a:r>
              <a:rPr lang="en-GB" sz="1900" dirty="0" smtClean="0"/>
              <a:t>Now he </a:t>
            </a:r>
            <a:r>
              <a:rPr lang="en-GB" sz="1900" dirty="0" smtClean="0">
                <a:solidFill>
                  <a:srgbClr val="FF0000"/>
                </a:solidFill>
              </a:rPr>
              <a:t>isn’t walking</a:t>
            </a:r>
            <a:r>
              <a:rPr lang="en-GB" sz="1900" dirty="0" smtClean="0"/>
              <a:t>; he </a:t>
            </a:r>
            <a:r>
              <a:rPr lang="en-GB" sz="1900" dirty="0" smtClean="0">
                <a:solidFill>
                  <a:srgbClr val="FF0000"/>
                </a:solidFill>
              </a:rPr>
              <a:t>is floating </a:t>
            </a:r>
            <a:r>
              <a:rPr lang="en-GB" sz="1900" dirty="0" smtClean="0"/>
              <a:t>near the ceiling.</a:t>
            </a:r>
          </a:p>
          <a:p>
            <a:pPr marL="0" indent="0">
              <a:buNone/>
            </a:pPr>
            <a:r>
              <a:rPr lang="en-GB" sz="1900" dirty="0" smtClean="0"/>
              <a:t>Today he </a:t>
            </a:r>
            <a:r>
              <a:rPr lang="en-GB" sz="1900" dirty="0" smtClean="0">
                <a:solidFill>
                  <a:srgbClr val="FF0000"/>
                </a:solidFill>
              </a:rPr>
              <a:t>is wearing </a:t>
            </a:r>
            <a:r>
              <a:rPr lang="en-GB" sz="1900" dirty="0" smtClean="0"/>
              <a:t>his skeleton costume so you can see that  his heart </a:t>
            </a:r>
            <a:r>
              <a:rPr lang="en-GB" sz="1900" dirty="0" smtClean="0">
                <a:solidFill>
                  <a:srgbClr val="FF0000"/>
                </a:solidFill>
              </a:rPr>
              <a:t>is beating </a:t>
            </a:r>
            <a:r>
              <a:rPr lang="en-GB" sz="1900" dirty="0" smtClean="0"/>
              <a:t>underneath.</a:t>
            </a:r>
          </a:p>
          <a:p>
            <a:pPr marL="0" indent="0">
              <a:buNone/>
            </a:pPr>
            <a:r>
              <a:rPr lang="en-GB" sz="1900" dirty="0" smtClean="0"/>
              <a:t>This morning he </a:t>
            </a:r>
            <a:r>
              <a:rPr lang="en-GB" sz="1900" dirty="0" smtClean="0">
                <a:solidFill>
                  <a:srgbClr val="FF0000"/>
                </a:solidFill>
              </a:rPr>
              <a:t>is feasting </a:t>
            </a:r>
            <a:r>
              <a:rPr lang="en-GB" sz="1900" dirty="0" smtClean="0"/>
              <a:t>on dead bats and spiders for breakfast and he </a:t>
            </a:r>
            <a:r>
              <a:rPr lang="en-GB" sz="1900" dirty="0" smtClean="0">
                <a:solidFill>
                  <a:srgbClr val="FF0000"/>
                </a:solidFill>
              </a:rPr>
              <a:t>is thinking </a:t>
            </a:r>
            <a:r>
              <a:rPr lang="en-GB" sz="1900" dirty="0" smtClean="0"/>
              <a:t>about his day.</a:t>
            </a:r>
            <a:endParaRPr lang="en-GB" sz="19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524" y="25624"/>
            <a:ext cx="1304700" cy="97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6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396</Words>
  <Application>Microsoft Office PowerPoint</Application>
  <PresentationFormat>Široki zaslon</PresentationFormat>
  <Paragraphs>69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Faseta</vt:lpstr>
      <vt:lpstr>Present Continuous </vt:lpstr>
      <vt:lpstr>Form: am, is, are + V-ing</vt:lpstr>
      <vt:lpstr>Spelling: verb + ing</vt:lpstr>
      <vt:lpstr>Turn the text into the Present Continuous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</dc:title>
  <dc:creator>Nina Čalić</dc:creator>
  <cp:lastModifiedBy>Nina Čalić</cp:lastModifiedBy>
  <cp:revision>9</cp:revision>
  <dcterms:created xsi:type="dcterms:W3CDTF">2020-10-10T11:54:45Z</dcterms:created>
  <dcterms:modified xsi:type="dcterms:W3CDTF">2020-10-16T04:16:28Z</dcterms:modified>
</cp:coreProperties>
</file>