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21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62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41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6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4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68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2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94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07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3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86DF-C1CC-4044-80DB-3359DB25601C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E285D-CB9A-434B-95F0-D2ECDE2A7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9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41745" y="1122363"/>
            <a:ext cx="11637819" cy="2387600"/>
          </a:xfrm>
        </p:spPr>
        <p:txBody>
          <a:bodyPr/>
          <a:lstStyle/>
          <a:p>
            <a:r>
              <a:rPr lang="hr-HR" dirty="0" smtClean="0"/>
              <a:t>Past </a:t>
            </a:r>
            <a:r>
              <a:rPr lang="hr-HR" dirty="0" err="1" smtClean="0"/>
              <a:t>Simple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Present</a:t>
            </a:r>
            <a:r>
              <a:rPr lang="hr-HR" dirty="0" smtClean="0"/>
              <a:t> Perfect </a:t>
            </a:r>
            <a:r>
              <a:rPr lang="hr-HR" dirty="0" err="1" smtClean="0"/>
              <a:t>Simple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0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9146216"/>
              </p:ext>
            </p:extLst>
          </p:nvPr>
        </p:nvGraphicFramePr>
        <p:xfrm>
          <a:off x="716972" y="1437695"/>
          <a:ext cx="11179464" cy="4584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8229">
                  <a:extLst>
                    <a:ext uri="{9D8B030D-6E8A-4147-A177-3AD203B41FA5}">
                      <a16:colId xmlns:a16="http://schemas.microsoft.com/office/drawing/2014/main" val="2807091160"/>
                    </a:ext>
                  </a:extLst>
                </a:gridCol>
                <a:gridCol w="5801235">
                  <a:extLst>
                    <a:ext uri="{9D8B030D-6E8A-4147-A177-3AD203B41FA5}">
                      <a16:colId xmlns:a16="http://schemas.microsoft.com/office/drawing/2014/main" val="2691206787"/>
                    </a:ext>
                  </a:extLst>
                </a:gridCol>
              </a:tblGrid>
              <a:tr h="1389298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bg1"/>
                          </a:solidFill>
                        </a:rPr>
                        <a:t>Past Simple</a:t>
                      </a:r>
                    </a:p>
                    <a:p>
                      <a:r>
                        <a:rPr lang="en-GB" sz="2000" noProof="0" dirty="0" smtClean="0">
                          <a:solidFill>
                            <a:schemeClr val="bg1"/>
                          </a:solidFill>
                        </a:rPr>
                        <a:t>Regular verbs: play – played, stop – stopped</a:t>
                      </a:r>
                    </a:p>
                    <a:p>
                      <a:r>
                        <a:rPr lang="en-GB" sz="2000" noProof="0" dirty="0" smtClean="0">
                          <a:solidFill>
                            <a:schemeClr val="bg1"/>
                          </a:solidFill>
                        </a:rPr>
                        <a:t>Irregular verbs (2nd column) go – </a:t>
                      </a:r>
                      <a:r>
                        <a:rPr lang="hr-HR" sz="2000" noProof="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r>
                        <a:rPr lang="en-GB" sz="2000" noProof="0" dirty="0" err="1" smtClean="0">
                          <a:solidFill>
                            <a:schemeClr val="bg1"/>
                          </a:solidFill>
                        </a:rPr>
                        <a:t>ent</a:t>
                      </a:r>
                      <a:r>
                        <a:rPr lang="en-GB" sz="2000" noProof="0" dirty="0" smtClean="0">
                          <a:solidFill>
                            <a:schemeClr val="bg1"/>
                          </a:solidFill>
                        </a:rPr>
                        <a:t>, cut - cut</a:t>
                      </a:r>
                      <a:endParaRPr lang="en-GB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Present Perfect Simple</a:t>
                      </a:r>
                    </a:p>
                    <a:p>
                      <a:pPr algn="ctr"/>
                      <a:endParaRPr lang="en-GB" sz="2000" noProof="0" dirty="0" smtClean="0"/>
                    </a:p>
                    <a:p>
                      <a:r>
                        <a:rPr lang="en-GB" sz="2000" noProof="0" dirty="0" smtClean="0"/>
                        <a:t>HAVE,</a:t>
                      </a:r>
                      <a:r>
                        <a:rPr lang="en-GB" sz="2000" baseline="0" noProof="0" dirty="0" smtClean="0"/>
                        <a:t> HAS + Past Participle (3rd column)</a:t>
                      </a:r>
                    </a:p>
                    <a:p>
                      <a:endParaRPr lang="en-GB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370172"/>
                  </a:ext>
                </a:extLst>
              </a:tr>
              <a:tr h="3195115"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I went              I didn’t go              Did I go?</a:t>
                      </a:r>
                    </a:p>
                    <a:p>
                      <a:r>
                        <a:rPr lang="en-GB" sz="2000" noProof="0" dirty="0" smtClean="0"/>
                        <a:t>You went</a:t>
                      </a:r>
                      <a:r>
                        <a:rPr lang="en-GB" sz="2000" baseline="0" noProof="0" dirty="0" smtClean="0"/>
                        <a:t>         You didn’t go        Did you go?</a:t>
                      </a:r>
                    </a:p>
                    <a:p>
                      <a:r>
                        <a:rPr lang="en-GB" sz="2000" baseline="0" noProof="0" dirty="0" smtClean="0"/>
                        <a:t>He went          He didn’t go          Did he go?</a:t>
                      </a:r>
                    </a:p>
                    <a:p>
                      <a:r>
                        <a:rPr lang="en-GB" sz="2000" baseline="0" noProof="0" dirty="0" smtClean="0"/>
                        <a:t>She went        She didn’t go         Did she go?</a:t>
                      </a:r>
                    </a:p>
                    <a:p>
                      <a:r>
                        <a:rPr lang="en-GB" sz="2000" baseline="0" noProof="0" dirty="0" smtClean="0"/>
                        <a:t>It went            It didn’t go             Did it go?</a:t>
                      </a:r>
                    </a:p>
                    <a:p>
                      <a:r>
                        <a:rPr lang="en-GB" sz="2000" baseline="0" noProof="0" dirty="0" smtClean="0"/>
                        <a:t>We went         We didn’t go         Did we go?</a:t>
                      </a:r>
                    </a:p>
                    <a:p>
                      <a:r>
                        <a:rPr lang="en-GB" sz="2000" baseline="0" noProof="0" dirty="0" smtClean="0"/>
                        <a:t>You went        You didn’t go         Did you go?</a:t>
                      </a:r>
                      <a:endParaRPr lang="en-GB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I have gone            I haven’t gone        Have I gone?</a:t>
                      </a:r>
                    </a:p>
                    <a:p>
                      <a:r>
                        <a:rPr lang="en-GB" sz="2000" noProof="0" dirty="0" smtClean="0"/>
                        <a:t>You have gone       You haven’t gone  Have you gone?</a:t>
                      </a:r>
                    </a:p>
                    <a:p>
                      <a:r>
                        <a:rPr lang="en-GB" sz="2000" b="1" noProof="0" dirty="0" smtClean="0">
                          <a:solidFill>
                            <a:srgbClr val="C00000"/>
                          </a:solidFill>
                        </a:rPr>
                        <a:t>He has gone           He hasn’t gone      Has he gone?</a:t>
                      </a:r>
                    </a:p>
                    <a:p>
                      <a:r>
                        <a:rPr lang="en-GB" sz="2000" b="1" noProof="0" dirty="0" smtClean="0">
                          <a:solidFill>
                            <a:srgbClr val="C00000"/>
                          </a:solidFill>
                        </a:rPr>
                        <a:t>She has gone        </a:t>
                      </a:r>
                      <a:r>
                        <a:rPr lang="en-GB" sz="2000" b="1" baseline="0" noProof="0" dirty="0" smtClean="0">
                          <a:solidFill>
                            <a:srgbClr val="C00000"/>
                          </a:solidFill>
                        </a:rPr>
                        <a:t> She hasn’t gone     Has she gone?</a:t>
                      </a:r>
                    </a:p>
                    <a:p>
                      <a:r>
                        <a:rPr lang="en-GB" sz="2000" b="1" baseline="0" noProof="0" dirty="0" smtClean="0">
                          <a:solidFill>
                            <a:srgbClr val="C00000"/>
                          </a:solidFill>
                        </a:rPr>
                        <a:t>It has gone             It hasn’t gone         Has it gone?</a:t>
                      </a:r>
                    </a:p>
                    <a:p>
                      <a:r>
                        <a:rPr lang="en-GB" sz="2000" baseline="0" noProof="0" dirty="0" smtClean="0"/>
                        <a:t>We have gone       We haven’t gone    Have we gone?</a:t>
                      </a:r>
                    </a:p>
                    <a:p>
                      <a:r>
                        <a:rPr lang="en-GB" sz="2000" baseline="0" noProof="0" dirty="0" smtClean="0"/>
                        <a:t>You have gone      You haven't gone   Have you gone?</a:t>
                      </a:r>
                    </a:p>
                    <a:p>
                      <a:r>
                        <a:rPr lang="en-GB" sz="2000" baseline="0" noProof="0" dirty="0" smtClean="0"/>
                        <a:t>They have gone    They haven’t gone  Have they gone?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638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50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01600"/>
            <a:ext cx="10515600" cy="775856"/>
          </a:xfrm>
        </p:spPr>
        <p:txBody>
          <a:bodyPr>
            <a:normAutofit/>
          </a:bodyPr>
          <a:lstStyle/>
          <a:p>
            <a:r>
              <a:rPr lang="hr-HR" b="1" dirty="0" smtClean="0"/>
              <a:t>Use</a:t>
            </a:r>
            <a:endParaRPr lang="en-GB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5491" y="785092"/>
            <a:ext cx="5844309" cy="5892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dirty="0" smtClean="0"/>
              <a:t>Past Simple</a:t>
            </a:r>
          </a:p>
          <a:p>
            <a:pPr marL="0" indent="0">
              <a:buNone/>
            </a:pPr>
            <a:r>
              <a:rPr lang="en-GB" dirty="0" smtClean="0"/>
              <a:t>-we know exactly </a:t>
            </a:r>
            <a:r>
              <a:rPr lang="en-GB" b="1" dirty="0" smtClean="0"/>
              <a:t>when something happened</a:t>
            </a:r>
            <a:r>
              <a:rPr lang="en-GB" dirty="0" smtClean="0"/>
              <a:t> in the past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They flew to London </a:t>
            </a:r>
            <a:r>
              <a:rPr lang="en-GB" b="1" dirty="0" smtClean="0">
                <a:solidFill>
                  <a:srgbClr val="FF0000"/>
                </a:solidFill>
              </a:rPr>
              <a:t>yesterday</a:t>
            </a:r>
            <a:r>
              <a:rPr lang="en-GB" b="1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Sue celebrated her birthday </a:t>
            </a:r>
            <a:r>
              <a:rPr lang="en-GB" b="1" dirty="0" smtClean="0">
                <a:solidFill>
                  <a:srgbClr val="FF0000"/>
                </a:solidFill>
              </a:rPr>
              <a:t>the day before yesterday.</a:t>
            </a:r>
          </a:p>
          <a:p>
            <a:pPr marL="0" indent="0">
              <a:buNone/>
            </a:pPr>
            <a:r>
              <a:rPr lang="en-GB" dirty="0" smtClean="0"/>
              <a:t>We visited the British Museum </a:t>
            </a:r>
            <a:r>
              <a:rPr lang="en-GB" b="1" dirty="0" smtClean="0">
                <a:solidFill>
                  <a:srgbClr val="FF0000"/>
                </a:solidFill>
              </a:rPr>
              <a:t>last</a:t>
            </a:r>
            <a:r>
              <a:rPr lang="en-GB" b="1" dirty="0" smtClean="0"/>
              <a:t> week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b="1" dirty="0" smtClean="0"/>
              <a:t>-last month, last Monday</a:t>
            </a:r>
          </a:p>
          <a:p>
            <a:pPr marL="0" indent="0">
              <a:buNone/>
            </a:pPr>
            <a:r>
              <a:rPr lang="en-GB" dirty="0" smtClean="0"/>
              <a:t>Mary took her deriving test </a:t>
            </a:r>
            <a:r>
              <a:rPr lang="en-GB" b="1" dirty="0" smtClean="0"/>
              <a:t>three weeks </a:t>
            </a:r>
            <a:r>
              <a:rPr lang="en-GB" b="1" dirty="0" smtClean="0">
                <a:solidFill>
                  <a:srgbClr val="FF0000"/>
                </a:solidFill>
              </a:rPr>
              <a:t>ago</a:t>
            </a:r>
            <a:r>
              <a:rPr lang="en-GB" b="1" dirty="0" smtClean="0"/>
              <a:t>.</a:t>
            </a:r>
          </a:p>
          <a:p>
            <a:pPr marL="0" indent="0">
              <a:buNone/>
            </a:pPr>
            <a:r>
              <a:rPr lang="en-GB" b="1" dirty="0" smtClean="0"/>
              <a:t>-two months ago, a year ago</a:t>
            </a:r>
          </a:p>
          <a:p>
            <a:pPr marL="0" indent="0">
              <a:buNone/>
            </a:pPr>
            <a:r>
              <a:rPr lang="en-GB" dirty="0" smtClean="0"/>
              <a:t>My grandpa was born </a:t>
            </a:r>
            <a:r>
              <a:rPr lang="en-GB" b="1" dirty="0" smtClean="0"/>
              <a:t>in 1950.</a:t>
            </a:r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b="1" dirty="0" smtClean="0"/>
              <a:t>in the 20th century</a:t>
            </a:r>
            <a:r>
              <a:rPr lang="en-GB" dirty="0" smtClean="0"/>
              <a:t>, </a:t>
            </a:r>
            <a:r>
              <a:rPr lang="en-GB" b="1" dirty="0" smtClean="0"/>
              <a:t>when I was ten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0" y="350983"/>
            <a:ext cx="5724236" cy="63269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dirty="0" smtClean="0"/>
              <a:t>Present Perfect Simple</a:t>
            </a:r>
          </a:p>
          <a:p>
            <a:pPr marL="0" indent="0">
              <a:buNone/>
            </a:pPr>
            <a:r>
              <a:rPr lang="en-GB" dirty="0" smtClean="0"/>
              <a:t>-we are </a:t>
            </a:r>
            <a:r>
              <a:rPr lang="en-GB" b="1" dirty="0" smtClean="0"/>
              <a:t>interested in the action</a:t>
            </a:r>
            <a:r>
              <a:rPr lang="en-GB" dirty="0" smtClean="0"/>
              <a:t>, not when the action happened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have </a:t>
            </a:r>
            <a:r>
              <a:rPr lang="en-GB" b="1" dirty="0" smtClean="0"/>
              <a:t>just</a:t>
            </a:r>
            <a:r>
              <a:rPr lang="en-GB" dirty="0" smtClean="0"/>
              <a:t> finished my homework.</a:t>
            </a:r>
          </a:p>
          <a:p>
            <a:pPr marL="0" indent="0">
              <a:buNone/>
            </a:pPr>
            <a:r>
              <a:rPr lang="en-GB" dirty="0" smtClean="0"/>
              <a:t>They have </a:t>
            </a:r>
            <a:r>
              <a:rPr lang="en-GB" b="1" dirty="0" smtClean="0"/>
              <a:t>already</a:t>
            </a:r>
            <a:r>
              <a:rPr lang="en-GB" dirty="0" smtClean="0"/>
              <a:t> had lunch.</a:t>
            </a:r>
          </a:p>
          <a:p>
            <a:pPr marL="0" indent="0">
              <a:buNone/>
            </a:pPr>
            <a:r>
              <a:rPr lang="en-GB" dirty="0" smtClean="0"/>
              <a:t>I haven't had lunch </a:t>
            </a:r>
            <a:r>
              <a:rPr lang="en-GB" b="1" dirty="0" smtClean="0"/>
              <a:t>yet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She has </a:t>
            </a:r>
            <a:r>
              <a:rPr lang="en-GB" b="1" dirty="0" smtClean="0"/>
              <a:t>never</a:t>
            </a:r>
            <a:r>
              <a:rPr lang="en-GB" dirty="0" smtClean="0"/>
              <a:t> visited Japan.</a:t>
            </a:r>
          </a:p>
          <a:p>
            <a:pPr marL="0" indent="0">
              <a:buNone/>
            </a:pPr>
            <a:r>
              <a:rPr lang="en-GB" dirty="0" smtClean="0"/>
              <a:t>Have you </a:t>
            </a:r>
            <a:r>
              <a:rPr lang="en-GB" b="1" dirty="0" smtClean="0"/>
              <a:t>ever</a:t>
            </a:r>
            <a:r>
              <a:rPr lang="en-GB" dirty="0" smtClean="0"/>
              <a:t> visited Japan?</a:t>
            </a:r>
          </a:p>
          <a:p>
            <a:pPr marL="0" indent="0">
              <a:buNone/>
            </a:pPr>
            <a:r>
              <a:rPr lang="en-GB" dirty="0" smtClean="0"/>
              <a:t>We have been at school </a:t>
            </a:r>
            <a:r>
              <a:rPr lang="en-GB" b="1" dirty="0" smtClean="0"/>
              <a:t>since</a:t>
            </a:r>
            <a:r>
              <a:rPr lang="en-GB" dirty="0" smtClean="0"/>
              <a:t> 8 am.</a:t>
            </a:r>
          </a:p>
          <a:p>
            <a:pPr marL="0" indent="0">
              <a:buNone/>
            </a:pPr>
            <a:r>
              <a:rPr lang="en-GB" dirty="0" smtClean="0"/>
              <a:t>We have been at school </a:t>
            </a:r>
            <a:r>
              <a:rPr lang="en-GB" b="1" dirty="0" smtClean="0"/>
              <a:t>for</a:t>
            </a:r>
            <a:r>
              <a:rPr lang="en-GB" dirty="0" smtClean="0"/>
              <a:t> 4 hours.</a:t>
            </a:r>
          </a:p>
          <a:p>
            <a:pPr marL="0" indent="0">
              <a:buNone/>
            </a:pPr>
            <a:r>
              <a:rPr lang="en-GB" dirty="0" smtClean="0"/>
              <a:t>I haven’t seen Tom </a:t>
            </a:r>
            <a:r>
              <a:rPr lang="en-GB" b="1" dirty="0" smtClean="0"/>
              <a:t>recently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I haven’t seen Jim </a:t>
            </a:r>
            <a:r>
              <a:rPr lang="en-GB" b="1" dirty="0" smtClean="0"/>
              <a:t>this week. </a:t>
            </a:r>
            <a:endParaRPr lang="hr-HR" b="1" dirty="0" smtClean="0"/>
          </a:p>
          <a:p>
            <a:pPr marL="0" indent="0">
              <a:buNone/>
            </a:pPr>
            <a:r>
              <a:rPr lang="en-GB" dirty="0" smtClean="0"/>
              <a:t>We have lived here </a:t>
            </a:r>
            <a:r>
              <a:rPr lang="en-GB" b="1" dirty="0" smtClean="0"/>
              <a:t>for ages</a:t>
            </a:r>
            <a:r>
              <a:rPr lang="en-GB" b="1" dirty="0" smtClean="0"/>
              <a:t>.</a:t>
            </a:r>
            <a:endParaRPr lang="hr-HR" b="1" dirty="0" smtClean="0"/>
          </a:p>
          <a:p>
            <a:pPr marL="0" indent="0">
              <a:buNone/>
            </a:pPr>
            <a:r>
              <a:rPr lang="en-GB" dirty="0" smtClean="0"/>
              <a:t>I have read only 5 pages of the book </a:t>
            </a:r>
            <a:r>
              <a:rPr lang="en-GB" b="1" dirty="0" smtClean="0"/>
              <a:t>so far.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9396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75491"/>
            <a:ext cx="10515600" cy="720436"/>
          </a:xfrm>
        </p:spPr>
        <p:txBody>
          <a:bodyPr/>
          <a:lstStyle/>
          <a:p>
            <a:r>
              <a:rPr lang="en-GB" b="1" dirty="0" smtClean="0"/>
              <a:t>Since or for?</a:t>
            </a:r>
            <a:endParaRPr lang="en-GB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0908" y="932872"/>
            <a:ext cx="8257309" cy="5726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1 </a:t>
            </a:r>
            <a:r>
              <a:rPr lang="en-US" dirty="0"/>
              <a:t>She has lived in Paris </a:t>
            </a:r>
            <a:r>
              <a:rPr lang="hr-HR" dirty="0" smtClean="0"/>
              <a:t>…</a:t>
            </a:r>
            <a:r>
              <a:rPr lang="en-US" dirty="0"/>
              <a:t> January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2 </a:t>
            </a:r>
            <a:r>
              <a:rPr lang="en-US" dirty="0"/>
              <a:t>Jim has studied </a:t>
            </a:r>
            <a:r>
              <a:rPr lang="hr-HR" dirty="0" smtClean="0"/>
              <a:t>…</a:t>
            </a:r>
            <a:r>
              <a:rPr lang="en-US" dirty="0"/>
              <a:t> three hours. Now he is tired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3 </a:t>
            </a:r>
            <a:r>
              <a:rPr lang="en-US" dirty="0"/>
              <a:t>My friend has been </a:t>
            </a:r>
            <a:r>
              <a:rPr lang="en-US" dirty="0" smtClean="0"/>
              <a:t>ill</a:t>
            </a:r>
            <a:r>
              <a:rPr lang="hr-HR" dirty="0" smtClean="0"/>
              <a:t> …</a:t>
            </a:r>
            <a:r>
              <a:rPr lang="en-US" dirty="0"/>
              <a:t>  a long time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4 </a:t>
            </a:r>
            <a:r>
              <a:rPr lang="en-US" dirty="0"/>
              <a:t>I haven't seen him </a:t>
            </a:r>
            <a:r>
              <a:rPr lang="hr-HR" dirty="0" smtClean="0"/>
              <a:t>…</a:t>
            </a:r>
            <a:r>
              <a:rPr lang="en-US" dirty="0"/>
              <a:t> Eastern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5 </a:t>
            </a:r>
            <a:r>
              <a:rPr lang="en-US" dirty="0"/>
              <a:t>We have had this </a:t>
            </a:r>
            <a:r>
              <a:rPr lang="en-US" dirty="0" smtClean="0"/>
              <a:t>car</a:t>
            </a:r>
            <a:r>
              <a:rPr lang="hr-HR" dirty="0" smtClean="0"/>
              <a:t> …</a:t>
            </a:r>
            <a:r>
              <a:rPr lang="en-US" dirty="0"/>
              <a:t>  1998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6 </a:t>
            </a:r>
            <a:r>
              <a:rPr lang="en-US" dirty="0"/>
              <a:t>Carol hasn't eaten meat </a:t>
            </a:r>
            <a:r>
              <a:rPr lang="hr-HR" dirty="0" smtClean="0"/>
              <a:t>…</a:t>
            </a:r>
            <a:r>
              <a:rPr lang="en-US" dirty="0"/>
              <a:t> ages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7 </a:t>
            </a:r>
            <a:r>
              <a:rPr lang="en-GB" dirty="0" smtClean="0"/>
              <a:t>I have had a terrible headache </a:t>
            </a:r>
            <a:r>
              <a:rPr lang="hr-HR" dirty="0" smtClean="0"/>
              <a:t>…</a:t>
            </a:r>
            <a:r>
              <a:rPr lang="en-US" dirty="0"/>
              <a:t> yesterday </a:t>
            </a:r>
            <a:r>
              <a:rPr lang="en-US" dirty="0" smtClean="0"/>
              <a:t>morning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8 </a:t>
            </a:r>
            <a:r>
              <a:rPr lang="en-US" dirty="0"/>
              <a:t>I haven't spoken to </a:t>
            </a:r>
            <a:r>
              <a:rPr lang="en-US" dirty="0" smtClean="0"/>
              <a:t>her</a:t>
            </a:r>
            <a:r>
              <a:rPr lang="hr-HR" dirty="0" smtClean="0"/>
              <a:t> …</a:t>
            </a:r>
            <a:r>
              <a:rPr lang="en-US" dirty="0"/>
              <a:t> </a:t>
            </a:r>
            <a:r>
              <a:rPr lang="en-US" dirty="0" smtClean="0"/>
              <a:t>our </a:t>
            </a:r>
            <a:r>
              <a:rPr lang="en-US" dirty="0" smtClean="0"/>
              <a:t>quarrel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9 </a:t>
            </a:r>
            <a:r>
              <a:rPr lang="en-US" dirty="0"/>
              <a:t> He has been </a:t>
            </a:r>
            <a:r>
              <a:rPr lang="en-US" dirty="0" smtClean="0"/>
              <a:t>fishing</a:t>
            </a:r>
            <a:r>
              <a:rPr lang="hr-HR" dirty="0" smtClean="0"/>
              <a:t> …</a:t>
            </a:r>
            <a:r>
              <a:rPr lang="en-US" dirty="0"/>
              <a:t>  six o'clock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10 </a:t>
            </a:r>
            <a:r>
              <a:rPr lang="en-US" dirty="0"/>
              <a:t>The kettle has been boiling </a:t>
            </a:r>
            <a:r>
              <a:rPr lang="hr-HR" dirty="0" smtClean="0"/>
              <a:t>…</a:t>
            </a:r>
            <a:r>
              <a:rPr lang="en-US" dirty="0"/>
              <a:t> ten minutes.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9051636" y="932872"/>
            <a:ext cx="2302164" cy="5726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 since</a:t>
            </a:r>
          </a:p>
          <a:p>
            <a:pPr marL="0" indent="0">
              <a:buNone/>
            </a:pPr>
            <a:r>
              <a:rPr lang="en-GB" dirty="0" smtClean="0"/>
              <a:t>2 for</a:t>
            </a:r>
          </a:p>
          <a:p>
            <a:pPr marL="0" indent="0">
              <a:buNone/>
            </a:pPr>
            <a:r>
              <a:rPr lang="en-GB" dirty="0" smtClean="0"/>
              <a:t>3 for</a:t>
            </a:r>
          </a:p>
          <a:p>
            <a:pPr marL="0" indent="0">
              <a:buNone/>
            </a:pPr>
            <a:r>
              <a:rPr lang="en-GB" dirty="0" smtClean="0"/>
              <a:t>4 since</a:t>
            </a:r>
          </a:p>
          <a:p>
            <a:pPr marL="0" indent="0">
              <a:buNone/>
            </a:pPr>
            <a:r>
              <a:rPr lang="en-GB" dirty="0" smtClean="0"/>
              <a:t>5 since</a:t>
            </a:r>
          </a:p>
          <a:p>
            <a:pPr marL="0" indent="0">
              <a:buNone/>
            </a:pPr>
            <a:r>
              <a:rPr lang="en-GB" dirty="0" smtClean="0"/>
              <a:t>6 for </a:t>
            </a:r>
          </a:p>
          <a:p>
            <a:pPr marL="0" indent="0">
              <a:buNone/>
            </a:pPr>
            <a:r>
              <a:rPr lang="en-GB" dirty="0" smtClean="0"/>
              <a:t>7 since</a:t>
            </a:r>
          </a:p>
          <a:p>
            <a:pPr marL="0" indent="0">
              <a:buNone/>
            </a:pPr>
            <a:r>
              <a:rPr lang="en-GB" dirty="0" smtClean="0"/>
              <a:t>8 since</a:t>
            </a:r>
          </a:p>
          <a:p>
            <a:pPr marL="0" indent="0">
              <a:buNone/>
            </a:pPr>
            <a:r>
              <a:rPr lang="en-GB" dirty="0" smtClean="0"/>
              <a:t>9 since</a:t>
            </a:r>
          </a:p>
          <a:p>
            <a:pPr marL="0" indent="0">
              <a:buNone/>
            </a:pPr>
            <a:r>
              <a:rPr lang="en-GB" dirty="0" smtClean="0"/>
              <a:t>10 for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2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7927" y="193965"/>
            <a:ext cx="10965873" cy="729671"/>
          </a:xfrm>
        </p:spPr>
        <p:txBody>
          <a:bodyPr/>
          <a:lstStyle/>
          <a:p>
            <a:r>
              <a:rPr lang="en-GB" b="1" dirty="0" smtClean="0"/>
              <a:t>Past Simple or Present Perfect Simple</a:t>
            </a:r>
            <a:endParaRPr lang="en-GB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95563" y="923636"/>
            <a:ext cx="8913091" cy="57450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Sue …  the flu </a:t>
            </a:r>
            <a:r>
              <a:rPr lang="en-GB" u="sng" dirty="0" smtClean="0"/>
              <a:t>last winter</a:t>
            </a:r>
            <a:r>
              <a:rPr lang="en-GB" dirty="0" smtClean="0"/>
              <a:t>. (have)</a:t>
            </a:r>
          </a:p>
          <a:p>
            <a:pPr marL="0" indent="0">
              <a:buNone/>
            </a:pPr>
            <a:r>
              <a:rPr lang="en-GB" dirty="0" smtClean="0"/>
              <a:t>2  She … </a:t>
            </a:r>
            <a:r>
              <a:rPr lang="en-GB" u="sng" dirty="0" smtClean="0"/>
              <a:t>yet</a:t>
            </a:r>
            <a:r>
              <a:rPr lang="en-GB" dirty="0" smtClean="0"/>
              <a:t>. (not wake up)</a:t>
            </a:r>
          </a:p>
          <a:p>
            <a:pPr marL="0" indent="0">
              <a:buNone/>
            </a:pPr>
            <a:r>
              <a:rPr lang="en-GB" dirty="0" smtClean="0"/>
              <a:t>3  ... you … the football match on TV </a:t>
            </a:r>
            <a:r>
              <a:rPr lang="en-GB" u="sng" dirty="0" smtClean="0"/>
              <a:t>last night</a:t>
            </a:r>
            <a:r>
              <a:rPr lang="en-GB" dirty="0" smtClean="0"/>
              <a:t>? (see)</a:t>
            </a:r>
          </a:p>
          <a:p>
            <a:pPr marL="0" indent="0">
              <a:buNone/>
            </a:pPr>
            <a:r>
              <a:rPr lang="en-GB" dirty="0" smtClean="0"/>
              <a:t>4 My granny is a poet. She … numerous poems. (write)</a:t>
            </a:r>
          </a:p>
          <a:p>
            <a:pPr marL="0" indent="0">
              <a:buNone/>
            </a:pPr>
            <a:r>
              <a:rPr lang="en-GB" dirty="0" smtClean="0"/>
              <a:t>5 I … to New York </a:t>
            </a:r>
            <a:r>
              <a:rPr lang="en-GB" u="sng" dirty="0" smtClean="0"/>
              <a:t>last Christmas</a:t>
            </a:r>
            <a:r>
              <a:rPr lang="en-GB" dirty="0" smtClean="0"/>
              <a:t>. (fly)</a:t>
            </a:r>
          </a:p>
          <a:p>
            <a:pPr marL="0" indent="0">
              <a:buNone/>
            </a:pPr>
            <a:r>
              <a:rPr lang="en-GB" dirty="0" smtClean="0"/>
              <a:t>6 My grandparents live in New York so I … to New York many times. (fly)</a:t>
            </a:r>
          </a:p>
          <a:p>
            <a:pPr marL="0" indent="0">
              <a:buNone/>
            </a:pPr>
            <a:r>
              <a:rPr lang="en-GB" dirty="0" smtClean="0"/>
              <a:t>7 Student: I … . What shall I do now? (finish)</a:t>
            </a:r>
          </a:p>
          <a:p>
            <a:pPr marL="0" indent="0">
              <a:buNone/>
            </a:pPr>
            <a:r>
              <a:rPr lang="en-GB" dirty="0" smtClean="0"/>
              <a:t>8 My father … in a bank </a:t>
            </a:r>
            <a:r>
              <a:rPr lang="en-GB" u="sng" dirty="0" smtClean="0"/>
              <a:t>for</a:t>
            </a:r>
            <a:r>
              <a:rPr lang="en-GB" b="1" dirty="0" smtClean="0"/>
              <a:t> </a:t>
            </a:r>
            <a:r>
              <a:rPr lang="en-GB" dirty="0" smtClean="0"/>
              <a:t>10 years. (work)</a:t>
            </a:r>
          </a:p>
          <a:p>
            <a:pPr marL="0" indent="0">
              <a:buNone/>
            </a:pPr>
            <a:r>
              <a:rPr lang="en-GB" dirty="0" smtClean="0"/>
              <a:t>9 I … to bring my calculator to school </a:t>
            </a:r>
            <a:r>
              <a:rPr lang="en-GB" u="sng" dirty="0" smtClean="0"/>
              <a:t>yesterday</a:t>
            </a:r>
            <a:r>
              <a:rPr lang="en-GB" dirty="0" smtClean="0"/>
              <a:t>. (forget)</a:t>
            </a:r>
          </a:p>
          <a:p>
            <a:pPr marL="0" indent="0">
              <a:buNone/>
            </a:pPr>
            <a:r>
              <a:rPr lang="en-GB" dirty="0" smtClean="0"/>
              <a:t>10 I am hungry. It’s 11:30 and I … anything </a:t>
            </a:r>
            <a:r>
              <a:rPr lang="en-GB" u="sng" dirty="0" smtClean="0"/>
              <a:t>yet</a:t>
            </a:r>
            <a:r>
              <a:rPr lang="en-GB" dirty="0" smtClean="0"/>
              <a:t>. (not eat)</a:t>
            </a:r>
          </a:p>
          <a:p>
            <a:pPr marL="0" indent="0">
              <a:buNone/>
            </a:pPr>
            <a:r>
              <a:rPr lang="en-GB" dirty="0" smtClean="0"/>
              <a:t>11 I … a new computer </a:t>
            </a:r>
            <a:r>
              <a:rPr lang="en-GB" u="sng" dirty="0" smtClean="0"/>
              <a:t>yesterday</a:t>
            </a:r>
            <a:r>
              <a:rPr lang="en-GB" dirty="0" smtClean="0"/>
              <a:t>. (buy)</a:t>
            </a:r>
          </a:p>
          <a:p>
            <a:pPr marL="0" indent="0">
              <a:buNone/>
            </a:pPr>
            <a:r>
              <a:rPr lang="en-GB" dirty="0" smtClean="0"/>
              <a:t>12 I … well </a:t>
            </a:r>
            <a:r>
              <a:rPr lang="en-GB" u="sng" dirty="0" smtClean="0"/>
              <a:t>last night </a:t>
            </a:r>
            <a:r>
              <a:rPr lang="en-GB" dirty="0" smtClean="0"/>
              <a:t>because of my noisy neighbours. (not sleep)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9208655" y="923636"/>
            <a:ext cx="2826326" cy="57450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had</a:t>
            </a:r>
          </a:p>
          <a:p>
            <a:pPr marL="0" indent="0">
              <a:buNone/>
            </a:pPr>
            <a:r>
              <a:rPr lang="en-GB" dirty="0" smtClean="0"/>
              <a:t>2 hasn’t woken up</a:t>
            </a:r>
          </a:p>
          <a:p>
            <a:pPr marL="0" indent="0">
              <a:buNone/>
            </a:pPr>
            <a:r>
              <a:rPr lang="en-GB" dirty="0" smtClean="0"/>
              <a:t>3 Did you see</a:t>
            </a:r>
          </a:p>
          <a:p>
            <a:pPr marL="0" indent="0">
              <a:buNone/>
            </a:pPr>
            <a:r>
              <a:rPr lang="en-GB" dirty="0" smtClean="0"/>
              <a:t>4 has written</a:t>
            </a:r>
          </a:p>
          <a:p>
            <a:pPr marL="0" indent="0">
              <a:buNone/>
            </a:pPr>
            <a:r>
              <a:rPr lang="en-GB" dirty="0" smtClean="0"/>
              <a:t>5 flew</a:t>
            </a:r>
          </a:p>
          <a:p>
            <a:pPr marL="0" indent="0">
              <a:buNone/>
            </a:pPr>
            <a:r>
              <a:rPr lang="en-GB" dirty="0" smtClean="0"/>
              <a:t>6 have flown</a:t>
            </a:r>
          </a:p>
          <a:p>
            <a:pPr marL="0" indent="0">
              <a:buNone/>
            </a:pPr>
            <a:r>
              <a:rPr lang="en-GB" dirty="0" smtClean="0"/>
              <a:t>7 have finished</a:t>
            </a:r>
          </a:p>
          <a:p>
            <a:pPr marL="0" indent="0">
              <a:buNone/>
            </a:pPr>
            <a:r>
              <a:rPr lang="en-GB" dirty="0" smtClean="0"/>
              <a:t>8 has worked</a:t>
            </a:r>
          </a:p>
          <a:p>
            <a:pPr marL="0" indent="0">
              <a:buNone/>
            </a:pPr>
            <a:r>
              <a:rPr lang="en-GB" dirty="0" smtClean="0"/>
              <a:t>9 forgot</a:t>
            </a:r>
          </a:p>
          <a:p>
            <a:pPr marL="0" indent="0">
              <a:buNone/>
            </a:pPr>
            <a:r>
              <a:rPr lang="en-GB" dirty="0" smtClean="0"/>
              <a:t>10 haven’t eaten</a:t>
            </a:r>
          </a:p>
          <a:p>
            <a:pPr marL="0" indent="0">
              <a:buNone/>
            </a:pPr>
            <a:r>
              <a:rPr lang="en-GB" dirty="0" smtClean="0"/>
              <a:t>11 bought</a:t>
            </a:r>
          </a:p>
          <a:p>
            <a:pPr marL="0" indent="0">
              <a:buNone/>
            </a:pPr>
            <a:r>
              <a:rPr lang="en-GB" dirty="0" smtClean="0"/>
              <a:t>12 didn’t sleep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10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435</Words>
  <Application>Microsoft Office PowerPoint</Application>
  <PresentationFormat>Široki zaslon</PresentationFormat>
  <Paragraphs>95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Past Simple and Present Perfect Simple</vt:lpstr>
      <vt:lpstr>Form</vt:lpstr>
      <vt:lpstr>Use</vt:lpstr>
      <vt:lpstr>Since or for?</vt:lpstr>
      <vt:lpstr>Past Simple or Present Perfect Simple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and Present Perfect Simple</dc:title>
  <dc:creator>Nina Čalić</dc:creator>
  <cp:lastModifiedBy>Nina Čalić</cp:lastModifiedBy>
  <cp:revision>16</cp:revision>
  <dcterms:created xsi:type="dcterms:W3CDTF">2022-01-15T09:58:40Z</dcterms:created>
  <dcterms:modified xsi:type="dcterms:W3CDTF">2022-01-21T16:25:34Z</dcterms:modified>
</cp:coreProperties>
</file>