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73" r:id="rId4"/>
    <p:sldId id="270" r:id="rId5"/>
    <p:sldId id="271" r:id="rId6"/>
    <p:sldId id="272" r:id="rId7"/>
    <p:sldId id="257" r:id="rId8"/>
    <p:sldId id="260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1" autoAdjust="0"/>
    <p:restoredTop sz="94660"/>
  </p:normalViewPr>
  <p:slideViewPr>
    <p:cSldViewPr>
      <p:cViewPr varScale="1">
        <p:scale>
          <a:sx n="79" d="100"/>
          <a:sy n="79" d="100"/>
        </p:scale>
        <p:origin x="156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4708C0-9856-4AB5-99A5-0146023940E3}" type="datetimeFigureOut">
              <a:rPr lang="en-GB" smtClean="0"/>
              <a:pPr/>
              <a:t>09/03/2022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F28654-F23B-4DC6-8A30-F781EE31B4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08C0-9856-4AB5-99A5-0146023940E3}" type="datetimeFigureOut">
              <a:rPr lang="en-GB" smtClean="0"/>
              <a:pPr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8654-F23B-4DC6-8A30-F781EE31B4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08C0-9856-4AB5-99A5-0146023940E3}" type="datetimeFigureOut">
              <a:rPr lang="en-GB" smtClean="0"/>
              <a:pPr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8654-F23B-4DC6-8A30-F781EE31B4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08C0-9856-4AB5-99A5-0146023940E3}" type="datetimeFigureOut">
              <a:rPr lang="en-GB" smtClean="0"/>
              <a:pPr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8654-F23B-4DC6-8A30-F781EE31B45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08C0-9856-4AB5-99A5-0146023940E3}" type="datetimeFigureOut">
              <a:rPr lang="en-GB" smtClean="0"/>
              <a:pPr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8654-F23B-4DC6-8A30-F781EE31B45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08C0-9856-4AB5-99A5-0146023940E3}" type="datetimeFigureOut">
              <a:rPr lang="en-GB" smtClean="0"/>
              <a:pPr/>
              <a:t>09/03/2022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8654-F23B-4DC6-8A30-F781EE31B45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08C0-9856-4AB5-99A5-0146023940E3}" type="datetimeFigureOut">
              <a:rPr lang="en-GB" smtClean="0"/>
              <a:pPr/>
              <a:t>09/03/2022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8654-F23B-4DC6-8A30-F781EE31B4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08C0-9856-4AB5-99A5-0146023940E3}" type="datetimeFigureOut">
              <a:rPr lang="en-GB" smtClean="0"/>
              <a:pPr/>
              <a:t>09/03/2022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8654-F23B-4DC6-8A30-F781EE31B45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08C0-9856-4AB5-99A5-0146023940E3}" type="datetimeFigureOut">
              <a:rPr lang="en-GB" smtClean="0"/>
              <a:pPr/>
              <a:t>09/03/2022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8654-F23B-4DC6-8A30-F781EE31B4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D4708C0-9856-4AB5-99A5-0146023940E3}" type="datetimeFigureOut">
              <a:rPr lang="en-GB" smtClean="0"/>
              <a:pPr/>
              <a:t>09/03/2022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8654-F23B-4DC6-8A30-F781EE31B4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4708C0-9856-4AB5-99A5-0146023940E3}" type="datetimeFigureOut">
              <a:rPr lang="en-GB" smtClean="0"/>
              <a:pPr/>
              <a:t>09/03/2022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F28654-F23B-4DC6-8A30-F781EE31B45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D4708C0-9856-4AB5-99A5-0146023940E3}" type="datetimeFigureOut">
              <a:rPr lang="en-GB" smtClean="0"/>
              <a:pPr/>
              <a:t>09/03/2022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2F28654-F23B-4DC6-8A30-F781EE31B45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hr/imgres?imgurl=http://www.panix.com/~clay/cookbook/images/eggs.jpg&amp;imgrefurl=http://www.panix.com/~clay/cookbook/bin/show_ingredient.cgi?egg&amp;usg=__7hsjNnVIBcyD_UmQuw_j2nD6lvg=&amp;h=316&amp;w=475&amp;sz=51&amp;hl=hr&amp;start=0&amp;zoom=1&amp;tbnid=M6jtac81NOskHM:&amp;tbnh=140&amp;tbnw=167&amp;ei=LrXWTa3oO8WCswahmazfBw&amp;prev=/search?q=eggs&amp;hl=hr&amp;sa=G&amp;biw=1274&amp;bih=753&amp;gbv=2&amp;tbm=isch&amp;itbs=1&amp;iact=rc&amp;dur=187&amp;sqi=2&amp;page=1&amp;ndsp=24&amp;ved=1t:429,r:0,s:0&amp;tx=109&amp;ty=68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404664"/>
            <a:ext cx="9036496" cy="3888432"/>
          </a:xfrm>
        </p:spPr>
        <p:txBody>
          <a:bodyPr>
            <a:normAutofit/>
          </a:bodyPr>
          <a:lstStyle/>
          <a:p>
            <a:pPr algn="l"/>
            <a:r>
              <a:rPr lang="hr-HR" dirty="0" smtClean="0">
                <a:solidFill>
                  <a:srgbClr val="FF0000"/>
                </a:solidFill>
              </a:rPr>
              <a:t>      </a:t>
            </a:r>
            <a:r>
              <a:rPr lang="hr-HR" sz="3600" dirty="0" smtClean="0">
                <a:solidFill>
                  <a:srgbClr val="FF0000"/>
                </a:solidFill>
              </a:rPr>
              <a:t>MUCH, MANY</a:t>
            </a:r>
            <a:br>
              <a:rPr lang="hr-HR" sz="3600" dirty="0" smtClean="0">
                <a:solidFill>
                  <a:srgbClr val="FF0000"/>
                </a:solidFill>
              </a:rPr>
            </a:br>
            <a:r>
              <a:rPr lang="hr-HR" sz="3600" dirty="0" smtClean="0">
                <a:solidFill>
                  <a:srgbClr val="FF0000"/>
                </a:solidFill>
              </a:rPr>
              <a:t>        SOME, ANY </a:t>
            </a:r>
            <a:r>
              <a:rPr lang="hr-HR" sz="3600" dirty="0">
                <a:solidFill>
                  <a:srgbClr val="FF0000"/>
                </a:solidFill>
              </a:rPr>
              <a:t/>
            </a:r>
            <a:br>
              <a:rPr lang="hr-HR" sz="3600" dirty="0">
                <a:solidFill>
                  <a:srgbClr val="FF0000"/>
                </a:solidFill>
              </a:rPr>
            </a:br>
            <a:r>
              <a:rPr lang="hr-HR" sz="3600" dirty="0" smtClean="0">
                <a:solidFill>
                  <a:srgbClr val="FF0000"/>
                </a:solidFill>
              </a:rPr>
              <a:t>        A </a:t>
            </a:r>
            <a:r>
              <a:rPr lang="hr-HR" sz="3600" dirty="0">
                <a:solidFill>
                  <a:srgbClr val="FF0000"/>
                </a:solidFill>
              </a:rPr>
              <a:t>FEW, A LITTLE</a:t>
            </a:r>
            <a:r>
              <a:rPr lang="hr-HR" sz="3600" dirty="0" smtClean="0">
                <a:solidFill>
                  <a:srgbClr val="FF0000"/>
                </a:solidFill>
              </a:rPr>
              <a:t/>
            </a:r>
            <a:br>
              <a:rPr lang="hr-HR" sz="3600" dirty="0" smtClean="0">
                <a:solidFill>
                  <a:srgbClr val="FF0000"/>
                </a:solidFill>
              </a:rPr>
            </a:br>
            <a:r>
              <a:rPr lang="hr-HR" sz="3600" dirty="0" smtClean="0">
                <a:solidFill>
                  <a:srgbClr val="FF0000"/>
                </a:solidFill>
              </a:rPr>
              <a:t>          </a:t>
            </a:r>
            <a:br>
              <a:rPr lang="hr-HR" sz="3600" dirty="0" smtClean="0">
                <a:solidFill>
                  <a:srgbClr val="FF0000"/>
                </a:solidFill>
              </a:rPr>
            </a:br>
            <a:endParaRPr lang="en-GB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2856"/>
            <a:ext cx="4040188" cy="4536504"/>
          </a:xfrm>
        </p:spPr>
        <p:txBody>
          <a:bodyPr/>
          <a:lstStyle/>
          <a:p>
            <a:r>
              <a:rPr lang="en-US" dirty="0" smtClean="0"/>
              <a:t>There are</a:t>
            </a:r>
            <a:r>
              <a:rPr lang="en-US" b="1" dirty="0" smtClean="0"/>
              <a:t> some </a:t>
            </a:r>
            <a:r>
              <a:rPr lang="en-US" dirty="0" smtClean="0"/>
              <a:t>eggs in the fridge. </a:t>
            </a: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There is </a:t>
            </a:r>
            <a:r>
              <a:rPr lang="en-US" b="1" dirty="0" smtClean="0"/>
              <a:t>some</a:t>
            </a:r>
            <a:r>
              <a:rPr lang="en-US" dirty="0" smtClean="0"/>
              <a:t> sugar in the cupboard.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536" y="332656"/>
            <a:ext cx="8568952" cy="14401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We use </a:t>
            </a:r>
            <a:r>
              <a:rPr lang="hr-HR" sz="3200" b="1" dirty="0" smtClean="0"/>
              <a:t>SOME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>in positive </a:t>
            </a:r>
            <a:r>
              <a:rPr lang="en-US" sz="3200" dirty="0" smtClean="0"/>
              <a:t>sentences</a:t>
            </a:r>
            <a:r>
              <a:rPr lang="hr-HR" sz="3200" dirty="0" smtClean="0"/>
              <a:t>.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22477"/>
          </a:xfrm>
        </p:spPr>
        <p:txBody>
          <a:bodyPr>
            <a:normAutofit fontScale="62500" lnSpcReduction="20000"/>
          </a:bodyPr>
          <a:lstStyle/>
          <a:p>
            <a:r>
              <a:rPr lang="hr-HR" sz="4400" dirty="0" smtClean="0"/>
              <a:t>“</a:t>
            </a:r>
            <a:r>
              <a:rPr lang="en-US" sz="4400" dirty="0" smtClean="0"/>
              <a:t>eggs</a:t>
            </a:r>
            <a:r>
              <a:rPr lang="hr-HR" sz="4400" dirty="0" smtClean="0"/>
              <a:t>”</a:t>
            </a:r>
            <a:r>
              <a:rPr lang="en-US" sz="4400" dirty="0" smtClean="0"/>
              <a:t> </a:t>
            </a:r>
            <a:r>
              <a:rPr lang="hr-HR" sz="4400" dirty="0" smtClean="0"/>
              <a:t> is </a:t>
            </a:r>
            <a:r>
              <a:rPr lang="en-US" sz="4400" dirty="0" smtClean="0"/>
              <a:t> a countable noun</a:t>
            </a:r>
          </a:p>
          <a:p>
            <a:endParaRPr lang="en-US" sz="4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hr-HR" sz="3400" dirty="0" smtClean="0"/>
          </a:p>
          <a:p>
            <a:endParaRPr lang="hr-HR" sz="3400" dirty="0" smtClean="0"/>
          </a:p>
          <a:p>
            <a:r>
              <a:rPr lang="hr-HR" sz="4400" dirty="0" smtClean="0"/>
              <a:t>“</a:t>
            </a:r>
            <a:r>
              <a:rPr lang="en-US" sz="4400" dirty="0" smtClean="0"/>
              <a:t>sugar</a:t>
            </a:r>
            <a:r>
              <a:rPr lang="hr-HR" sz="4400" dirty="0" smtClean="0"/>
              <a:t>”</a:t>
            </a:r>
            <a:r>
              <a:rPr lang="en-US" sz="4400" dirty="0" smtClean="0"/>
              <a:t> </a:t>
            </a:r>
            <a:r>
              <a:rPr lang="hr-HR" sz="4400" dirty="0" smtClean="0"/>
              <a:t> is  </a:t>
            </a:r>
            <a:r>
              <a:rPr lang="en-US" sz="4400" dirty="0" smtClean="0"/>
              <a:t>an uncountable noun</a:t>
            </a:r>
          </a:p>
          <a:p>
            <a:endParaRPr lang="hr-HR" sz="3400" dirty="0" smtClean="0"/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   </a:t>
            </a:r>
            <a:endParaRPr lang="en-GB" dirty="0"/>
          </a:p>
        </p:txBody>
      </p:sp>
      <p:pic>
        <p:nvPicPr>
          <p:cNvPr id="7" name="Picture 6" descr="http://t1.gstatic.com/images?q=tbn:ANd9GcRC7OZFkD5Znm0EyTkUEryG8zG3wssX769koRG6Go4a8oQD33EPdA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996952"/>
            <a:ext cx="151216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l_fi" descr="http://www.topnews.in/files/Sugar-Recovery-Rate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5229200"/>
            <a:ext cx="165618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772816"/>
            <a:ext cx="4497388" cy="4353347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NEGATIVE SENTENCES</a:t>
            </a:r>
            <a:r>
              <a:rPr lang="en-US" sz="3200" b="1" dirty="0" smtClean="0"/>
              <a:t>: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There aren’t</a:t>
            </a:r>
            <a:r>
              <a:rPr lang="en-US" sz="3200" b="1" dirty="0" smtClean="0"/>
              <a:t> any </a:t>
            </a:r>
            <a:r>
              <a:rPr lang="en-US" sz="3200" dirty="0" smtClean="0"/>
              <a:t>eggs in the fridge.</a:t>
            </a:r>
          </a:p>
          <a:p>
            <a:r>
              <a:rPr lang="en-US" sz="3200" dirty="0" smtClean="0"/>
              <a:t>There isn’t</a:t>
            </a:r>
            <a:r>
              <a:rPr lang="en-US" sz="3200" b="1" dirty="0" smtClean="0"/>
              <a:t> any </a:t>
            </a:r>
            <a:r>
              <a:rPr lang="en-US" sz="3200" dirty="0" smtClean="0"/>
              <a:t>salt in the soup.</a:t>
            </a:r>
          </a:p>
          <a:p>
            <a:endParaRPr lang="en-US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7504" y="404664"/>
            <a:ext cx="9036495" cy="1368152"/>
          </a:xfrm>
        </p:spPr>
        <p:txBody>
          <a:bodyPr>
            <a:noAutofit/>
          </a:bodyPr>
          <a:lstStyle/>
          <a:p>
            <a:r>
              <a:rPr lang="hr-HR" sz="2800" dirty="0" err="1" smtClean="0"/>
              <a:t>We</a:t>
            </a:r>
            <a:r>
              <a:rPr lang="en-US" sz="2800" dirty="0" smtClean="0"/>
              <a:t> use</a:t>
            </a:r>
            <a:r>
              <a:rPr lang="hr-HR" sz="2800" dirty="0" smtClean="0"/>
              <a:t> </a:t>
            </a:r>
            <a:r>
              <a:rPr lang="hr-HR" sz="2800" b="1" dirty="0" smtClean="0"/>
              <a:t>ANY </a:t>
            </a:r>
            <a:r>
              <a:rPr lang="en-US" sz="2800" dirty="0" smtClean="0"/>
              <a:t>in </a:t>
            </a:r>
            <a:r>
              <a:rPr lang="en-US" sz="2800" dirty="0" smtClean="0">
                <a:solidFill>
                  <a:srgbClr val="C00000"/>
                </a:solidFill>
              </a:rPr>
              <a:t>negative</a:t>
            </a:r>
            <a:r>
              <a:rPr lang="en-US" sz="2800" dirty="0" smtClean="0"/>
              <a:t> sentences and </a:t>
            </a:r>
            <a:r>
              <a:rPr lang="en-US" sz="2800" dirty="0" smtClean="0">
                <a:solidFill>
                  <a:srgbClr val="C00000"/>
                </a:solidFill>
              </a:rPr>
              <a:t>questions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353347"/>
          </a:xfrm>
        </p:spPr>
        <p:txBody>
          <a:bodyPr>
            <a:normAutofit lnSpcReduction="10000"/>
          </a:bodyPr>
          <a:lstStyle/>
          <a:p>
            <a:endParaRPr lang="hr-HR" sz="3200" b="1" dirty="0" smtClean="0">
              <a:solidFill>
                <a:srgbClr val="C00000"/>
              </a:solidFill>
            </a:endParaRPr>
          </a:p>
          <a:p>
            <a:r>
              <a:rPr lang="en-US" sz="3200" b="1" dirty="0" smtClean="0">
                <a:solidFill>
                  <a:srgbClr val="C00000"/>
                </a:solidFill>
              </a:rPr>
              <a:t>QUESTIONS</a:t>
            </a:r>
          </a:p>
          <a:p>
            <a:endParaRPr lang="en-US" sz="3200" b="1" dirty="0" smtClean="0"/>
          </a:p>
          <a:p>
            <a:r>
              <a:rPr lang="en-US" sz="3200" dirty="0" smtClean="0"/>
              <a:t>Are there </a:t>
            </a:r>
            <a:r>
              <a:rPr lang="en-US" sz="3200" b="1" dirty="0" smtClean="0"/>
              <a:t>any</a:t>
            </a:r>
            <a:r>
              <a:rPr lang="en-US" sz="3200" dirty="0" smtClean="0"/>
              <a:t> eggs in this cake?</a:t>
            </a:r>
          </a:p>
          <a:p>
            <a:r>
              <a:rPr lang="en-US" sz="3200" dirty="0" smtClean="0"/>
              <a:t>Is there </a:t>
            </a:r>
            <a:r>
              <a:rPr lang="en-US" sz="3200" b="1" dirty="0" smtClean="0"/>
              <a:t>any</a:t>
            </a:r>
            <a:r>
              <a:rPr lang="en-US" sz="3200" dirty="0" smtClean="0"/>
              <a:t> sugar in the coffee?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Insert: some or any.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97666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I finished the work without any  help.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I was tired, so I went to bed without  any supper.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I am going to buy  some</a:t>
            </a:r>
            <a:r>
              <a:rPr lang="hr-HR" sz="2000" smtClean="0"/>
              <a:t> </a:t>
            </a:r>
            <a:r>
              <a:rPr lang="en-GB" sz="2000" smtClean="0"/>
              <a:t>fruit </a:t>
            </a:r>
            <a:r>
              <a:rPr lang="en-GB" sz="2000" dirty="0" smtClean="0"/>
              <a:t>and vegetables.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In August we had some  rain.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She never does any   work in the garden.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You’re hungry. I’ll make you some   supper.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A: How many children has he got?</a:t>
            </a:r>
          </a:p>
          <a:p>
            <a:pPr marL="514350" indent="-514350">
              <a:buNone/>
            </a:pPr>
            <a:r>
              <a:rPr lang="en-GB" sz="2000" dirty="0" smtClean="0"/>
              <a:t>         B: He hasn’t got  any  children.</a:t>
            </a:r>
          </a:p>
          <a:p>
            <a:pPr marL="514350" indent="-514350">
              <a:buAutoNum type="arabicPeriod" startAt="9"/>
            </a:pPr>
            <a:r>
              <a:rPr lang="en-GB" sz="2000" dirty="0" smtClean="0"/>
              <a:t>Are there  any   restaurants near here?</a:t>
            </a:r>
          </a:p>
          <a:p>
            <a:pPr marL="514350" indent="-514350">
              <a:buAutoNum type="arabicPeriod" startAt="9"/>
            </a:pPr>
            <a:r>
              <a:rPr lang="en-GB" sz="2000" dirty="0" smtClean="0"/>
              <a:t> I have  some problems with my car.</a:t>
            </a:r>
          </a:p>
          <a:p>
            <a:pPr marL="514350" indent="-514350">
              <a:buAutoNum type="arabicPeriod" startAt="9"/>
            </a:pPr>
            <a:r>
              <a:rPr lang="en-GB" sz="2000" dirty="0" smtClean="0"/>
              <a:t> We need  some more milk.</a:t>
            </a:r>
          </a:p>
          <a:p>
            <a:pPr marL="514350" indent="-514350">
              <a:buAutoNum type="arabicPeriod" startAt="9"/>
            </a:pPr>
            <a:r>
              <a:rPr lang="en-GB" sz="2000" dirty="0" smtClean="0"/>
              <a:t>Do you know  any     Americans?</a:t>
            </a:r>
          </a:p>
          <a:p>
            <a:pPr marL="514350" indent="-514350">
              <a:buAutoNum type="arabicPeriod" startAt="9"/>
            </a:pPr>
            <a:r>
              <a:rPr lang="en-GB" sz="2000" dirty="0" smtClean="0"/>
              <a:t>I’d like some tea, please,</a:t>
            </a:r>
          </a:p>
          <a:p>
            <a:pPr marL="514350" indent="-514350">
              <a:buAutoNum type="arabicPeriod" startAt="9"/>
            </a:pPr>
            <a:r>
              <a:rPr lang="en-GB" sz="2000" dirty="0" smtClean="0"/>
              <a:t> Do you speak any    foreign languages?</a:t>
            </a:r>
          </a:p>
          <a:p>
            <a:pPr marL="514350" indent="-514350">
              <a:buAutoNum type="arabicPeriod" startAt="9"/>
            </a:pPr>
            <a:r>
              <a:rPr lang="en-GB" sz="2000" dirty="0" smtClean="0"/>
              <a:t> I didn’t get any    sleep last night.</a:t>
            </a:r>
          </a:p>
          <a:p>
            <a:pPr marL="514350" indent="-514350">
              <a:buAutoNum type="arabicPeriod" startAt="9"/>
            </a:pPr>
            <a:endParaRPr lang="en-GB" sz="2000" dirty="0" smtClean="0"/>
          </a:p>
          <a:p>
            <a:pPr marL="514350" indent="-514350">
              <a:buNone/>
            </a:pPr>
            <a:endParaRPr lang="en-GB" sz="2000" dirty="0"/>
          </a:p>
        </p:txBody>
      </p:sp>
      <p:sp>
        <p:nvSpPr>
          <p:cNvPr id="7" name="Flowchart: Process 6"/>
          <p:cNvSpPr/>
          <p:nvPr/>
        </p:nvSpPr>
        <p:spPr>
          <a:xfrm flipV="1">
            <a:off x="4211960" y="836712"/>
            <a:ext cx="504056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5436096" y="1196752"/>
            <a:ext cx="432048" cy="21602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Process 9"/>
          <p:cNvSpPr/>
          <p:nvPr/>
        </p:nvSpPr>
        <p:spPr>
          <a:xfrm>
            <a:off x="3164008" y="1484784"/>
            <a:ext cx="648072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Process 10"/>
          <p:cNvSpPr/>
          <p:nvPr/>
        </p:nvSpPr>
        <p:spPr>
          <a:xfrm>
            <a:off x="3059832" y="1844824"/>
            <a:ext cx="720080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Process 11"/>
          <p:cNvSpPr/>
          <p:nvPr/>
        </p:nvSpPr>
        <p:spPr>
          <a:xfrm>
            <a:off x="2771800" y="2204864"/>
            <a:ext cx="576064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lowchart: Process 12"/>
          <p:cNvSpPr/>
          <p:nvPr/>
        </p:nvSpPr>
        <p:spPr>
          <a:xfrm>
            <a:off x="4427984" y="2564904"/>
            <a:ext cx="792088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lowchart: Process 13"/>
          <p:cNvSpPr/>
          <p:nvPr/>
        </p:nvSpPr>
        <p:spPr>
          <a:xfrm>
            <a:off x="3059832" y="3356992"/>
            <a:ext cx="576064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lowchart: Process 15"/>
          <p:cNvSpPr/>
          <p:nvPr/>
        </p:nvSpPr>
        <p:spPr>
          <a:xfrm>
            <a:off x="2095275" y="3613511"/>
            <a:ext cx="648072" cy="3600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lowchart: Process 16"/>
          <p:cNvSpPr/>
          <p:nvPr/>
        </p:nvSpPr>
        <p:spPr>
          <a:xfrm>
            <a:off x="1835696" y="4084067"/>
            <a:ext cx="648072" cy="21602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lowchart: Process 17"/>
          <p:cNvSpPr/>
          <p:nvPr/>
        </p:nvSpPr>
        <p:spPr>
          <a:xfrm>
            <a:off x="2098723" y="4372099"/>
            <a:ext cx="648072" cy="21602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lowchart: Process 18"/>
          <p:cNvSpPr/>
          <p:nvPr/>
        </p:nvSpPr>
        <p:spPr>
          <a:xfrm>
            <a:off x="2618462" y="4725144"/>
            <a:ext cx="720080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lowchart: Process 19"/>
          <p:cNvSpPr/>
          <p:nvPr/>
        </p:nvSpPr>
        <p:spPr>
          <a:xfrm>
            <a:off x="1807243" y="5060809"/>
            <a:ext cx="576064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lowchart: Process 20"/>
          <p:cNvSpPr/>
          <p:nvPr/>
        </p:nvSpPr>
        <p:spPr>
          <a:xfrm>
            <a:off x="2699792" y="5413711"/>
            <a:ext cx="648072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lowchart: Process 21"/>
          <p:cNvSpPr/>
          <p:nvPr/>
        </p:nvSpPr>
        <p:spPr>
          <a:xfrm>
            <a:off x="2396952" y="5789507"/>
            <a:ext cx="576064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0648"/>
            <a:ext cx="8928992" cy="6480720"/>
          </a:xfrm>
        </p:spPr>
      </p:pic>
    </p:spTree>
    <p:extLst>
      <p:ext uri="{BB962C8B-B14F-4D97-AF65-F5344CB8AC3E}">
        <p14:creationId xmlns:p14="http://schemas.microsoft.com/office/powerpoint/2010/main" val="414172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854768"/>
              </p:ext>
            </p:extLst>
          </p:nvPr>
        </p:nvGraphicFramePr>
        <p:xfrm>
          <a:off x="323528" y="1628800"/>
          <a:ext cx="8507288" cy="3927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38150879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111873599"/>
                    </a:ext>
                  </a:extLst>
                </a:gridCol>
                <a:gridCol w="3020888">
                  <a:extLst>
                    <a:ext uri="{9D8B030D-6E8A-4147-A177-3AD203B41FA5}">
                      <a16:colId xmlns:a16="http://schemas.microsoft.com/office/drawing/2014/main" val="3031751315"/>
                    </a:ext>
                  </a:extLst>
                </a:gridCol>
              </a:tblGrid>
              <a:tr h="833906">
                <a:tc>
                  <a:txBody>
                    <a:bodyPr/>
                    <a:lstStyle/>
                    <a:p>
                      <a:pPr algn="ctr"/>
                      <a:r>
                        <a:rPr lang="en-GB" sz="2800" noProof="0" dirty="0" smtClean="0"/>
                        <a:t>Countable nouns</a:t>
                      </a:r>
                      <a:endParaRPr lang="en-GB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noProof="0" dirty="0" smtClean="0"/>
                        <a:t>Both</a:t>
                      </a:r>
                      <a:endParaRPr lang="en-GB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noProof="0" dirty="0" smtClean="0"/>
                        <a:t>Uncountable nouns</a:t>
                      </a:r>
                      <a:endParaRPr lang="en-GB" sz="28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356165"/>
                  </a:ext>
                </a:extLst>
              </a:tr>
              <a:tr h="2982518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many (-)</a:t>
                      </a:r>
                      <a:r>
                        <a:rPr lang="en-GB" sz="2400" baseline="0" noProof="0" dirty="0" smtClean="0"/>
                        <a:t> </a:t>
                      </a:r>
                    </a:p>
                    <a:p>
                      <a:r>
                        <a:rPr lang="en-GB" sz="2400" baseline="0" noProof="0" dirty="0" smtClean="0"/>
                        <a:t>How many?              </a:t>
                      </a:r>
                    </a:p>
                    <a:p>
                      <a:endParaRPr lang="en-GB" sz="2400" baseline="0" noProof="0" dirty="0" smtClean="0"/>
                    </a:p>
                    <a:p>
                      <a:r>
                        <a:rPr lang="en-GB" sz="2400" baseline="0" noProof="0" dirty="0" smtClean="0"/>
                        <a:t>few / a few  </a:t>
                      </a:r>
                      <a:endParaRPr lang="hr-HR" sz="2400" baseline="0" noProof="0" dirty="0" smtClean="0"/>
                    </a:p>
                    <a:p>
                      <a:endParaRPr lang="hr-HR" sz="2400" baseline="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some</a:t>
                      </a:r>
                      <a:r>
                        <a:rPr lang="en-GB" sz="2400" baseline="0" noProof="0" dirty="0" smtClean="0"/>
                        <a:t> (+)</a:t>
                      </a:r>
                    </a:p>
                    <a:p>
                      <a:r>
                        <a:rPr lang="en-GB" sz="2400" baseline="0" noProof="0" dirty="0" smtClean="0"/>
                        <a:t>any (-, ?)</a:t>
                      </a:r>
                    </a:p>
                    <a:p>
                      <a:endParaRPr lang="en-GB" sz="2400" baseline="0" noProof="0" dirty="0" smtClean="0"/>
                    </a:p>
                    <a:p>
                      <a:r>
                        <a:rPr lang="en-GB" sz="2400" baseline="0" noProof="0" dirty="0" smtClean="0"/>
                        <a:t>a lot of / lots of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much</a:t>
                      </a:r>
                      <a:r>
                        <a:rPr lang="en-GB" sz="2400" baseline="0" noProof="0" dirty="0" smtClean="0"/>
                        <a:t> (-)</a:t>
                      </a:r>
                    </a:p>
                    <a:p>
                      <a:r>
                        <a:rPr lang="en-GB" sz="2400" baseline="0" noProof="0" dirty="0" smtClean="0"/>
                        <a:t>How much?</a:t>
                      </a:r>
                    </a:p>
                    <a:p>
                      <a:endParaRPr lang="en-GB" sz="2400" baseline="0" noProof="0" dirty="0" smtClean="0"/>
                    </a:p>
                    <a:p>
                      <a:r>
                        <a:rPr lang="en-GB" sz="2400" baseline="0" noProof="0" dirty="0" smtClean="0"/>
                        <a:t>little / a little</a:t>
                      </a:r>
                      <a:endParaRPr lang="en-GB" sz="2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612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819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Use: a few, a little, much or many.</a:t>
            </a:r>
            <a:endParaRPr lang="en-GB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107504" y="692696"/>
            <a:ext cx="7056784" cy="5976664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hr-HR" dirty="0" smtClean="0"/>
              <a:t>1 </a:t>
            </a:r>
            <a:r>
              <a:rPr lang="en-GB" dirty="0" smtClean="0"/>
              <a:t>I’ve got </a:t>
            </a:r>
            <a:r>
              <a:rPr lang="hr-HR" dirty="0" smtClean="0"/>
              <a:t>… </a:t>
            </a:r>
            <a:r>
              <a:rPr lang="en-GB" dirty="0" smtClean="0"/>
              <a:t>petrol. We need to stop and get some.(</a:t>
            </a:r>
            <a:r>
              <a:rPr lang="en-GB" dirty="0" err="1" smtClean="0"/>
              <a:t>malo</a:t>
            </a:r>
            <a:r>
              <a:rPr lang="en-GB" dirty="0" smtClean="0"/>
              <a:t>)</a:t>
            </a:r>
          </a:p>
          <a:p>
            <a:pPr marL="109728" indent="0">
              <a:buNone/>
            </a:pPr>
            <a:r>
              <a:rPr lang="en-GB" dirty="0" smtClean="0"/>
              <a:t>2 There was … food in the fridge. Only a few pieces of fruit. (</a:t>
            </a:r>
            <a:r>
              <a:rPr lang="en-GB" dirty="0" err="1" smtClean="0"/>
              <a:t>malo</a:t>
            </a:r>
            <a:r>
              <a:rPr lang="en-GB" dirty="0" smtClean="0"/>
              <a:t>)</a:t>
            </a:r>
          </a:p>
          <a:p>
            <a:pPr marL="109728" indent="0">
              <a:buNone/>
            </a:pPr>
            <a:r>
              <a:rPr lang="en-GB" dirty="0" smtClean="0"/>
              <a:t>3 You travel a lot. Have you been to … countries? (</a:t>
            </a:r>
            <a:r>
              <a:rPr lang="en-GB" dirty="0" err="1" smtClean="0"/>
              <a:t>mnogo</a:t>
            </a:r>
            <a:r>
              <a:rPr lang="en-GB" dirty="0" smtClean="0"/>
              <a:t>)</a:t>
            </a:r>
          </a:p>
          <a:p>
            <a:pPr marL="109728" indent="0">
              <a:buNone/>
            </a:pPr>
            <a:r>
              <a:rPr lang="en-GB" dirty="0" smtClean="0"/>
              <a:t>4 There are … things I haven’t told you; I always tell you everything. (</a:t>
            </a:r>
            <a:r>
              <a:rPr lang="en-GB" dirty="0" err="1" smtClean="0"/>
              <a:t>nekoliko</a:t>
            </a:r>
            <a:r>
              <a:rPr lang="en-GB" dirty="0" smtClean="0"/>
              <a:t>)</a:t>
            </a:r>
          </a:p>
          <a:p>
            <a:pPr marL="109728" indent="0">
              <a:buNone/>
            </a:pPr>
            <a:r>
              <a:rPr lang="en-GB" dirty="0" smtClean="0"/>
              <a:t>5 We spent too … money on last holiday. (</a:t>
            </a:r>
            <a:r>
              <a:rPr lang="en-GB" dirty="0" err="1" smtClean="0"/>
              <a:t>mnogo</a:t>
            </a:r>
            <a:r>
              <a:rPr lang="en-GB" dirty="0" smtClean="0"/>
              <a:t>)</a:t>
            </a:r>
          </a:p>
          <a:p>
            <a:pPr marL="109728" indent="0">
              <a:buNone/>
            </a:pPr>
            <a:r>
              <a:rPr lang="en-GB" dirty="0" smtClean="0"/>
              <a:t>6 Did … people come to your party? (</a:t>
            </a:r>
            <a:r>
              <a:rPr lang="en-GB" dirty="0" err="1" smtClean="0"/>
              <a:t>mnogo</a:t>
            </a:r>
            <a:r>
              <a:rPr lang="en-GB" dirty="0" smtClean="0"/>
              <a:t>)</a:t>
            </a:r>
          </a:p>
          <a:p>
            <a:pPr marL="109728" indent="0">
              <a:buNone/>
            </a:pPr>
            <a:r>
              <a:rPr lang="en-GB" dirty="0" smtClean="0"/>
              <a:t>7 They don’t usually drink … beer. (</a:t>
            </a:r>
            <a:r>
              <a:rPr lang="en-GB" dirty="0" err="1" smtClean="0"/>
              <a:t>mnogo</a:t>
            </a:r>
            <a:r>
              <a:rPr lang="en-GB" dirty="0" smtClean="0"/>
              <a:t>)</a:t>
            </a:r>
          </a:p>
          <a:p>
            <a:pPr marL="109728" indent="0">
              <a:buNone/>
            </a:pPr>
            <a:r>
              <a:rPr lang="en-GB" dirty="0" smtClean="0"/>
              <a:t>8 I only speak … Spanish. (</a:t>
            </a:r>
            <a:r>
              <a:rPr lang="en-GB" dirty="0" err="1" smtClean="0"/>
              <a:t>malo</a:t>
            </a:r>
            <a:r>
              <a:rPr lang="en-GB" dirty="0" smtClean="0"/>
              <a:t>)</a:t>
            </a:r>
          </a:p>
          <a:p>
            <a:pPr marL="109728" indent="0">
              <a:buNone/>
            </a:pPr>
            <a:r>
              <a:rPr lang="en-GB" dirty="0" smtClean="0"/>
              <a:t>9 I need … sugar for the cake. (</a:t>
            </a:r>
            <a:r>
              <a:rPr lang="en-GB" dirty="0" err="1" smtClean="0"/>
              <a:t>malo</a:t>
            </a:r>
            <a:r>
              <a:rPr lang="en-GB" dirty="0" smtClean="0"/>
              <a:t>) </a:t>
            </a:r>
          </a:p>
          <a:p>
            <a:pPr marL="109728" indent="0">
              <a:buNone/>
            </a:pPr>
            <a:r>
              <a:rPr lang="en-GB" dirty="0" smtClean="0"/>
              <a:t>10 There were only … people on the beach because it was raining. (</a:t>
            </a:r>
            <a:r>
              <a:rPr lang="en-GB" dirty="0" err="1" smtClean="0"/>
              <a:t>nekoliko</a:t>
            </a:r>
            <a:r>
              <a:rPr lang="en-GB" dirty="0" smtClean="0"/>
              <a:t>)</a:t>
            </a:r>
          </a:p>
          <a:p>
            <a:pPr marL="109728" indent="0">
              <a:buNone/>
            </a:pPr>
            <a:r>
              <a:rPr lang="en-GB" dirty="0" smtClean="0"/>
              <a:t>11 There aren’t … people in the streets. (</a:t>
            </a:r>
            <a:r>
              <a:rPr lang="en-GB" dirty="0" err="1" smtClean="0"/>
              <a:t>nema</a:t>
            </a:r>
            <a:r>
              <a:rPr lang="en-GB" dirty="0" smtClean="0"/>
              <a:t> </a:t>
            </a:r>
            <a:r>
              <a:rPr lang="en-GB" dirty="0" err="1" smtClean="0"/>
              <a:t>mnogo</a:t>
            </a:r>
            <a:r>
              <a:rPr lang="en-GB" dirty="0" smtClean="0"/>
              <a:t>)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7308304" y="692696"/>
            <a:ext cx="1728192" cy="5976664"/>
          </a:xfrm>
        </p:spPr>
        <p:txBody>
          <a:bodyPr/>
          <a:lstStyle/>
          <a:p>
            <a:pPr marL="109728" indent="0">
              <a:buNone/>
            </a:pPr>
            <a:endParaRPr lang="hr-HR" dirty="0" smtClean="0"/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r>
              <a:rPr lang="hr-HR" dirty="0" smtClean="0"/>
              <a:t>1 </a:t>
            </a:r>
            <a:r>
              <a:rPr lang="en-GB" dirty="0" smtClean="0"/>
              <a:t>a little</a:t>
            </a:r>
          </a:p>
          <a:p>
            <a:pPr marL="109728" indent="0">
              <a:buNone/>
            </a:pPr>
            <a:r>
              <a:rPr lang="en-GB" dirty="0" smtClean="0"/>
              <a:t>2 a little</a:t>
            </a:r>
          </a:p>
          <a:p>
            <a:pPr marL="109728" indent="0">
              <a:buNone/>
            </a:pPr>
            <a:r>
              <a:rPr lang="en-GB" dirty="0" smtClean="0"/>
              <a:t>3 many</a:t>
            </a:r>
          </a:p>
          <a:p>
            <a:pPr marL="109728" indent="0">
              <a:buNone/>
            </a:pPr>
            <a:r>
              <a:rPr lang="en-GB" dirty="0" smtClean="0"/>
              <a:t>4 a few</a:t>
            </a:r>
          </a:p>
          <a:p>
            <a:pPr marL="109728" indent="0">
              <a:buNone/>
            </a:pPr>
            <a:r>
              <a:rPr lang="en-GB" dirty="0" smtClean="0"/>
              <a:t>5 much</a:t>
            </a:r>
          </a:p>
          <a:p>
            <a:pPr marL="109728" indent="0">
              <a:buNone/>
            </a:pPr>
            <a:r>
              <a:rPr lang="en-GB" dirty="0" smtClean="0"/>
              <a:t>6 many</a:t>
            </a:r>
          </a:p>
          <a:p>
            <a:pPr marL="109728" indent="0">
              <a:buNone/>
            </a:pPr>
            <a:r>
              <a:rPr lang="en-GB" dirty="0" smtClean="0"/>
              <a:t>7 much</a:t>
            </a:r>
          </a:p>
          <a:p>
            <a:pPr marL="109728" indent="0">
              <a:buNone/>
            </a:pPr>
            <a:r>
              <a:rPr lang="en-GB" dirty="0" smtClean="0"/>
              <a:t>8 a little</a:t>
            </a:r>
          </a:p>
          <a:p>
            <a:pPr marL="109728" indent="0">
              <a:buNone/>
            </a:pPr>
            <a:r>
              <a:rPr lang="en-GB" dirty="0" smtClean="0"/>
              <a:t>9 a little</a:t>
            </a:r>
          </a:p>
          <a:p>
            <a:pPr marL="109728" indent="0">
              <a:buNone/>
            </a:pPr>
            <a:r>
              <a:rPr lang="en-GB" dirty="0" smtClean="0"/>
              <a:t>10 a few </a:t>
            </a:r>
          </a:p>
          <a:p>
            <a:pPr marL="109728" indent="0">
              <a:buNone/>
            </a:pPr>
            <a:r>
              <a:rPr lang="en-GB" dirty="0" smtClean="0"/>
              <a:t>11 many</a:t>
            </a:r>
          </a:p>
        </p:txBody>
      </p:sp>
    </p:spTree>
    <p:extLst>
      <p:ext uri="{BB962C8B-B14F-4D97-AF65-F5344CB8AC3E}">
        <p14:creationId xmlns:p14="http://schemas.microsoft.com/office/powerpoint/2010/main" val="119443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268759"/>
            <a:ext cx="7129939" cy="4326577"/>
          </a:xfr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What is the difference between:</a:t>
            </a:r>
            <a:br>
              <a:rPr lang="en-GB" sz="3200" dirty="0" smtClean="0">
                <a:solidFill>
                  <a:srgbClr val="FF0000"/>
                </a:solidFill>
              </a:rPr>
            </a:br>
            <a:r>
              <a:rPr lang="en-GB" sz="3200" dirty="0" smtClean="0">
                <a:solidFill>
                  <a:srgbClr val="FF0000"/>
                </a:solidFill>
              </a:rPr>
              <a:t>few – a few and little – a little?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5" name="Pravokutnik 4"/>
          <p:cNvSpPr/>
          <p:nvPr/>
        </p:nvSpPr>
        <p:spPr>
          <a:xfrm>
            <a:off x="323528" y="5661248"/>
            <a:ext cx="4104456" cy="9183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b="1" dirty="0" smtClean="0"/>
              <a:t>Few</a:t>
            </a:r>
            <a:r>
              <a:rPr lang="en-GB" sz="2800" dirty="0" smtClean="0"/>
              <a:t> – </a:t>
            </a:r>
            <a:r>
              <a:rPr lang="en-GB" sz="2800" dirty="0" smtClean="0">
                <a:solidFill>
                  <a:srgbClr val="FF0000"/>
                </a:solidFill>
              </a:rPr>
              <a:t>not</a:t>
            </a:r>
            <a:r>
              <a:rPr lang="en-GB" sz="2800" dirty="0" smtClean="0"/>
              <a:t> </a:t>
            </a:r>
            <a:r>
              <a:rPr lang="en-GB" sz="2800" dirty="0" smtClean="0"/>
              <a:t>enough</a:t>
            </a:r>
            <a:endParaRPr lang="en-GB" sz="2800" dirty="0" smtClean="0"/>
          </a:p>
          <a:p>
            <a:r>
              <a:rPr lang="en-GB" sz="2800" b="1" dirty="0" smtClean="0"/>
              <a:t>A </a:t>
            </a:r>
            <a:r>
              <a:rPr lang="en-GB" sz="2800" b="1" dirty="0" smtClean="0"/>
              <a:t>few </a:t>
            </a:r>
            <a:r>
              <a:rPr lang="en-GB" sz="2800" dirty="0" smtClean="0"/>
              <a:t>– some, several</a:t>
            </a:r>
            <a:endParaRPr lang="en-GB" sz="2800" dirty="0"/>
          </a:p>
        </p:txBody>
      </p:sp>
      <p:sp>
        <p:nvSpPr>
          <p:cNvPr id="6" name="Pravokutnik 5"/>
          <p:cNvSpPr/>
          <p:nvPr/>
        </p:nvSpPr>
        <p:spPr>
          <a:xfrm>
            <a:off x="4644008" y="5661248"/>
            <a:ext cx="3960440" cy="9183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b="1" dirty="0" smtClean="0"/>
              <a:t>Little</a:t>
            </a:r>
            <a:r>
              <a:rPr lang="en-GB" sz="2400" dirty="0" smtClean="0"/>
              <a:t> – </a:t>
            </a:r>
            <a:r>
              <a:rPr lang="en-GB" sz="2400" dirty="0" smtClean="0">
                <a:solidFill>
                  <a:srgbClr val="FF0000"/>
                </a:solidFill>
              </a:rPr>
              <a:t>not</a:t>
            </a:r>
            <a:r>
              <a:rPr lang="en-GB" sz="2400" dirty="0" smtClean="0"/>
              <a:t> </a:t>
            </a:r>
            <a:r>
              <a:rPr lang="hr-HR" sz="2400" dirty="0" err="1" smtClean="0"/>
              <a:t>enough</a:t>
            </a:r>
            <a:endParaRPr lang="en-GB" sz="2400" dirty="0" smtClean="0"/>
          </a:p>
          <a:p>
            <a:r>
              <a:rPr lang="en-GB" sz="2400" b="1" dirty="0" smtClean="0"/>
              <a:t>A little </a:t>
            </a:r>
            <a:r>
              <a:rPr lang="en-GB" sz="2400" dirty="0" smtClean="0"/>
              <a:t>– a small amount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954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491654"/>
          </a:xfrm>
        </p:spPr>
        <p:txBody>
          <a:bodyPr>
            <a:noAutofit/>
          </a:bodyPr>
          <a:lstStyle/>
          <a:p>
            <a:r>
              <a:rPr lang="en-GB" sz="3200" dirty="0" smtClean="0"/>
              <a:t>Choose: few, a few, little or a little.</a:t>
            </a:r>
            <a:endParaRPr lang="en-GB" sz="3200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179512" y="764704"/>
            <a:ext cx="6264696" cy="5904656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hr-HR" dirty="0" smtClean="0"/>
              <a:t>1 </a:t>
            </a:r>
            <a:r>
              <a:rPr lang="en-GB" dirty="0" smtClean="0"/>
              <a:t>Let’s </a:t>
            </a:r>
            <a:r>
              <a:rPr lang="hr-HR" dirty="0" err="1" smtClean="0"/>
              <a:t>go</a:t>
            </a:r>
            <a:r>
              <a:rPr lang="hr-HR" smtClean="0"/>
              <a:t> </a:t>
            </a:r>
            <a:r>
              <a:rPr lang="en-GB" smtClean="0"/>
              <a:t>to </a:t>
            </a:r>
            <a:r>
              <a:rPr lang="en-GB" dirty="0" smtClean="0"/>
              <a:t>the cinema. I’ve got … money.</a:t>
            </a:r>
          </a:p>
          <a:p>
            <a:pPr marL="109728" indent="0">
              <a:buNone/>
            </a:pPr>
            <a:r>
              <a:rPr lang="en-GB" dirty="0" smtClean="0"/>
              <a:t>2 Sorry. I can’t pay for your lunch. I have … money. </a:t>
            </a:r>
          </a:p>
          <a:p>
            <a:pPr marL="109728" indent="0">
              <a:buNone/>
            </a:pPr>
            <a:r>
              <a:rPr lang="en-GB" dirty="0" smtClean="0"/>
              <a:t>3 Not many children like vegetable. For instance, only … eat spinach.</a:t>
            </a:r>
          </a:p>
          <a:p>
            <a:pPr marL="109728" indent="0">
              <a:buNone/>
            </a:pPr>
            <a:r>
              <a:rPr lang="en-GB" dirty="0" smtClean="0"/>
              <a:t>4 John is always angry. That’s why he has … friends</a:t>
            </a:r>
          </a:p>
          <a:p>
            <a:pPr marL="109728" indent="0">
              <a:buNone/>
            </a:pPr>
            <a:r>
              <a:rPr lang="en-GB" dirty="0" smtClean="0"/>
              <a:t>5 The party was fun. There were … people I knew there.</a:t>
            </a:r>
          </a:p>
          <a:p>
            <a:pPr marL="109728" indent="0">
              <a:buNone/>
            </a:pPr>
            <a:r>
              <a:rPr lang="en-GB" dirty="0" smtClean="0"/>
              <a:t>6 Your house is almost empty. You have … furniture.</a:t>
            </a:r>
          </a:p>
          <a:p>
            <a:pPr marL="109728" indent="0">
              <a:buNone/>
            </a:pPr>
            <a:r>
              <a:rPr lang="en-GB" dirty="0" smtClean="0"/>
              <a:t>7 Greg is always busy. He has … free time.</a:t>
            </a:r>
          </a:p>
          <a:p>
            <a:pPr marL="109728" indent="0">
              <a:buNone/>
            </a:pPr>
            <a:r>
              <a:rPr lang="en-GB" dirty="0" smtClean="0"/>
              <a:t>8 I need to talk to you. Do you have … minutes?</a:t>
            </a:r>
          </a:p>
          <a:p>
            <a:pPr marL="109728" indent="0">
              <a:buNone/>
            </a:pPr>
            <a:r>
              <a:rPr lang="en-GB" dirty="0" smtClean="0"/>
              <a:t>9 Rodney feels that his life is very dull. He has … adventures.</a:t>
            </a:r>
          </a:p>
          <a:p>
            <a:pPr marL="109728" indent="0">
              <a:buNone/>
            </a:pPr>
            <a:r>
              <a:rPr lang="en-GB" dirty="0" smtClean="0"/>
              <a:t>10 Let’s get together when we have … free time.</a:t>
            </a:r>
            <a:endParaRPr lang="en-GB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948264" y="764704"/>
            <a:ext cx="2088232" cy="590465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sz="2000" dirty="0" smtClean="0"/>
              <a:t>1 a little</a:t>
            </a:r>
          </a:p>
          <a:p>
            <a:pPr marL="109728" indent="0">
              <a:buNone/>
            </a:pPr>
            <a:r>
              <a:rPr lang="en-GB" sz="2000" dirty="0" smtClean="0"/>
              <a:t>2 little</a:t>
            </a:r>
          </a:p>
          <a:p>
            <a:pPr marL="109728" indent="0">
              <a:buNone/>
            </a:pPr>
            <a:endParaRPr lang="en-GB" sz="2000" dirty="0" smtClean="0"/>
          </a:p>
          <a:p>
            <a:pPr marL="109728" indent="0">
              <a:buNone/>
            </a:pPr>
            <a:r>
              <a:rPr lang="en-GB" sz="2000" dirty="0" smtClean="0"/>
              <a:t>3 few</a:t>
            </a:r>
          </a:p>
          <a:p>
            <a:pPr marL="109728" indent="0">
              <a:buNone/>
            </a:pPr>
            <a:endParaRPr lang="en-GB" sz="2000" dirty="0" smtClean="0"/>
          </a:p>
          <a:p>
            <a:pPr marL="109728" indent="0">
              <a:buNone/>
            </a:pPr>
            <a:r>
              <a:rPr lang="en-GB" sz="2000" dirty="0" smtClean="0"/>
              <a:t>4 few</a:t>
            </a:r>
          </a:p>
          <a:p>
            <a:pPr marL="109728" indent="0">
              <a:buNone/>
            </a:pPr>
            <a:endParaRPr lang="en-GB" sz="2000" dirty="0" smtClean="0"/>
          </a:p>
          <a:p>
            <a:pPr marL="109728" indent="0">
              <a:buNone/>
            </a:pPr>
            <a:r>
              <a:rPr lang="en-GB" sz="2000" dirty="0" smtClean="0"/>
              <a:t>5 a few</a:t>
            </a:r>
          </a:p>
          <a:p>
            <a:pPr marL="109728" indent="0">
              <a:buNone/>
            </a:pPr>
            <a:endParaRPr lang="en-GB" sz="2000" dirty="0" smtClean="0"/>
          </a:p>
          <a:p>
            <a:pPr marL="109728" indent="0">
              <a:buNone/>
            </a:pPr>
            <a:r>
              <a:rPr lang="en-GB" sz="2000" dirty="0" smtClean="0"/>
              <a:t>6 little</a:t>
            </a:r>
          </a:p>
          <a:p>
            <a:pPr marL="109728" indent="0">
              <a:buNone/>
            </a:pPr>
            <a:endParaRPr lang="en-GB" sz="2000" dirty="0" smtClean="0"/>
          </a:p>
          <a:p>
            <a:pPr marL="109728" indent="0">
              <a:buNone/>
            </a:pPr>
            <a:r>
              <a:rPr lang="en-GB" sz="2000" dirty="0" smtClean="0"/>
              <a:t>7 little</a:t>
            </a:r>
          </a:p>
          <a:p>
            <a:pPr marL="109728" indent="0">
              <a:buNone/>
            </a:pPr>
            <a:r>
              <a:rPr lang="en-GB" sz="2000" dirty="0" smtClean="0"/>
              <a:t>8 a few</a:t>
            </a:r>
          </a:p>
          <a:p>
            <a:pPr marL="109728" indent="0">
              <a:buNone/>
            </a:pPr>
            <a:r>
              <a:rPr lang="en-GB" sz="2000" dirty="0" smtClean="0"/>
              <a:t>9 few</a:t>
            </a:r>
            <a:endParaRPr lang="hr-HR" sz="2000" dirty="0" smtClean="0"/>
          </a:p>
          <a:p>
            <a:pPr marL="109728" indent="0">
              <a:buNone/>
            </a:pPr>
            <a:endParaRPr lang="en-GB" sz="2000" dirty="0" smtClean="0"/>
          </a:p>
          <a:p>
            <a:pPr marL="109728" indent="0">
              <a:buNone/>
            </a:pPr>
            <a:r>
              <a:rPr lang="en-GB" sz="2000" dirty="0" smtClean="0"/>
              <a:t>10 a little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5969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640"/>
            <a:ext cx="4040188" cy="6408712"/>
          </a:xfrm>
        </p:spPr>
        <p:txBody>
          <a:bodyPr/>
          <a:lstStyle/>
          <a:p>
            <a:r>
              <a:rPr lang="en-GB" b="1" dirty="0" smtClean="0"/>
              <a:t>How many? </a:t>
            </a:r>
          </a:p>
          <a:p>
            <a:pPr marL="109728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countable nouns</a:t>
            </a:r>
          </a:p>
          <a:p>
            <a:endParaRPr lang="hr-HR" b="1" dirty="0"/>
          </a:p>
          <a:p>
            <a:endParaRPr lang="hr-HR" b="1" dirty="0" smtClean="0"/>
          </a:p>
          <a:p>
            <a:r>
              <a:rPr lang="en-US" b="1" dirty="0" smtClean="0"/>
              <a:t>How many </a:t>
            </a:r>
            <a:r>
              <a:rPr lang="en-US" dirty="0" smtClean="0">
                <a:solidFill>
                  <a:srgbClr val="C00000"/>
                </a:solidFill>
              </a:rPr>
              <a:t>sandwiches</a:t>
            </a:r>
            <a:r>
              <a:rPr lang="en-US" dirty="0" smtClean="0"/>
              <a:t> do you usually take on a journey?</a:t>
            </a:r>
          </a:p>
          <a:p>
            <a:r>
              <a:rPr lang="en-US" dirty="0" smtClean="0"/>
              <a:t>I usually take </a:t>
            </a:r>
            <a:r>
              <a:rPr lang="en-US" dirty="0" smtClean="0">
                <a:solidFill>
                  <a:srgbClr val="C00000"/>
                </a:solidFill>
              </a:rPr>
              <a:t>three sandwiches.</a:t>
            </a:r>
          </a:p>
          <a:p>
            <a:r>
              <a:rPr lang="en-US" b="1" dirty="0" smtClean="0"/>
              <a:t>How many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messages </a:t>
            </a:r>
            <a:r>
              <a:rPr lang="en-US" dirty="0" smtClean="0"/>
              <a:t>do you send?</a:t>
            </a:r>
          </a:p>
          <a:p>
            <a:r>
              <a:rPr lang="en-US" dirty="0" smtClean="0"/>
              <a:t>I send more than </a:t>
            </a:r>
            <a:r>
              <a:rPr lang="en-US" dirty="0" smtClean="0">
                <a:solidFill>
                  <a:srgbClr val="C00000"/>
                </a:solidFill>
              </a:rPr>
              <a:t>ten messages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8640"/>
            <a:ext cx="4041775" cy="6552728"/>
          </a:xfrm>
        </p:spPr>
        <p:txBody>
          <a:bodyPr/>
          <a:lstStyle/>
          <a:p>
            <a:r>
              <a:rPr lang="en-GB" b="1" dirty="0" smtClean="0"/>
              <a:t>How much? </a:t>
            </a:r>
            <a:r>
              <a:rPr lang="en-GB" b="1" dirty="0" smtClean="0">
                <a:solidFill>
                  <a:srgbClr val="FF0000"/>
                </a:solidFill>
              </a:rPr>
              <a:t>uncountable nouns</a:t>
            </a:r>
          </a:p>
          <a:p>
            <a:endParaRPr lang="hr-HR" b="1" dirty="0" smtClean="0"/>
          </a:p>
          <a:p>
            <a:pPr marL="109728" indent="0">
              <a:buNone/>
            </a:pPr>
            <a:endParaRPr lang="hr-HR" b="1" dirty="0"/>
          </a:p>
          <a:p>
            <a:r>
              <a:rPr lang="en-US" b="1" dirty="0" smtClean="0"/>
              <a:t>How much </a:t>
            </a:r>
            <a:r>
              <a:rPr lang="en-US" dirty="0" smtClean="0">
                <a:solidFill>
                  <a:srgbClr val="C00000"/>
                </a:solidFill>
              </a:rPr>
              <a:t>stuff</a:t>
            </a:r>
            <a:r>
              <a:rPr lang="en-US" dirty="0" smtClean="0"/>
              <a:t> do you take on a journey?</a:t>
            </a:r>
          </a:p>
          <a:p>
            <a:r>
              <a:rPr lang="en-US" dirty="0" smtClean="0"/>
              <a:t>I take too much </a:t>
            </a:r>
            <a:r>
              <a:rPr lang="en-US" dirty="0" smtClean="0">
                <a:solidFill>
                  <a:srgbClr val="C00000"/>
                </a:solidFill>
              </a:rPr>
              <a:t>stuff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smtClean="0"/>
              <a:t>How much </a:t>
            </a:r>
            <a:r>
              <a:rPr lang="en-US" dirty="0" smtClean="0">
                <a:solidFill>
                  <a:srgbClr val="C00000"/>
                </a:solidFill>
              </a:rPr>
              <a:t>luggage</a:t>
            </a:r>
            <a:r>
              <a:rPr lang="en-US" dirty="0" smtClean="0"/>
              <a:t> do you take?</a:t>
            </a:r>
          </a:p>
          <a:p>
            <a:r>
              <a:rPr lang="en-US" dirty="0" smtClean="0"/>
              <a:t>I take just one bag.</a:t>
            </a:r>
          </a:p>
          <a:p>
            <a:endParaRPr lang="en-US" b="1" dirty="0" smtClean="0"/>
          </a:p>
          <a:p>
            <a:r>
              <a:rPr lang="en-US" b="1" dirty="0" smtClean="0"/>
              <a:t>How much </a:t>
            </a:r>
            <a:r>
              <a:rPr lang="en-US" dirty="0" smtClean="0">
                <a:solidFill>
                  <a:srgbClr val="C00000"/>
                </a:solidFill>
              </a:rPr>
              <a:t>money</a:t>
            </a:r>
            <a:r>
              <a:rPr lang="en-US" dirty="0" smtClean="0"/>
              <a:t> do you take?</a:t>
            </a:r>
          </a:p>
          <a:p>
            <a:r>
              <a:rPr lang="en-US" dirty="0" smtClean="0"/>
              <a:t>I don’t take much </a:t>
            </a:r>
            <a:r>
              <a:rPr lang="en-US" dirty="0" smtClean="0">
                <a:solidFill>
                  <a:srgbClr val="C00000"/>
                </a:solidFill>
              </a:rPr>
              <a:t>money.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Use “How much” or “How many”.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24744"/>
            <a:ext cx="4040188" cy="5544616"/>
          </a:xfrm>
        </p:spPr>
        <p:txBody>
          <a:bodyPr>
            <a:normAutofit fontScale="92500" lnSpcReduction="20000"/>
          </a:bodyPr>
          <a:lstStyle/>
          <a:p>
            <a:pPr marL="566928" indent="-457200">
              <a:buAutoNum type="arabicParenR"/>
            </a:pPr>
            <a:r>
              <a:rPr lang="en-US" dirty="0" smtClean="0"/>
              <a:t>…...bread do you eat?</a:t>
            </a:r>
          </a:p>
          <a:p>
            <a:pPr marL="566928" indent="-457200">
              <a:buAutoNum type="arabicParenR"/>
            </a:pPr>
            <a:r>
              <a:rPr lang="en-US" dirty="0" smtClean="0"/>
              <a:t>…..brothers and sisters do you have?</a:t>
            </a:r>
          </a:p>
          <a:p>
            <a:pPr marL="566928" indent="-457200">
              <a:buAutoNum type="arabicParenR"/>
            </a:pPr>
            <a:r>
              <a:rPr lang="en-US" dirty="0" smtClean="0"/>
              <a:t>…..sugar do you put in your coffee?</a:t>
            </a:r>
          </a:p>
          <a:p>
            <a:pPr marL="566928" indent="-457200">
              <a:buAutoNum type="arabicParenR"/>
            </a:pPr>
            <a:r>
              <a:rPr lang="en-US" dirty="0" smtClean="0"/>
              <a:t>….postcards do you have to buy?</a:t>
            </a:r>
          </a:p>
          <a:p>
            <a:pPr marL="566928" indent="-457200">
              <a:buAutoNum type="arabicParenR"/>
            </a:pPr>
            <a:r>
              <a:rPr lang="en-US" dirty="0" smtClean="0"/>
              <a:t>….luggage have you got?</a:t>
            </a:r>
          </a:p>
          <a:p>
            <a:pPr marL="566928" indent="-457200">
              <a:buAutoNum type="arabicParenR"/>
            </a:pPr>
            <a:r>
              <a:rPr lang="en-US" dirty="0" smtClean="0"/>
              <a:t>….money have you got?</a:t>
            </a:r>
          </a:p>
          <a:p>
            <a:pPr marL="566928" indent="-457200">
              <a:buAutoNum type="arabicParenR"/>
            </a:pPr>
            <a:r>
              <a:rPr lang="en-US" dirty="0" smtClean="0"/>
              <a:t>….free time do you usually have?</a:t>
            </a:r>
          </a:p>
          <a:p>
            <a:pPr marL="566928" indent="-457200">
              <a:buAutoNum type="arabicParenR"/>
            </a:pPr>
            <a:r>
              <a:rPr lang="en-US" dirty="0" smtClean="0"/>
              <a:t>….furniture have you got in your bedroom?</a:t>
            </a:r>
          </a:p>
          <a:p>
            <a:pPr marL="566928" indent="-457200">
              <a:buAutoNum type="arabicParenR"/>
            </a:pPr>
            <a:r>
              <a:rPr lang="en-US" dirty="0" smtClean="0"/>
              <a:t>….milk do you drink?</a:t>
            </a:r>
          </a:p>
          <a:p>
            <a:pPr marL="566928" indent="-457200">
              <a:buAutoNum type="arabicParenR"/>
            </a:pPr>
            <a:r>
              <a:rPr lang="en-US" dirty="0" smtClean="0"/>
              <a:t>….sandwiches shall I get you?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24744"/>
            <a:ext cx="4041775" cy="5400600"/>
          </a:xfrm>
        </p:spPr>
        <p:txBody>
          <a:bodyPr/>
          <a:lstStyle/>
          <a:p>
            <a:pPr marL="566928" indent="-457200">
              <a:buAutoNum type="arabicParenR"/>
            </a:pPr>
            <a:r>
              <a:rPr lang="en-US" dirty="0" smtClean="0"/>
              <a:t>How much</a:t>
            </a:r>
          </a:p>
          <a:p>
            <a:pPr marL="566928" indent="-457200">
              <a:buAutoNum type="arabicParenR"/>
            </a:pPr>
            <a:r>
              <a:rPr lang="en-US" dirty="0" smtClean="0"/>
              <a:t>How many</a:t>
            </a:r>
          </a:p>
          <a:p>
            <a:pPr marL="566928" indent="-457200">
              <a:buAutoNum type="arabicParenR"/>
            </a:pPr>
            <a:r>
              <a:rPr lang="en-US" dirty="0" smtClean="0"/>
              <a:t>How much</a:t>
            </a:r>
          </a:p>
          <a:p>
            <a:pPr marL="566928" indent="-457200">
              <a:buAutoNum type="arabicParenR"/>
            </a:pPr>
            <a:r>
              <a:rPr lang="en-US" dirty="0" smtClean="0"/>
              <a:t>How many</a:t>
            </a:r>
          </a:p>
          <a:p>
            <a:pPr marL="566928" indent="-457200">
              <a:buAutoNum type="arabicParenR"/>
            </a:pPr>
            <a:r>
              <a:rPr lang="en-US" dirty="0" smtClean="0"/>
              <a:t>How much</a:t>
            </a:r>
          </a:p>
          <a:p>
            <a:pPr marL="566928" indent="-457200">
              <a:buAutoNum type="arabicParenR"/>
            </a:pPr>
            <a:r>
              <a:rPr lang="en-US" dirty="0" smtClean="0"/>
              <a:t>How much</a:t>
            </a:r>
          </a:p>
          <a:p>
            <a:pPr marL="566928" indent="-457200">
              <a:buAutoNum type="arabicParenR"/>
            </a:pPr>
            <a:r>
              <a:rPr lang="en-US" dirty="0" smtClean="0"/>
              <a:t>How much</a:t>
            </a:r>
          </a:p>
          <a:p>
            <a:pPr marL="566928" indent="-457200">
              <a:buAutoNum type="arabicParenR"/>
            </a:pPr>
            <a:r>
              <a:rPr lang="en-US" dirty="0" smtClean="0"/>
              <a:t>How much</a:t>
            </a:r>
          </a:p>
          <a:p>
            <a:pPr marL="566928" indent="-457200">
              <a:buAutoNum type="arabicParenR"/>
            </a:pPr>
            <a:r>
              <a:rPr lang="en-US" dirty="0" smtClean="0"/>
              <a:t>How much</a:t>
            </a:r>
          </a:p>
          <a:p>
            <a:pPr marL="566928" indent="-457200">
              <a:buAutoNum type="arabicParenR"/>
            </a:pPr>
            <a:r>
              <a:rPr lang="en-US" dirty="0" smtClean="0"/>
              <a:t>How many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2060848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When do we use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C00000"/>
                </a:solidFill>
              </a:rPr>
              <a:t>SOME and ANY</a:t>
            </a:r>
            <a:r>
              <a:rPr lang="hr-HR" sz="7200" b="1" dirty="0" smtClean="0">
                <a:solidFill>
                  <a:srgbClr val="C00000"/>
                </a:solidFill>
              </a:rPr>
              <a:t>?</a:t>
            </a:r>
            <a:endParaRPr lang="en-US" sz="7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288</TotalTime>
  <Words>840</Words>
  <Application>Microsoft Office PowerPoint</Application>
  <PresentationFormat>Prikaz na zaslonu (4:3)</PresentationFormat>
  <Paragraphs>166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7" baseType="lpstr">
      <vt:lpstr>Lucida Sans Unicode</vt:lpstr>
      <vt:lpstr>Verdana</vt:lpstr>
      <vt:lpstr>Wingdings 2</vt:lpstr>
      <vt:lpstr>Wingdings 3</vt:lpstr>
      <vt:lpstr>Concourse</vt:lpstr>
      <vt:lpstr>      MUCH, MANY         SOME, ANY          A FEW, A LITTLE            </vt:lpstr>
      <vt:lpstr>PowerPoint prezentacija</vt:lpstr>
      <vt:lpstr>PowerPoint prezentacija</vt:lpstr>
      <vt:lpstr>Use: a few, a little, much or many.</vt:lpstr>
      <vt:lpstr>What is the difference between: few – a few and little – a little?</vt:lpstr>
      <vt:lpstr>Choose: few, a few, little or a little.</vt:lpstr>
      <vt:lpstr>PowerPoint prezentacija</vt:lpstr>
      <vt:lpstr>Use “How much” or “How many”.</vt:lpstr>
      <vt:lpstr>When do we use</vt:lpstr>
      <vt:lpstr>PowerPoint prezentacija</vt:lpstr>
      <vt:lpstr>PowerPoint prezentacija</vt:lpstr>
      <vt:lpstr>Insert: some or any.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Countable and uncountable nouns</dc:title>
  <dc:creator>Nina</dc:creator>
  <cp:lastModifiedBy>Nina Čalić</cp:lastModifiedBy>
  <cp:revision>43</cp:revision>
  <dcterms:created xsi:type="dcterms:W3CDTF">2011-04-24T09:55:48Z</dcterms:created>
  <dcterms:modified xsi:type="dcterms:W3CDTF">2022-03-09T16:31:57Z</dcterms:modified>
</cp:coreProperties>
</file>