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36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6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21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4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3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1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6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8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F866-88BE-4D89-BF0B-122E39087E42}" type="datetimeFigureOut">
              <a:rPr lang="en-GB" smtClean="0"/>
              <a:t>12/03/2022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F3C5-56C4-4060-9707-201AB0DC9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6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amboozle.com/game/835264" TargetMode="External"/><Relationship Id="rId2" Type="http://schemas.openxmlformats.org/officeDocument/2006/relationships/hyperlink" Target="https://www.baamboozle.com/game/3277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exercises.org/makeagame/viewgame.asp?id=2610" TargetMode="External"/><Relationship Id="rId5" Type="http://schemas.openxmlformats.org/officeDocument/2006/relationships/hyperlink" Target="https://elt.oup.com/student/solutions/preint/grammar/grammar_03_012e?cc=hr&amp;selLanguage=hr" TargetMode="External"/><Relationship Id="rId4" Type="http://schemas.openxmlformats.org/officeDocument/2006/relationships/hyperlink" Target="https://www.baamboozle.com/game/8911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 3 - revision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1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67022"/>
              </p:ext>
            </p:extLst>
          </p:nvPr>
        </p:nvGraphicFramePr>
        <p:xfrm>
          <a:off x="1422399" y="1043709"/>
          <a:ext cx="9615055" cy="494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403">
                  <a:extLst>
                    <a:ext uri="{9D8B030D-6E8A-4147-A177-3AD203B41FA5}">
                      <a16:colId xmlns:a16="http://schemas.microsoft.com/office/drawing/2014/main" val="3381508794"/>
                    </a:ext>
                  </a:extLst>
                </a:gridCol>
                <a:gridCol w="3100403">
                  <a:extLst>
                    <a:ext uri="{9D8B030D-6E8A-4147-A177-3AD203B41FA5}">
                      <a16:colId xmlns:a16="http://schemas.microsoft.com/office/drawing/2014/main" val="4111873599"/>
                    </a:ext>
                  </a:extLst>
                </a:gridCol>
                <a:gridCol w="3414249">
                  <a:extLst>
                    <a:ext uri="{9D8B030D-6E8A-4147-A177-3AD203B41FA5}">
                      <a16:colId xmlns:a16="http://schemas.microsoft.com/office/drawing/2014/main" val="3031751315"/>
                    </a:ext>
                  </a:extLst>
                </a:gridCol>
              </a:tblGrid>
              <a:tr h="1188849">
                <a:tc>
                  <a:txBody>
                    <a:bodyPr/>
                    <a:lstStyle/>
                    <a:p>
                      <a:pPr algn="ctr"/>
                      <a:r>
                        <a:rPr lang="en-GB" sz="3600" noProof="0" dirty="0" smtClean="0"/>
                        <a:t>Countable nouns</a:t>
                      </a:r>
                      <a:endParaRPr lang="en-GB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noProof="0" dirty="0" smtClean="0"/>
                        <a:t>Both</a:t>
                      </a:r>
                      <a:endParaRPr lang="en-GB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noProof="0" dirty="0" smtClean="0"/>
                        <a:t>Uncountable nouns</a:t>
                      </a:r>
                      <a:endParaRPr lang="en-GB" sz="3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56165"/>
                  </a:ext>
                </a:extLst>
              </a:tr>
              <a:tr h="3752606"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many (-)</a:t>
                      </a:r>
                      <a:r>
                        <a:rPr lang="en-GB" sz="3200" baseline="0" noProof="0" dirty="0" smtClean="0"/>
                        <a:t> </a:t>
                      </a:r>
                    </a:p>
                    <a:p>
                      <a:r>
                        <a:rPr lang="en-GB" sz="3200" baseline="0" noProof="0" dirty="0" smtClean="0"/>
                        <a:t>How many?              </a:t>
                      </a:r>
                    </a:p>
                    <a:p>
                      <a:endParaRPr lang="en-GB" sz="3200" baseline="0" noProof="0" dirty="0" smtClean="0"/>
                    </a:p>
                    <a:p>
                      <a:r>
                        <a:rPr lang="en-GB" sz="3200" baseline="0" noProof="0" dirty="0" smtClean="0"/>
                        <a:t>few / a few  </a:t>
                      </a:r>
                      <a:endParaRPr lang="hr-HR" sz="3200" baseline="0" noProof="0" dirty="0" smtClean="0"/>
                    </a:p>
                    <a:p>
                      <a:endParaRPr lang="hr-HR" sz="32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 noProof="0" dirty="0" smtClean="0"/>
                        <a:t>some</a:t>
                      </a:r>
                      <a:r>
                        <a:rPr lang="en-GB" sz="3200" b="1" baseline="0" noProof="0" dirty="0" smtClean="0"/>
                        <a:t> (+)</a:t>
                      </a:r>
                    </a:p>
                    <a:p>
                      <a:r>
                        <a:rPr lang="en-GB" sz="3200" b="1" baseline="0" noProof="0" dirty="0" smtClean="0"/>
                        <a:t>any (-, ?)</a:t>
                      </a:r>
                    </a:p>
                    <a:p>
                      <a:endParaRPr lang="en-GB" sz="3200" b="1" baseline="0" noProof="0" dirty="0" smtClean="0"/>
                    </a:p>
                    <a:p>
                      <a:r>
                        <a:rPr lang="en-GB" sz="3200" b="1" baseline="0" noProof="0" dirty="0" smtClean="0"/>
                        <a:t>a lot of / lots of</a:t>
                      </a:r>
                      <a:endParaRPr lang="en-GB" sz="3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much</a:t>
                      </a:r>
                      <a:r>
                        <a:rPr lang="en-GB" sz="3200" baseline="0" noProof="0" dirty="0" smtClean="0"/>
                        <a:t> (-)</a:t>
                      </a:r>
                    </a:p>
                    <a:p>
                      <a:r>
                        <a:rPr lang="en-GB" sz="3200" baseline="0" noProof="0" dirty="0" smtClean="0"/>
                        <a:t>How much?</a:t>
                      </a:r>
                    </a:p>
                    <a:p>
                      <a:endParaRPr lang="en-GB" sz="3200" baseline="0" noProof="0" dirty="0" smtClean="0"/>
                    </a:p>
                    <a:p>
                      <a:r>
                        <a:rPr lang="en-GB" sz="3200" baseline="0" noProof="0" dirty="0" smtClean="0"/>
                        <a:t>little / a little</a:t>
                      </a:r>
                      <a:endParaRPr lang="en-GB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61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5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Quantifiers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Answer the questions.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Choose the right option.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Choose the right option.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Choose the correct option.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Choose the correct option.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4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75491"/>
            <a:ext cx="10515600" cy="628073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Past Simple and Present Perfect Simple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os-turnic-ri.skole.hr/upload/os-turnic-ri/images/newsimg/5434/Image/pres%20perf%20past%20simpl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4" y="701994"/>
            <a:ext cx="7361381" cy="59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7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47783"/>
            <a:ext cx="10515600" cy="61883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Past Simple or Present Perfect Simple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21673" y="840509"/>
            <a:ext cx="8238836" cy="57819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 I …my keys, so I can't open that door. </a:t>
            </a:r>
            <a:r>
              <a:rPr lang="en-GB" b="1" i="1" dirty="0" smtClean="0"/>
              <a:t>( lose)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Columbus …  in the New World in 1492. </a:t>
            </a:r>
            <a:r>
              <a:rPr lang="en-GB" b="1" i="1" dirty="0" smtClean="0"/>
              <a:t>( arrive)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 Poppy …  her leg. She is still in hospital. </a:t>
            </a:r>
            <a:r>
              <a:rPr lang="en-GB" b="1" i="1" dirty="0" smtClean="0"/>
              <a:t>(break)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 I … here for five years. </a:t>
            </a:r>
            <a:r>
              <a:rPr lang="en-GB" b="1" i="1" dirty="0" smtClean="0"/>
              <a:t>(live)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 Colin …  for Brazil yesterday. </a:t>
            </a:r>
            <a:r>
              <a:rPr lang="en-GB" b="1" i="1" dirty="0" smtClean="0"/>
              <a:t>(leave)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 Last winter Robin … with his father in the Alps for three days. </a:t>
            </a:r>
            <a:r>
              <a:rPr lang="en-GB" b="1" i="1" dirty="0" smtClean="0"/>
              <a:t>(stay)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 Ellen … chocolate. </a:t>
            </a:r>
            <a:r>
              <a:rPr lang="en-GB" b="1" i="1" dirty="0" smtClean="0"/>
              <a:t>(never/like)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 She …  a language course in Paris last summer. </a:t>
            </a:r>
            <a:r>
              <a:rPr lang="en-GB" b="1" i="1" dirty="0" smtClean="0"/>
              <a:t>(do)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 …anyone … yet? </a:t>
            </a:r>
            <a:r>
              <a:rPr lang="en-GB" b="1" i="1" dirty="0" smtClean="0"/>
              <a:t>(to phone)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 I …. Paul today, but I … him last Sunday. </a:t>
            </a:r>
            <a:r>
              <a:rPr lang="en-GB" b="1" i="1" dirty="0" smtClean="0"/>
              <a:t>(not/to see - to see)</a:t>
            </a:r>
          </a:p>
          <a:p>
            <a:pPr marL="0" indent="0">
              <a:buNone/>
            </a:pPr>
            <a:r>
              <a:rPr lang="en-GB" dirty="0" smtClean="0"/>
              <a:t>11 She … anything since breakfast. </a:t>
            </a:r>
            <a:r>
              <a:rPr lang="en-GB" b="1" dirty="0" smtClean="0"/>
              <a:t>(not eat)</a:t>
            </a:r>
          </a:p>
          <a:p>
            <a:pPr marL="0" indent="0">
              <a:buNone/>
            </a:pPr>
            <a:r>
              <a:rPr lang="en-GB" dirty="0" smtClean="0"/>
              <a:t>12 Molly … in Londonderry for two weeks. </a:t>
            </a:r>
            <a:r>
              <a:rPr lang="en-GB" b="1" dirty="0" smtClean="0"/>
              <a:t>(be)</a:t>
            </a:r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525164" y="803563"/>
            <a:ext cx="3537527" cy="58558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 have lost</a:t>
            </a:r>
          </a:p>
          <a:p>
            <a:pPr marL="0" indent="0">
              <a:buNone/>
            </a:pPr>
            <a:r>
              <a:rPr lang="en-GB" dirty="0" smtClean="0"/>
              <a:t>2 arrived</a:t>
            </a:r>
          </a:p>
          <a:p>
            <a:pPr marL="0" indent="0">
              <a:buNone/>
            </a:pPr>
            <a:r>
              <a:rPr lang="en-GB" dirty="0" smtClean="0"/>
              <a:t>3 has broken</a:t>
            </a:r>
          </a:p>
          <a:p>
            <a:pPr marL="0" indent="0">
              <a:buNone/>
            </a:pPr>
            <a:r>
              <a:rPr lang="en-GB" dirty="0" smtClean="0"/>
              <a:t>4 have lived</a:t>
            </a:r>
          </a:p>
          <a:p>
            <a:pPr marL="0" indent="0">
              <a:buNone/>
            </a:pPr>
            <a:r>
              <a:rPr lang="en-GB" dirty="0" smtClean="0"/>
              <a:t>5 left</a:t>
            </a:r>
          </a:p>
          <a:p>
            <a:pPr marL="0" indent="0">
              <a:buNone/>
            </a:pPr>
            <a:r>
              <a:rPr lang="en-GB" dirty="0" smtClean="0"/>
              <a:t>6 stayed</a:t>
            </a:r>
          </a:p>
          <a:p>
            <a:pPr marL="0" indent="0">
              <a:buNone/>
            </a:pPr>
            <a:r>
              <a:rPr lang="en-GB" dirty="0" smtClean="0"/>
              <a:t>7 has never liked</a:t>
            </a:r>
          </a:p>
          <a:p>
            <a:pPr marL="0" indent="0">
              <a:buNone/>
            </a:pPr>
            <a:r>
              <a:rPr lang="en-GB" dirty="0" smtClean="0"/>
              <a:t>8 did</a:t>
            </a:r>
          </a:p>
          <a:p>
            <a:pPr marL="0" indent="0">
              <a:buNone/>
            </a:pPr>
            <a:r>
              <a:rPr lang="en-GB" dirty="0" smtClean="0"/>
              <a:t>9 Has anyone phoned</a:t>
            </a:r>
          </a:p>
          <a:p>
            <a:pPr marL="0" indent="0">
              <a:buNone/>
            </a:pPr>
            <a:r>
              <a:rPr lang="en-GB" dirty="0" smtClean="0"/>
              <a:t>10 haven’t seen / saw</a:t>
            </a:r>
          </a:p>
          <a:p>
            <a:pPr marL="0" indent="0">
              <a:buNone/>
            </a:pPr>
            <a:r>
              <a:rPr lang="en-GB" dirty="0" smtClean="0"/>
              <a:t>11 hasn’t eaten</a:t>
            </a:r>
          </a:p>
          <a:p>
            <a:pPr marL="0" indent="0">
              <a:buNone/>
            </a:pPr>
            <a:r>
              <a:rPr lang="en-GB" dirty="0" smtClean="0"/>
              <a:t>12 has been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3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9309"/>
            <a:ext cx="10515600" cy="62807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 the sentences from direct to indirect speech.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3964" y="757382"/>
            <a:ext cx="5825836" cy="5772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 </a:t>
            </a:r>
            <a:r>
              <a:rPr lang="en-US" dirty="0"/>
              <a:t>She says, “I think my house in New Orleans is really nice</a:t>
            </a:r>
            <a:r>
              <a:rPr lang="en-US" dirty="0" smtClean="0"/>
              <a:t>.”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 </a:t>
            </a:r>
            <a:r>
              <a:rPr lang="en-US" dirty="0"/>
              <a:t>Ellie says, “The cuisine of my country is very </a:t>
            </a:r>
            <a:r>
              <a:rPr lang="en-US" dirty="0" smtClean="0"/>
              <a:t>interesting</a:t>
            </a:r>
            <a:r>
              <a:rPr lang="hr-HR" dirty="0" smtClean="0"/>
              <a:t>.”</a:t>
            </a:r>
          </a:p>
          <a:p>
            <a:pPr marL="0" indent="0">
              <a:buNone/>
            </a:pPr>
            <a:r>
              <a:rPr lang="hr-HR" dirty="0" smtClean="0"/>
              <a:t>3 </a:t>
            </a:r>
            <a:r>
              <a:rPr lang="en-US" dirty="0"/>
              <a:t>Peter says, “You could try working out with my best friend</a:t>
            </a:r>
            <a:r>
              <a:rPr lang="en-US" dirty="0" smtClean="0"/>
              <a:t>.”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4</a:t>
            </a:r>
            <a:r>
              <a:rPr lang="hr-HR" dirty="0" smtClean="0"/>
              <a:t> </a:t>
            </a:r>
            <a:r>
              <a:rPr lang="en-US" dirty="0"/>
              <a:t>Jack says, “I haven’t realized before that people in New Orleans are so friendly</a:t>
            </a:r>
            <a:r>
              <a:rPr lang="en-US" dirty="0" smtClean="0"/>
              <a:t>.”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5 </a:t>
            </a:r>
            <a:r>
              <a:rPr lang="en-US" dirty="0"/>
              <a:t>Miss Jane says, </a:t>
            </a:r>
            <a:r>
              <a:rPr lang="en-US" dirty="0" smtClean="0"/>
              <a:t>“</a:t>
            </a:r>
            <a:r>
              <a:rPr lang="hr-HR" dirty="0"/>
              <a:t>I</a:t>
            </a:r>
            <a:r>
              <a:rPr lang="en-US" dirty="0" smtClean="0"/>
              <a:t> </a:t>
            </a:r>
            <a:r>
              <a:rPr lang="en-US" dirty="0"/>
              <a:t>would love to travel to </a:t>
            </a:r>
            <a:r>
              <a:rPr lang="en-US" dirty="0" smtClean="0"/>
              <a:t>New </a:t>
            </a:r>
            <a:r>
              <a:rPr lang="en-US" dirty="0"/>
              <a:t>Orleans</a:t>
            </a:r>
            <a:r>
              <a:rPr lang="en-US" dirty="0" smtClean="0"/>
              <a:t>.”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6 </a:t>
            </a:r>
            <a:r>
              <a:rPr lang="en-US" dirty="0"/>
              <a:t>Holden says, “You should listen to some jazz.”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42890" y="757382"/>
            <a:ext cx="5788891" cy="56988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1 She says (that) </a:t>
            </a:r>
            <a:r>
              <a:rPr lang="en-GB" b="1" dirty="0" smtClean="0">
                <a:solidFill>
                  <a:srgbClr val="FF0000"/>
                </a:solidFill>
              </a:rPr>
              <a:t>she thinks her </a:t>
            </a:r>
            <a:r>
              <a:rPr lang="en-GB" dirty="0" smtClean="0"/>
              <a:t>house in New Orleans is really nice.</a:t>
            </a:r>
          </a:p>
          <a:p>
            <a:pPr marL="0" indent="0">
              <a:buNone/>
            </a:pPr>
            <a:r>
              <a:rPr lang="en-GB" dirty="0" smtClean="0"/>
              <a:t>2 Ellie says that the cuisine of </a:t>
            </a:r>
            <a:r>
              <a:rPr lang="en-GB" b="1" dirty="0" smtClean="0">
                <a:solidFill>
                  <a:srgbClr val="FF0000"/>
                </a:solidFill>
              </a:rPr>
              <a:t>her </a:t>
            </a:r>
            <a:r>
              <a:rPr lang="en-GB" dirty="0" smtClean="0"/>
              <a:t>country is very interesting.</a:t>
            </a:r>
          </a:p>
          <a:p>
            <a:pPr marL="0" indent="0">
              <a:buNone/>
            </a:pPr>
            <a:r>
              <a:rPr lang="en-GB" dirty="0" smtClean="0"/>
              <a:t>3 Peter says that </a:t>
            </a:r>
            <a:r>
              <a:rPr lang="en-GB" b="1" dirty="0" smtClean="0">
                <a:solidFill>
                  <a:srgbClr val="FF0000"/>
                </a:solidFill>
              </a:rPr>
              <a:t>I </a:t>
            </a:r>
            <a:r>
              <a:rPr lang="en-GB" dirty="0" smtClean="0"/>
              <a:t>could try working out with </a:t>
            </a:r>
            <a:r>
              <a:rPr lang="en-GB" b="1" dirty="0" smtClean="0">
                <a:solidFill>
                  <a:srgbClr val="FF0000"/>
                </a:solidFill>
              </a:rPr>
              <a:t>his</a:t>
            </a:r>
            <a:r>
              <a:rPr lang="en-GB" dirty="0" smtClean="0"/>
              <a:t> best friend.</a:t>
            </a:r>
          </a:p>
          <a:p>
            <a:pPr marL="0" indent="0">
              <a:buNone/>
            </a:pPr>
            <a:r>
              <a:rPr lang="en-GB" dirty="0" smtClean="0"/>
              <a:t>4 Jack says that </a:t>
            </a:r>
            <a:r>
              <a:rPr lang="en-GB" b="1" dirty="0" smtClean="0">
                <a:solidFill>
                  <a:srgbClr val="FF0000"/>
                </a:solidFill>
              </a:rPr>
              <a:t>he hasn’t </a:t>
            </a:r>
            <a:r>
              <a:rPr lang="en-GB" dirty="0" smtClean="0"/>
              <a:t>realized before that people in New Orleans are so friendly.</a:t>
            </a:r>
          </a:p>
          <a:p>
            <a:pPr marL="0" indent="0">
              <a:buNone/>
            </a:pPr>
            <a:r>
              <a:rPr lang="en-GB" dirty="0" smtClean="0"/>
              <a:t>5 Miss Jane says that </a:t>
            </a:r>
            <a:r>
              <a:rPr lang="en-GB" b="1" dirty="0" smtClean="0">
                <a:solidFill>
                  <a:srgbClr val="FF0000"/>
                </a:solidFill>
              </a:rPr>
              <a:t>she</a:t>
            </a:r>
            <a:r>
              <a:rPr lang="en-GB" dirty="0" smtClean="0"/>
              <a:t> would love to travel to New Orleans.</a:t>
            </a:r>
          </a:p>
          <a:p>
            <a:pPr marL="0" indent="0">
              <a:buNone/>
            </a:pPr>
            <a:r>
              <a:rPr lang="en-GB" dirty="0" smtClean="0"/>
              <a:t>6 Holden says that </a:t>
            </a:r>
            <a:r>
              <a:rPr lang="en-GB" b="1" dirty="0" smtClean="0">
                <a:solidFill>
                  <a:srgbClr val="FF0000"/>
                </a:solidFill>
              </a:rPr>
              <a:t>I </a:t>
            </a:r>
            <a:r>
              <a:rPr lang="en-GB" dirty="0" smtClean="0"/>
              <a:t>should listen to some jazz.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04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310</Words>
  <Application>Microsoft Office PowerPoint</Application>
  <PresentationFormat>Široki zaslon</PresentationFormat>
  <Paragraphs>64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Unit 3 - revision</vt:lpstr>
      <vt:lpstr>PowerPoint prezentacija</vt:lpstr>
      <vt:lpstr>Quantifiers</vt:lpstr>
      <vt:lpstr>Past Simple and Present Perfect Simple</vt:lpstr>
      <vt:lpstr>Use Past Simple or Present Perfect Simple</vt:lpstr>
      <vt:lpstr>Change the sentences from direct to indirect speech.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3 - revision</dc:title>
  <dc:creator>Nina Čalić</dc:creator>
  <cp:lastModifiedBy>Nina Čalić</cp:lastModifiedBy>
  <cp:revision>13</cp:revision>
  <dcterms:created xsi:type="dcterms:W3CDTF">2022-03-12T10:43:53Z</dcterms:created>
  <dcterms:modified xsi:type="dcterms:W3CDTF">2022-03-12T11:29:42Z</dcterms:modified>
</cp:coreProperties>
</file>