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04" r:id="rId1"/>
  </p:sldMasterIdLst>
  <p:sldIdLst>
    <p:sldId id="256" r:id="rId2"/>
    <p:sldId id="267" r:id="rId3"/>
    <p:sldId id="266" r:id="rId4"/>
    <p:sldId id="257" r:id="rId5"/>
    <p:sldId id="258" r:id="rId6"/>
    <p:sldId id="259" r:id="rId7"/>
    <p:sldId id="260" r:id="rId8"/>
    <p:sldId id="262" r:id="rId9"/>
    <p:sldId id="263" r:id="rId10"/>
    <p:sldId id="26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59" autoAdjust="0"/>
    <p:restoredTop sz="94660"/>
  </p:normalViewPr>
  <p:slideViewPr>
    <p:cSldViewPr snapToGrid="0">
      <p:cViewPr varScale="1">
        <p:scale>
          <a:sx n="83" d="100"/>
          <a:sy n="83" d="100"/>
        </p:scale>
        <p:origin x="504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4/5/2022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512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4/5/2022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3487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4/5/2022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1013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4/5/2022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3416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4/5/2022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089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4/5/2022</a:t>
            </a:fld>
            <a:endParaRPr lang="en-US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46963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4/5/2022</a:t>
            </a:fld>
            <a:endParaRPr lang="en-US" dirty="0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601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4/5/2022</a:t>
            </a:fld>
            <a:endParaRPr lang="en-US" dirty="0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78578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4/5/2022</a:t>
            </a:fld>
            <a:endParaRPr lang="en-US" dirty="0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88254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4/5/2022</a:t>
            </a:fld>
            <a:endParaRPr lang="en-US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8174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4/5/2022</a:t>
            </a:fld>
            <a:endParaRPr lang="en-US" dirty="0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921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4/5/2022</a:t>
            </a:fld>
            <a:endParaRPr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41641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892902" y="1269255"/>
            <a:ext cx="8689976" cy="1395118"/>
          </a:xfrm>
        </p:spPr>
        <p:txBody>
          <a:bodyPr/>
          <a:lstStyle/>
          <a:p>
            <a:r>
              <a:rPr lang="hr-HR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ARTICLES</a:t>
            </a:r>
            <a:endParaRPr lang="hr-HR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87950" y="3090041"/>
            <a:ext cx="8689976" cy="2664373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Indefinite: a/an                                       Definite: the</a:t>
            </a:r>
          </a:p>
          <a:p>
            <a:pPr algn="l"/>
            <a:r>
              <a:rPr lang="en-GB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car                                                            the door  </a:t>
            </a:r>
            <a:r>
              <a:rPr lang="hr-H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hr-HR" dirty="0" err="1" smtClean="0"/>
              <a:t>ðə</a:t>
            </a:r>
            <a:r>
              <a:rPr lang="hr-HR" dirty="0" smtClean="0"/>
              <a:t>/</a:t>
            </a:r>
            <a:endParaRPr lang="en-GB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en-GB" dirty="0" smtClean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en-GB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apple                                                      the apple</a:t>
            </a:r>
            <a:r>
              <a:rPr lang="hr-HR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/</a:t>
            </a:r>
            <a:r>
              <a:rPr lang="hr-HR" dirty="0" err="1" smtClean="0"/>
              <a:t>ði</a:t>
            </a:r>
            <a:r>
              <a:rPr lang="hr-HR" dirty="0" smtClean="0"/>
              <a:t>/</a:t>
            </a:r>
            <a:endParaRPr lang="en-GB" dirty="0" smtClean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endParaRPr lang="en-GB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2048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342798"/>
          </a:xfrm>
        </p:spPr>
        <p:txBody>
          <a:bodyPr>
            <a:normAutofit fontScale="90000"/>
          </a:bodyPr>
          <a:lstStyle/>
          <a:p>
            <a:r>
              <a:rPr lang="en-GB" sz="3200" dirty="0" smtClean="0"/>
              <a:t>Use: the or </a:t>
            </a:r>
            <a:r>
              <a:rPr lang="en-GB" sz="3200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ⵁ </a:t>
            </a:r>
            <a:endParaRPr lang="en-GB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57316" y="707924"/>
            <a:ext cx="8288594" cy="595834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GB" dirty="0" smtClean="0"/>
              <a:t>A lot of wild horses live in … Gobi Desert.</a:t>
            </a:r>
          </a:p>
          <a:p>
            <a:pPr marL="514350" indent="-514350">
              <a:buAutoNum type="arabicParenR"/>
            </a:pPr>
            <a:r>
              <a:rPr lang="en-GB" dirty="0" smtClean="0"/>
              <a:t>They crossed … Black Sea by boat.</a:t>
            </a:r>
          </a:p>
          <a:p>
            <a:pPr marL="514350" indent="-514350">
              <a:buAutoNum type="arabicParenR"/>
            </a:pPr>
            <a:r>
              <a:rPr lang="en-GB" dirty="0" smtClean="0"/>
              <a:t>She lived in … Asia for several years.</a:t>
            </a:r>
          </a:p>
          <a:p>
            <a:pPr marL="514350" indent="-514350">
              <a:buAutoNum type="arabicParenR"/>
            </a:pPr>
            <a:r>
              <a:rPr lang="en-GB" dirty="0" smtClean="0"/>
              <a:t>They have always wanted to visit … New York.</a:t>
            </a:r>
          </a:p>
          <a:p>
            <a:pPr marL="514350" indent="-514350">
              <a:buAutoNum type="arabicParenR"/>
            </a:pPr>
            <a:r>
              <a:rPr lang="en-GB" dirty="0" smtClean="0"/>
              <a:t>They visited a village in … Andes.</a:t>
            </a:r>
          </a:p>
          <a:p>
            <a:pPr marL="514350" indent="-514350">
              <a:buAutoNum type="arabicParenR"/>
            </a:pPr>
            <a:r>
              <a:rPr lang="en-GB" dirty="0" smtClean="0"/>
              <a:t>Have you ever seen … Mount Fuji?</a:t>
            </a:r>
          </a:p>
          <a:p>
            <a:pPr marL="514350" indent="-514350">
              <a:buAutoNum type="arabicParenR"/>
            </a:pPr>
            <a:r>
              <a:rPr lang="en-GB" dirty="0" smtClean="0"/>
              <a:t>… Azores are a group of island in … Atlantic Ocean.</a:t>
            </a:r>
          </a:p>
          <a:p>
            <a:pPr marL="514350" indent="-514350">
              <a:buAutoNum type="arabicParenR"/>
            </a:pPr>
            <a:r>
              <a:rPr lang="en-GB" dirty="0" smtClean="0"/>
              <a:t>What countries share a border with … Norway?</a:t>
            </a:r>
          </a:p>
          <a:p>
            <a:pPr marL="514350" indent="-514350">
              <a:buAutoNum type="arabicParenR"/>
            </a:pPr>
            <a:r>
              <a:rPr lang="en-GB" dirty="0" smtClean="0"/>
              <a:t>I’ve never been to … United States.</a:t>
            </a:r>
          </a:p>
          <a:p>
            <a:pPr marL="514350" indent="-514350">
              <a:buAutoNum type="arabicParenR"/>
            </a:pPr>
            <a:r>
              <a:rPr lang="en-GB" dirty="0" smtClean="0"/>
              <a:t>We went to … Ireland and stayed in … Dublin.</a:t>
            </a:r>
          </a:p>
          <a:p>
            <a:pPr marL="514350" indent="-514350">
              <a:buAutoNum type="arabicParenR"/>
            </a:pPr>
            <a:r>
              <a:rPr lang="en-GB" dirty="0" smtClean="0"/>
              <a:t>She loves skiing in … Alps.</a:t>
            </a:r>
          </a:p>
          <a:p>
            <a:pPr marL="514350" indent="-514350">
              <a:buAutoNum type="arabicParenR"/>
            </a:pPr>
            <a:r>
              <a:rPr lang="en-GB" dirty="0" smtClean="0"/>
              <a:t>… Grand Hotel is in … Baker Street.</a:t>
            </a:r>
          </a:p>
          <a:p>
            <a:pPr marL="514350" indent="-514350">
              <a:buAutoNum type="arabicParenR"/>
            </a:pPr>
            <a:r>
              <a:rPr lang="en-GB" dirty="0" smtClean="0"/>
              <a:t>… Central Park is in … New York.</a:t>
            </a:r>
          </a:p>
          <a:p>
            <a:pPr marL="514350" indent="-514350">
              <a:buAutoNum type="arabicParenR"/>
            </a:pPr>
            <a:r>
              <a:rPr lang="en-GB" dirty="0" smtClean="0"/>
              <a:t>You should go to … Science Museum. It’s interesting.</a:t>
            </a:r>
          </a:p>
          <a:p>
            <a:pPr marL="514350" indent="-514350">
              <a:buAutoNum type="arabicParenR"/>
            </a:pPr>
            <a:r>
              <a:rPr lang="en-GB" dirty="0" smtClean="0"/>
              <a:t>… River Thames is the second longest river in … England.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9193160" y="707924"/>
            <a:ext cx="2160639" cy="5958347"/>
          </a:xfrm>
        </p:spPr>
        <p:txBody>
          <a:bodyPr>
            <a:normAutofit fontScale="85000" lnSpcReduction="20000"/>
          </a:bodyPr>
          <a:lstStyle/>
          <a:p>
            <a:pPr marL="514350" indent="-514350">
              <a:buAutoNum type="arabicParenR"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</a:t>
            </a:r>
          </a:p>
          <a:p>
            <a:pPr marL="514350" indent="-514350">
              <a:buAutoNum type="arabicParenR"/>
            </a:pPr>
            <a:r>
              <a:rPr lang="hr-HR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he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ⵁ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ⵁ</a:t>
            </a:r>
          </a:p>
          <a:p>
            <a:pPr marL="514350" indent="-514350">
              <a:buAutoNum type="arabicParenR"/>
            </a:pPr>
            <a:r>
              <a:rPr lang="hr-HR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he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ⵁ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The, the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ⵁ</a:t>
            </a:r>
          </a:p>
          <a:p>
            <a:pPr marL="514350" indent="-514350">
              <a:buAutoNum type="arabicParenR"/>
            </a:pPr>
            <a:r>
              <a:rPr lang="hr-HR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he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ⵁ, ⵁ </a:t>
            </a:r>
          </a:p>
          <a:p>
            <a:pPr marL="514350" indent="-514350">
              <a:buAutoNum type="arabicParenR"/>
            </a:pPr>
            <a:r>
              <a:rPr lang="hr-HR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he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The, ⵁ 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ⵁ, ⵁ </a:t>
            </a:r>
          </a:p>
          <a:p>
            <a:pPr marL="514350" indent="-514350">
              <a:buAutoNum type="arabicParenR"/>
            </a:pPr>
            <a:r>
              <a:rPr lang="hr-HR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</a:t>
            </a: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he</a:t>
            </a:r>
          </a:p>
          <a:p>
            <a:pPr marL="514350" indent="-514350">
              <a:buAutoNum type="arabicParenR"/>
            </a:pP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The, ⵁ </a:t>
            </a:r>
          </a:p>
          <a:p>
            <a:pPr marL="514350" indent="-514350">
              <a:buAutoNum type="arabicParenR"/>
            </a:pPr>
            <a:endParaRPr lang="en-GB" dirty="0" smtClean="0">
              <a:latin typeface="Ebrima" panose="02000000000000000000" pitchFamily="2" charset="0"/>
              <a:ea typeface="Ebrima" panose="02000000000000000000" pitchFamily="2" charset="0"/>
              <a:cs typeface="Ebrima" panose="02000000000000000000" pitchFamily="2" charset="0"/>
            </a:endParaRPr>
          </a:p>
          <a:p>
            <a:pPr marL="514350" indent="-514350">
              <a:buAutoNum type="arabicParenR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917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49383"/>
            <a:ext cx="10515600" cy="277090"/>
          </a:xfrm>
        </p:spPr>
        <p:txBody>
          <a:bodyPr>
            <a:normAutofit fontScale="90000"/>
          </a:bodyPr>
          <a:lstStyle/>
          <a:p>
            <a:r>
              <a:rPr lang="hr-HR" sz="3200" b="1" dirty="0" err="1" smtClean="0">
                <a:latin typeface="+mn-lt"/>
              </a:rPr>
              <a:t>Answer</a:t>
            </a:r>
            <a:r>
              <a:rPr lang="hr-HR" sz="3200" b="1" dirty="0" smtClean="0">
                <a:latin typeface="+mn-lt"/>
              </a:rPr>
              <a:t> </a:t>
            </a:r>
            <a:r>
              <a:rPr lang="hr-HR" sz="3200" b="1" dirty="0" err="1" smtClean="0">
                <a:latin typeface="+mn-lt"/>
              </a:rPr>
              <a:t>the</a:t>
            </a:r>
            <a:r>
              <a:rPr lang="hr-HR" sz="3200" b="1" dirty="0" smtClean="0">
                <a:latin typeface="+mn-lt"/>
              </a:rPr>
              <a:t> </a:t>
            </a:r>
            <a:r>
              <a:rPr lang="hr-HR" sz="3200" b="1" dirty="0" err="1" smtClean="0">
                <a:latin typeface="+mn-lt"/>
              </a:rPr>
              <a:t>questions</a:t>
            </a:r>
            <a:r>
              <a:rPr lang="hr-HR" sz="3200" dirty="0" smtClean="0"/>
              <a:t>.</a:t>
            </a:r>
            <a:endParaRPr lang="en-GB" sz="3200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387927" y="665018"/>
            <a:ext cx="5631873" cy="6012873"/>
          </a:xfrm>
        </p:spPr>
        <p:txBody>
          <a:bodyPr>
            <a:no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200" dirty="0" smtClean="0"/>
              <a:t>1 How many countries does Croatia border?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200" dirty="0" smtClean="0"/>
              <a:t>2 Where is Croatia located?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200" dirty="0" smtClean="0"/>
              <a:t>3 Which is the highest mountain peak in Croatia?  </a:t>
            </a:r>
            <a:endParaRPr lang="hr-HR" sz="2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200" dirty="0" smtClean="0"/>
              <a:t>4 </a:t>
            </a:r>
            <a:r>
              <a:rPr lang="en-GB" sz="2200" dirty="0" smtClean="0"/>
              <a:t>Where </a:t>
            </a:r>
            <a:r>
              <a:rPr lang="en-GB" sz="2200" dirty="0"/>
              <a:t>is the highest mountain peak in Croatia? </a:t>
            </a:r>
            <a:endParaRPr lang="en-GB" sz="2200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hr-HR" sz="2200" dirty="0" smtClean="0"/>
              <a:t>5 </a:t>
            </a:r>
            <a:r>
              <a:rPr lang="en-GB" sz="2200" dirty="0" smtClean="0"/>
              <a:t>Which is the longest street in Zagreb?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200" dirty="0" smtClean="0"/>
              <a:t>6 Which is the longest river in Croatia?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200" dirty="0" smtClean="0"/>
              <a:t>7 Which is the biggest island in Croatia?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200" dirty="0" smtClean="0"/>
              <a:t>8 Which is the biggest lake in Croatia? 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200" dirty="0" smtClean="0"/>
              <a:t>9 Which national park has numerous waterfalls?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200" dirty="0" smtClean="0"/>
              <a:t>10 How long is the Croatian coastline at the Adriatic Sea?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200" dirty="0" smtClean="0"/>
              <a:t>11 Is there a desert in Croatia?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200" dirty="0" smtClean="0"/>
              <a:t>12 Which Croatian island has the most hours of sunshine in Europe?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en-GB" sz="2200" dirty="0" smtClean="0"/>
              <a:t> </a:t>
            </a:r>
          </a:p>
          <a:p>
            <a:endParaRPr lang="en-GB" sz="2200" dirty="0" smtClean="0"/>
          </a:p>
          <a:p>
            <a:pPr marL="0" indent="0">
              <a:buNone/>
            </a:pPr>
            <a:endParaRPr lang="en-GB" sz="2200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23709" y="212437"/>
            <a:ext cx="5818909" cy="6363852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r-HR" dirty="0"/>
              <a:t> </a:t>
            </a:r>
            <a:r>
              <a:rPr lang="en-GB" dirty="0" smtClean="0"/>
              <a:t>1</a:t>
            </a:r>
            <a:r>
              <a:rPr lang="en-GB" b="1" dirty="0" smtClean="0"/>
              <a:t>Hungary</a:t>
            </a:r>
            <a:r>
              <a:rPr lang="en-GB" dirty="0" smtClean="0"/>
              <a:t> to the north, </a:t>
            </a:r>
            <a:r>
              <a:rPr lang="en-GB" b="1" dirty="0" smtClean="0"/>
              <a:t>Bosnia, and Herzegovina</a:t>
            </a:r>
            <a:r>
              <a:rPr lang="en-GB" dirty="0" smtClean="0"/>
              <a:t>, as well as </a:t>
            </a:r>
            <a:r>
              <a:rPr lang="en-GB" b="1" dirty="0" smtClean="0"/>
              <a:t>Serbia</a:t>
            </a:r>
            <a:r>
              <a:rPr lang="en-GB" dirty="0" smtClean="0"/>
              <a:t> to the east, </a:t>
            </a:r>
            <a:r>
              <a:rPr lang="en-GB" b="1" dirty="0" smtClean="0"/>
              <a:t>Montenegro</a:t>
            </a:r>
            <a:r>
              <a:rPr lang="en-GB" dirty="0" smtClean="0"/>
              <a:t> to the south, and </a:t>
            </a:r>
            <a:r>
              <a:rPr lang="en-GB" b="1" dirty="0" smtClean="0"/>
              <a:t>Slovenia</a:t>
            </a:r>
            <a:r>
              <a:rPr lang="en-GB" dirty="0" smtClean="0"/>
              <a:t> to the west.</a:t>
            </a:r>
          </a:p>
          <a:p>
            <a:pPr marL="0" indent="0">
              <a:buNone/>
            </a:pPr>
            <a:r>
              <a:rPr lang="en-GB" dirty="0" smtClean="0"/>
              <a:t>2 In the south-east </a:t>
            </a:r>
            <a:r>
              <a:rPr lang="hr-HR" dirty="0" err="1" smtClean="0"/>
              <a:t>of</a:t>
            </a:r>
            <a:r>
              <a:rPr lang="hr-HR" dirty="0" smtClean="0"/>
              <a:t> </a:t>
            </a:r>
            <a:r>
              <a:rPr lang="en-GB" dirty="0" smtClean="0"/>
              <a:t>Europe.</a:t>
            </a:r>
          </a:p>
          <a:p>
            <a:pPr marL="0" indent="0">
              <a:buNone/>
            </a:pPr>
            <a:r>
              <a:rPr lang="en-GB" dirty="0" smtClean="0"/>
              <a:t>3 </a:t>
            </a:r>
            <a:r>
              <a:rPr lang="en-GB" dirty="0" err="1" smtClean="0"/>
              <a:t>Dinara</a:t>
            </a:r>
            <a:r>
              <a:rPr lang="en-GB" dirty="0" smtClean="0"/>
              <a:t> Peak</a:t>
            </a: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4 </a:t>
            </a:r>
            <a:r>
              <a:rPr lang="en-GB" dirty="0"/>
              <a:t>In the Dinaric </a:t>
            </a:r>
            <a:r>
              <a:rPr lang="en-GB" dirty="0" smtClean="0"/>
              <a:t>Alps</a:t>
            </a:r>
          </a:p>
          <a:p>
            <a:pPr marL="0" indent="0">
              <a:buNone/>
            </a:pPr>
            <a:r>
              <a:rPr lang="hr-HR" dirty="0"/>
              <a:t>5</a:t>
            </a:r>
            <a:r>
              <a:rPr lang="en-GB" dirty="0" smtClean="0"/>
              <a:t> </a:t>
            </a:r>
            <a:r>
              <a:rPr lang="en-GB" dirty="0" err="1" smtClean="0"/>
              <a:t>Ilica</a:t>
            </a:r>
            <a:r>
              <a:rPr lang="en-GB" dirty="0" smtClean="0"/>
              <a:t> Street</a:t>
            </a:r>
          </a:p>
          <a:p>
            <a:pPr marL="0" indent="0">
              <a:buNone/>
            </a:pPr>
            <a:r>
              <a:rPr lang="en-GB" dirty="0" smtClean="0"/>
              <a:t>6 The Sava</a:t>
            </a:r>
          </a:p>
          <a:p>
            <a:pPr marL="0" indent="0">
              <a:buNone/>
            </a:pPr>
            <a:r>
              <a:rPr lang="en-GB" dirty="0" smtClean="0"/>
              <a:t>7 </a:t>
            </a:r>
            <a:r>
              <a:rPr lang="en-GB" dirty="0" err="1" smtClean="0"/>
              <a:t>Krk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8 Lake </a:t>
            </a:r>
            <a:r>
              <a:rPr lang="en-GB" dirty="0" err="1" smtClean="0"/>
              <a:t>Vranska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9 The Plitvice Lakes</a:t>
            </a:r>
          </a:p>
          <a:p>
            <a:pPr marL="0" indent="0">
              <a:buNone/>
            </a:pPr>
            <a:r>
              <a:rPr lang="en-GB" dirty="0" smtClean="0"/>
              <a:t>101,777.3 </a:t>
            </a:r>
            <a:r>
              <a:rPr lang="en-GB" dirty="0" smtClean="0"/>
              <a:t>kilometres</a:t>
            </a:r>
          </a:p>
          <a:p>
            <a:pPr marL="0" indent="0">
              <a:buNone/>
            </a:pPr>
            <a:r>
              <a:rPr lang="en-GB" dirty="0" smtClean="0"/>
              <a:t>11 In the south of the country, around the </a:t>
            </a:r>
            <a:r>
              <a:rPr lang="en-GB" dirty="0" smtClean="0"/>
              <a:t>town</a:t>
            </a:r>
            <a:r>
              <a:rPr lang="hr-HR" dirty="0" smtClean="0"/>
              <a:t> </a:t>
            </a:r>
            <a:r>
              <a:rPr lang="hr-HR" dirty="0" err="1" smtClean="0"/>
              <a:t>of</a:t>
            </a:r>
            <a:r>
              <a:rPr lang="en-GB" dirty="0" smtClean="0"/>
              <a:t> </a:t>
            </a:r>
            <a:r>
              <a:rPr lang="en-GB" dirty="0" err="1" smtClean="0"/>
              <a:t>Djurdjevac</a:t>
            </a:r>
            <a:r>
              <a:rPr lang="en-GB" dirty="0" smtClean="0"/>
              <a:t>, there is a unique natural phenomenon, often nicknamed </a:t>
            </a:r>
            <a:r>
              <a:rPr lang="en-GB" b="1" dirty="0" smtClean="0"/>
              <a:t>the Croatian Sahara.</a:t>
            </a:r>
          </a:p>
          <a:p>
            <a:pPr marL="0" indent="0">
              <a:buNone/>
            </a:pPr>
            <a:r>
              <a:rPr lang="en-GB" dirty="0" smtClean="0"/>
              <a:t>12 Hvar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36923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40145"/>
            <a:ext cx="10515600" cy="757382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+mn-lt"/>
              </a:rPr>
              <a:t>Fill in the chart.</a:t>
            </a:r>
            <a:endParaRPr lang="en-GB" sz="3200" b="1" dirty="0">
              <a:latin typeface="+mn-lt"/>
            </a:endParaRPr>
          </a:p>
        </p:txBody>
      </p:sp>
      <p:graphicFrame>
        <p:nvGraphicFramePr>
          <p:cNvPr id="5" name="Rezervirano mjesto sadržaja 4"/>
          <p:cNvGraphicFramePr>
            <a:graphicFrameLocks noGrp="1"/>
          </p:cNvGraphicFramePr>
          <p:nvPr>
            <p:ph idx="1"/>
          </p:nvPr>
        </p:nvGraphicFramePr>
        <p:xfrm>
          <a:off x="1108219" y="1301895"/>
          <a:ext cx="9587490" cy="4312039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4793745">
                  <a:extLst>
                    <a:ext uri="{9D8B030D-6E8A-4147-A177-3AD203B41FA5}">
                      <a16:colId xmlns:a16="http://schemas.microsoft.com/office/drawing/2014/main" val="2777325244"/>
                    </a:ext>
                  </a:extLst>
                </a:gridCol>
                <a:gridCol w="4793745">
                  <a:extLst>
                    <a:ext uri="{9D8B030D-6E8A-4147-A177-3AD203B41FA5}">
                      <a16:colId xmlns:a16="http://schemas.microsoft.com/office/drawing/2014/main" val="573878235"/>
                    </a:ext>
                  </a:extLst>
                </a:gridCol>
              </a:tblGrid>
              <a:tr h="595673"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/>
                        <a:t>LAND</a:t>
                      </a:r>
                      <a:endParaRPr lang="en-GB" sz="3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hr-HR" sz="3600" dirty="0" smtClean="0"/>
                        <a:t>WATER</a:t>
                      </a:r>
                      <a:endParaRPr lang="en-GB" sz="3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5447643"/>
                  </a:ext>
                </a:extLst>
              </a:tr>
              <a:tr h="3671959"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3163599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70265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89935" y="232378"/>
            <a:ext cx="10353368" cy="612337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                        </a:t>
            </a:r>
            <a:r>
              <a:rPr lang="en-GB" sz="3600" b="1" dirty="0" smtClean="0"/>
              <a:t>Definite article</a:t>
            </a:r>
            <a:r>
              <a:rPr lang="hr-HR" sz="3600" b="1" dirty="0" smtClean="0"/>
              <a:t>,</a:t>
            </a:r>
            <a:r>
              <a:rPr lang="en-GB" sz="3600" b="1" dirty="0" smtClean="0"/>
              <a:t> THE</a:t>
            </a:r>
            <a:r>
              <a:rPr lang="hr-HR" sz="3600" b="1" dirty="0" smtClean="0"/>
              <a:t>, </a:t>
            </a:r>
            <a:r>
              <a:rPr lang="en-GB" sz="3600" b="1" dirty="0" smtClean="0">
                <a:solidFill>
                  <a:srgbClr val="C00000"/>
                </a:solidFill>
              </a:rPr>
              <a:t>with geographical names</a:t>
            </a:r>
            <a:endParaRPr lang="en-GB" sz="3600" b="1" dirty="0">
              <a:solidFill>
                <a:srgbClr val="C00000"/>
              </a:solidFill>
            </a:endParaRP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20717" y="1087820"/>
            <a:ext cx="5799083" cy="55652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GB" b="1" dirty="0" smtClean="0"/>
              <a:t>                           </a:t>
            </a:r>
            <a:r>
              <a:rPr lang="hr-HR" b="1" dirty="0" smtClean="0">
                <a:solidFill>
                  <a:srgbClr val="C00000"/>
                </a:solidFill>
              </a:rPr>
              <a:t>BODIES OF </a:t>
            </a:r>
            <a:r>
              <a:rPr lang="en-GB" b="1" dirty="0" smtClean="0">
                <a:solidFill>
                  <a:srgbClr val="C00000"/>
                </a:solidFill>
              </a:rPr>
              <a:t>WATER</a:t>
            </a:r>
            <a:endParaRPr lang="en-GB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                             </a:t>
            </a:r>
            <a:r>
              <a:rPr lang="en-GB" b="1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</a:pPr>
            <a:r>
              <a:rPr lang="en-GB" b="1" dirty="0" smtClean="0"/>
              <a:t>The Atlantic  </a:t>
            </a:r>
            <a:r>
              <a:rPr lang="en-GB" dirty="0" smtClean="0"/>
              <a:t>is huge.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                              ?</a:t>
            </a:r>
            <a:endParaRPr lang="en-GB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b="1" dirty="0" smtClean="0"/>
              <a:t>The Adriatic </a:t>
            </a:r>
            <a:r>
              <a:rPr lang="en-GB" dirty="0" smtClean="0"/>
              <a:t>is beautiful.</a:t>
            </a:r>
          </a:p>
          <a:p>
            <a:pPr marL="0" indent="0">
              <a:buNone/>
            </a:pPr>
            <a:r>
              <a:rPr lang="en-GB" b="1" dirty="0" smtClean="0"/>
              <a:t>                               </a:t>
            </a:r>
            <a:r>
              <a:rPr lang="en-GB" b="1" dirty="0" smtClean="0">
                <a:solidFill>
                  <a:srgbClr val="C00000"/>
                </a:solidFill>
              </a:rPr>
              <a:t>?</a:t>
            </a:r>
            <a:endParaRPr lang="en-GB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b="1" dirty="0" smtClean="0"/>
              <a:t>The</a:t>
            </a:r>
            <a:r>
              <a:rPr lang="hr-HR" b="1" dirty="0" smtClean="0"/>
              <a:t> </a:t>
            </a:r>
            <a:r>
              <a:rPr lang="en-GB" b="1" dirty="0" smtClean="0"/>
              <a:t>Thames </a:t>
            </a:r>
            <a:r>
              <a:rPr lang="en-GB" dirty="0" smtClean="0"/>
              <a:t>runs through London.</a:t>
            </a:r>
          </a:p>
          <a:p>
            <a:pPr marL="0" indent="0">
              <a:buNone/>
            </a:pPr>
            <a:r>
              <a:rPr lang="en-GB" b="1" dirty="0" smtClean="0"/>
              <a:t> </a:t>
            </a:r>
            <a:endParaRPr lang="en-GB" dirty="0" smtClean="0"/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                   PLURAL NOUNS</a:t>
            </a:r>
            <a:endParaRPr lang="en-GB" dirty="0" smtClean="0">
              <a:solidFill>
                <a:srgbClr val="C00000"/>
              </a:solidFill>
            </a:endParaRPr>
          </a:p>
          <a:p>
            <a:endParaRPr lang="en-GB" dirty="0" smtClean="0"/>
          </a:p>
          <a:p>
            <a:pPr marL="0" indent="0">
              <a:buNone/>
            </a:pPr>
            <a:r>
              <a:rPr lang="en-GB" b="1" dirty="0" smtClean="0"/>
              <a:t>                               </a:t>
            </a:r>
            <a:r>
              <a:rPr lang="en-GB" b="1" dirty="0" smtClean="0">
                <a:solidFill>
                  <a:srgbClr val="C00000"/>
                </a:solidFill>
              </a:rPr>
              <a:t>?</a:t>
            </a:r>
            <a:endParaRPr lang="en-GB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The Seychelles are in the Indian Ocean.</a:t>
            </a:r>
          </a:p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                               ?</a:t>
            </a:r>
            <a:endParaRPr lang="en-GB" dirty="0" smtClean="0">
              <a:solidFill>
                <a:srgbClr val="C00000"/>
              </a:solidFill>
            </a:endParaRPr>
          </a:p>
          <a:p>
            <a:pPr marL="0" indent="0">
              <a:buNone/>
            </a:pPr>
            <a:r>
              <a:rPr lang="en-GB" dirty="0" smtClean="0"/>
              <a:t>The Rockies  are in the USA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087820"/>
            <a:ext cx="5841124" cy="5565227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OCEANS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SEAS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RIVERS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GROUPS OF ISLANDS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MOUNTAIN CHAINS</a:t>
            </a:r>
            <a:endParaRPr lang="hr-HR" dirty="0"/>
          </a:p>
        </p:txBody>
      </p:sp>
      <p:cxnSp>
        <p:nvCxnSpPr>
          <p:cNvPr id="8" name="Ravni poveznik sa strelicom 7"/>
          <p:cNvCxnSpPr/>
          <p:nvPr/>
        </p:nvCxnSpPr>
        <p:spPr>
          <a:xfrm>
            <a:off x="2522483" y="1529255"/>
            <a:ext cx="3783724" cy="315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/>
          <p:nvPr/>
        </p:nvCxnSpPr>
        <p:spPr>
          <a:xfrm>
            <a:off x="2522483" y="2364828"/>
            <a:ext cx="3649717" cy="315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 flipV="1">
            <a:off x="2522483" y="3153103"/>
            <a:ext cx="3783724" cy="157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Ravni poveznik sa strelicom 13"/>
          <p:cNvCxnSpPr/>
          <p:nvPr/>
        </p:nvCxnSpPr>
        <p:spPr>
          <a:xfrm>
            <a:off x="2522483" y="5044966"/>
            <a:ext cx="3783724" cy="315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Ravni poveznik sa strelicom 15"/>
          <p:cNvCxnSpPr/>
          <p:nvPr/>
        </p:nvCxnSpPr>
        <p:spPr>
          <a:xfrm flipV="1">
            <a:off x="2648607" y="5801710"/>
            <a:ext cx="3523593" cy="157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13888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86298"/>
            <a:ext cx="10515600" cy="659633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                                         THE</a:t>
            </a:r>
            <a:endParaRPr lang="en-GB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83779" y="945931"/>
            <a:ext cx="6921062" cy="561252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                               ?</a:t>
            </a:r>
          </a:p>
          <a:p>
            <a:pPr marL="0" indent="0">
              <a:buNone/>
            </a:pPr>
            <a:r>
              <a:rPr lang="en-GB" b="1" dirty="0" smtClean="0"/>
              <a:t>The Gobi </a:t>
            </a:r>
            <a:r>
              <a:rPr lang="en-GB" dirty="0" smtClean="0"/>
              <a:t>is in Asia.</a:t>
            </a:r>
          </a:p>
          <a:p>
            <a:pPr marL="0" indent="0">
              <a:buNone/>
            </a:pPr>
            <a:r>
              <a:rPr lang="en-GB" dirty="0" smtClean="0"/>
              <a:t>                               </a:t>
            </a:r>
            <a:r>
              <a:rPr lang="en-GB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</a:pPr>
            <a:r>
              <a:rPr lang="en-GB" b="1" dirty="0" smtClean="0"/>
              <a:t>The Eiffel Tower </a:t>
            </a:r>
            <a:r>
              <a:rPr lang="en-GB" dirty="0" smtClean="0"/>
              <a:t>is in Paris.</a:t>
            </a:r>
          </a:p>
          <a:p>
            <a:pPr marL="0" indent="0">
              <a:buNone/>
            </a:pPr>
            <a:r>
              <a:rPr lang="en-GB" dirty="0" smtClean="0"/>
              <a:t>                               </a:t>
            </a:r>
            <a:r>
              <a:rPr lang="en-GB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</a:pPr>
            <a:r>
              <a:rPr lang="en-GB" b="1" dirty="0" smtClean="0"/>
              <a:t>The British Museum </a:t>
            </a:r>
            <a:r>
              <a:rPr lang="en-GB" dirty="0" smtClean="0"/>
              <a:t>is interesting.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                              ?</a:t>
            </a:r>
          </a:p>
          <a:p>
            <a:pPr marL="0" indent="0">
              <a:buNone/>
            </a:pPr>
            <a:r>
              <a:rPr lang="en-GB" dirty="0" smtClean="0"/>
              <a:t>We saw that film at </a:t>
            </a:r>
            <a:r>
              <a:rPr lang="en-GB" b="1" dirty="0" smtClean="0"/>
              <a:t>the Odeon  </a:t>
            </a:r>
            <a:r>
              <a:rPr lang="en-GB" dirty="0" smtClean="0"/>
              <a:t>yesterday.                               </a:t>
            </a:r>
          </a:p>
          <a:p>
            <a:pPr marL="0" indent="0">
              <a:buNone/>
            </a:pPr>
            <a:r>
              <a:rPr lang="en-GB" dirty="0" smtClean="0"/>
              <a:t>                              </a:t>
            </a:r>
            <a:r>
              <a:rPr lang="en-GB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</a:pPr>
            <a:r>
              <a:rPr lang="en-GB" dirty="0" smtClean="0"/>
              <a:t>We booked a room in </a:t>
            </a:r>
            <a:r>
              <a:rPr lang="en-GB" b="1" dirty="0" smtClean="0"/>
              <a:t>the Ritz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7378262" y="945931"/>
            <a:ext cx="4529958" cy="5612524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DESERTS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BUILDINGS (landmarks)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MUSEUMS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THEATRES and CINEMAS</a:t>
            </a:r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HOTELS/REASTAURANTS</a:t>
            </a:r>
            <a:endParaRPr lang="en-GB" dirty="0"/>
          </a:p>
        </p:txBody>
      </p:sp>
      <p:cxnSp>
        <p:nvCxnSpPr>
          <p:cNvPr id="6" name="Ravni poveznik sa strelicom 5"/>
          <p:cNvCxnSpPr/>
          <p:nvPr/>
        </p:nvCxnSpPr>
        <p:spPr>
          <a:xfrm flipV="1">
            <a:off x="3151789" y="1150883"/>
            <a:ext cx="4226473" cy="15765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1" name="Ravni poveznik sa strelicom 10"/>
          <p:cNvCxnSpPr/>
          <p:nvPr/>
        </p:nvCxnSpPr>
        <p:spPr>
          <a:xfrm>
            <a:off x="3151789" y="2159876"/>
            <a:ext cx="4226473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3" name="Ravni poveznik sa strelicom 12"/>
          <p:cNvCxnSpPr/>
          <p:nvPr/>
        </p:nvCxnSpPr>
        <p:spPr>
          <a:xfrm flipV="1">
            <a:off x="3151789" y="3153105"/>
            <a:ext cx="4053052" cy="3153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5" name="Ravni poveznik sa strelicom 14"/>
          <p:cNvCxnSpPr/>
          <p:nvPr/>
        </p:nvCxnSpPr>
        <p:spPr>
          <a:xfrm flipV="1">
            <a:off x="3026979" y="4177863"/>
            <a:ext cx="4351283" cy="18918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8" name="Ravni poveznik sa strelicom 17"/>
          <p:cNvCxnSpPr/>
          <p:nvPr/>
        </p:nvCxnSpPr>
        <p:spPr>
          <a:xfrm>
            <a:off x="3151789" y="5265683"/>
            <a:ext cx="4226473" cy="5044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89022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52249"/>
            <a:ext cx="10515600" cy="662152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    ⵁ </a:t>
            </a: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(no article)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189186" y="914401"/>
            <a:ext cx="7141780" cy="57701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b="1" dirty="0" smtClean="0">
                <a:solidFill>
                  <a:srgbClr val="C00000"/>
                </a:solidFill>
              </a:rPr>
              <a:t>                                LAND</a:t>
            </a:r>
          </a:p>
          <a:p>
            <a:pPr marL="0" indent="0">
              <a:buNone/>
            </a:pPr>
            <a:r>
              <a:rPr lang="en-GB" dirty="0" smtClean="0"/>
              <a:t>                                   </a:t>
            </a:r>
            <a:r>
              <a:rPr lang="en-GB" dirty="0" smtClean="0">
                <a:solidFill>
                  <a:srgbClr val="C00000"/>
                </a:solidFill>
              </a:rPr>
              <a:t> ?</a:t>
            </a:r>
          </a:p>
          <a:p>
            <a:pPr marL="0" indent="0">
              <a:buNone/>
            </a:pPr>
            <a:r>
              <a:rPr lang="en-GB" b="1" dirty="0" smtClean="0"/>
              <a:t>Australia</a:t>
            </a:r>
            <a:r>
              <a:rPr lang="en-GB" dirty="0" smtClean="0"/>
              <a:t> is smaller than Europe.</a:t>
            </a:r>
          </a:p>
          <a:p>
            <a:pPr marL="0" indent="0">
              <a:buNone/>
            </a:pPr>
            <a:r>
              <a:rPr lang="en-GB" dirty="0" smtClean="0"/>
              <a:t>                                   </a:t>
            </a:r>
            <a:r>
              <a:rPr lang="en-GB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</a:pPr>
            <a:r>
              <a:rPr lang="en-GB" dirty="0" smtClean="0"/>
              <a:t>The Lord of the Rings was filmed in </a:t>
            </a:r>
            <a:r>
              <a:rPr lang="en-GB" b="1" dirty="0" smtClean="0"/>
              <a:t>New Zealand.</a:t>
            </a:r>
          </a:p>
          <a:p>
            <a:pPr marL="0" indent="0">
              <a:buNone/>
            </a:pPr>
            <a:r>
              <a:rPr lang="en-GB" dirty="0" smtClean="0">
                <a:solidFill>
                  <a:srgbClr val="C00000"/>
                </a:solidFill>
              </a:rPr>
              <a:t>                                   ?</a:t>
            </a:r>
          </a:p>
          <a:p>
            <a:pPr marL="0" indent="0">
              <a:buNone/>
            </a:pPr>
            <a:r>
              <a:rPr lang="en-GB" dirty="0" smtClean="0"/>
              <a:t>We saw that musical in </a:t>
            </a:r>
            <a:r>
              <a:rPr lang="en-GB" b="1" dirty="0" smtClean="0"/>
              <a:t>New York.</a:t>
            </a:r>
          </a:p>
          <a:p>
            <a:pPr marL="0" indent="0">
              <a:buNone/>
            </a:pPr>
            <a:r>
              <a:rPr lang="en-GB" dirty="0" smtClean="0"/>
              <a:t>                                   </a:t>
            </a:r>
            <a:r>
              <a:rPr lang="en-GB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</a:pPr>
            <a:r>
              <a:rPr lang="en-GB" dirty="0" smtClean="0"/>
              <a:t>There are hundreds of theatres in </a:t>
            </a:r>
            <a:r>
              <a:rPr lang="en-GB" b="1" dirty="0" smtClean="0"/>
              <a:t>Broadway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                                  </a:t>
            </a:r>
            <a:r>
              <a:rPr lang="en-GB" dirty="0" smtClean="0">
                <a:solidFill>
                  <a:srgbClr val="C00000"/>
                </a:solidFill>
              </a:rPr>
              <a:t> ?</a:t>
            </a:r>
          </a:p>
          <a:p>
            <a:pPr marL="0" indent="0">
              <a:buNone/>
            </a:pPr>
            <a:r>
              <a:rPr lang="en-GB" b="1" dirty="0" smtClean="0"/>
              <a:t>Central Park </a:t>
            </a:r>
            <a:r>
              <a:rPr lang="en-GB" dirty="0" smtClean="0"/>
              <a:t>is in Manhattan. </a:t>
            </a:r>
          </a:p>
          <a:p>
            <a:pPr marL="0" indent="0">
              <a:buNone/>
            </a:pPr>
            <a:r>
              <a:rPr lang="en-GB" dirty="0" smtClean="0"/>
              <a:t>                                  </a:t>
            </a:r>
            <a:r>
              <a:rPr lang="en-GB" dirty="0" smtClean="0">
                <a:solidFill>
                  <a:srgbClr val="C00000"/>
                </a:solidFill>
              </a:rPr>
              <a:t> ?</a:t>
            </a:r>
          </a:p>
          <a:p>
            <a:pPr marL="0" indent="0">
              <a:buNone/>
            </a:pPr>
            <a:r>
              <a:rPr lang="en-GB" dirty="0" smtClean="0"/>
              <a:t>I took these photos on </a:t>
            </a:r>
            <a:r>
              <a:rPr lang="en-GB" b="1" dirty="0" smtClean="0"/>
              <a:t>Tower Bridge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7488620" y="914401"/>
            <a:ext cx="4514193" cy="577017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CONTINENTS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COUNTRIES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CITIES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STREETS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PARKS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r>
              <a:rPr lang="hr-HR" dirty="0" smtClean="0"/>
              <a:t>BRIDGES</a:t>
            </a:r>
            <a:endParaRPr lang="en-GB" dirty="0"/>
          </a:p>
        </p:txBody>
      </p:sp>
      <p:cxnSp>
        <p:nvCxnSpPr>
          <p:cNvPr id="6" name="Ravni poveznik sa strelicom 5"/>
          <p:cNvCxnSpPr/>
          <p:nvPr/>
        </p:nvCxnSpPr>
        <p:spPr>
          <a:xfrm>
            <a:off x="3216166" y="1560786"/>
            <a:ext cx="4272454" cy="1576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Ravni poveznik sa strelicom 7"/>
          <p:cNvCxnSpPr/>
          <p:nvPr/>
        </p:nvCxnSpPr>
        <p:spPr>
          <a:xfrm>
            <a:off x="3216166" y="2490952"/>
            <a:ext cx="4272454" cy="31531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Ravni poveznik sa strelicom 9"/>
          <p:cNvCxnSpPr>
            <a:endCxn id="4" idx="1"/>
          </p:cNvCxnSpPr>
          <p:nvPr/>
        </p:nvCxnSpPr>
        <p:spPr>
          <a:xfrm>
            <a:off x="3216166" y="3373821"/>
            <a:ext cx="4272454" cy="425669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2" name="Ravni poveznik sa strelicom 11"/>
          <p:cNvCxnSpPr/>
          <p:nvPr/>
        </p:nvCxnSpPr>
        <p:spPr>
          <a:xfrm>
            <a:off x="3216166" y="4209393"/>
            <a:ext cx="4272454" cy="378373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4" name="Ravni poveznik sa strelicom 13"/>
          <p:cNvCxnSpPr/>
          <p:nvPr/>
        </p:nvCxnSpPr>
        <p:spPr>
          <a:xfrm>
            <a:off x="3216166" y="5108028"/>
            <a:ext cx="4272454" cy="378372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6" name="Ravni poveznik sa strelicom 15"/>
          <p:cNvCxnSpPr/>
          <p:nvPr/>
        </p:nvCxnSpPr>
        <p:spPr>
          <a:xfrm>
            <a:off x="3216166" y="5959366"/>
            <a:ext cx="4272454" cy="45720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1435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200" y="254768"/>
            <a:ext cx="10515600" cy="454682"/>
          </a:xfrm>
        </p:spPr>
        <p:txBody>
          <a:bodyPr>
            <a:normAutofit fontScale="90000"/>
          </a:bodyPr>
          <a:lstStyle/>
          <a:p>
            <a:r>
              <a:rPr lang="hr-HR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                        </a:t>
            </a:r>
            <a:r>
              <a:rPr lang="en-GB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ⵁ (no article)</a:t>
            </a:r>
            <a:endParaRPr lang="en-GB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299545" y="882868"/>
            <a:ext cx="5720255" cy="578594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                                 </a:t>
            </a:r>
            <a:r>
              <a:rPr lang="en-GB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</a:pPr>
            <a:r>
              <a:rPr lang="en-GB" b="1" dirty="0" smtClean="0"/>
              <a:t>Malta</a:t>
            </a:r>
            <a:r>
              <a:rPr lang="en-GB" dirty="0" smtClean="0"/>
              <a:t> is in the Mediterranean. </a:t>
            </a:r>
          </a:p>
          <a:p>
            <a:pPr marL="0" indent="0">
              <a:buNone/>
            </a:pPr>
            <a:r>
              <a:rPr lang="en-GB" b="1" dirty="0" smtClean="0"/>
              <a:t>Lake Titicaca </a:t>
            </a:r>
            <a:r>
              <a:rPr lang="en-GB" dirty="0" smtClean="0"/>
              <a:t>is in the Andes.</a:t>
            </a:r>
          </a:p>
          <a:p>
            <a:pPr marL="0" indent="0">
              <a:buNone/>
            </a:pPr>
            <a:r>
              <a:rPr lang="en-GB" dirty="0" smtClean="0"/>
              <a:t>                                 </a:t>
            </a:r>
            <a:r>
              <a:rPr lang="en-GB" dirty="0" smtClean="0">
                <a:solidFill>
                  <a:srgbClr val="C00000"/>
                </a:solidFill>
              </a:rPr>
              <a:t>?</a:t>
            </a:r>
          </a:p>
          <a:p>
            <a:pPr marL="0" indent="0">
              <a:buNone/>
            </a:pPr>
            <a:r>
              <a:rPr lang="en-GB" b="1" dirty="0" smtClean="0"/>
              <a:t>Mount Everest </a:t>
            </a:r>
            <a:r>
              <a:rPr lang="en-GB" dirty="0" smtClean="0"/>
              <a:t>is in Nepal.</a:t>
            </a:r>
          </a:p>
          <a:p>
            <a:pPr marL="0" indent="0">
              <a:buNone/>
            </a:pPr>
            <a:r>
              <a:rPr lang="en-GB" dirty="0" smtClean="0"/>
              <a:t>                 </a:t>
            </a:r>
            <a:endParaRPr lang="en-GB" b="1" dirty="0" smtClean="0">
              <a:solidFill>
                <a:srgbClr val="C00000"/>
              </a:solidFill>
            </a:endParaRP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882868"/>
            <a:ext cx="5825359" cy="5785945"/>
          </a:xfrm>
        </p:spPr>
        <p:txBody>
          <a:bodyPr/>
          <a:lstStyle/>
          <a:p>
            <a:pPr marL="0" indent="0">
              <a:buNone/>
            </a:pPr>
            <a:endParaRPr lang="hr-HR" dirty="0" smtClean="0"/>
          </a:p>
          <a:p>
            <a:pPr marL="0" indent="0">
              <a:buNone/>
            </a:pPr>
            <a:r>
              <a:rPr lang="hr-HR" b="1" dirty="0"/>
              <a:t> </a:t>
            </a:r>
            <a:r>
              <a:rPr lang="hr-HR" b="1" dirty="0" smtClean="0"/>
              <a:t>INDIVIDUAL </a:t>
            </a:r>
            <a:r>
              <a:rPr lang="hr-HR" dirty="0" smtClean="0"/>
              <a:t>ISLANDS AND LAKES</a:t>
            </a:r>
          </a:p>
          <a:p>
            <a:pPr marL="0" indent="0">
              <a:buNone/>
            </a:pPr>
            <a:r>
              <a:rPr lang="hr-HR" dirty="0" smtClean="0"/>
              <a:t> </a:t>
            </a:r>
          </a:p>
          <a:p>
            <a:pPr marL="0" indent="0">
              <a:buNone/>
            </a:pPr>
            <a:r>
              <a:rPr lang="hr-HR" dirty="0"/>
              <a:t> </a:t>
            </a:r>
            <a:r>
              <a:rPr lang="hr-HR" dirty="0" smtClean="0"/>
              <a:t>MOUNTAIN PEAKS</a:t>
            </a:r>
            <a:endParaRPr lang="hr-HR" dirty="0"/>
          </a:p>
        </p:txBody>
      </p:sp>
      <p:cxnSp>
        <p:nvCxnSpPr>
          <p:cNvPr id="6" name="Ravni poveznik sa strelicom 5"/>
          <p:cNvCxnSpPr/>
          <p:nvPr/>
        </p:nvCxnSpPr>
        <p:spPr>
          <a:xfrm>
            <a:off x="3310759" y="1150883"/>
            <a:ext cx="3058510" cy="504497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Ravni poveznik sa strelicom 7"/>
          <p:cNvCxnSpPr/>
          <p:nvPr/>
        </p:nvCxnSpPr>
        <p:spPr>
          <a:xfrm>
            <a:off x="3310759" y="2648607"/>
            <a:ext cx="2861441" cy="47296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08960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152650" y="116632"/>
            <a:ext cx="7886700" cy="576064"/>
          </a:xfrm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rgbClr val="C00000"/>
                </a:solidFill>
              </a:rPr>
              <a:t>EXCEPTION</a:t>
            </a:r>
            <a:r>
              <a:rPr lang="en-GB" b="1" dirty="0" smtClean="0"/>
              <a:t>: countries with the</a:t>
            </a:r>
            <a:endParaRPr lang="en-GB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1703512" y="836713"/>
            <a:ext cx="8606780" cy="561662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b="1" u="sng" dirty="0" smtClean="0"/>
          </a:p>
          <a:p>
            <a:pPr marL="0" indent="0">
              <a:buNone/>
            </a:pPr>
            <a:r>
              <a:rPr lang="en-GB" b="1" u="sng" dirty="0" smtClean="0"/>
              <a:t>The United </a:t>
            </a:r>
            <a:r>
              <a:rPr lang="en-GB" dirty="0" smtClean="0"/>
              <a:t>State</a:t>
            </a:r>
            <a:r>
              <a:rPr lang="en-GB" b="1" dirty="0" smtClean="0">
                <a:solidFill>
                  <a:srgbClr val="C00000"/>
                </a:solidFill>
              </a:rPr>
              <a:t>s</a:t>
            </a:r>
            <a:r>
              <a:rPr lang="en-GB" dirty="0" smtClean="0"/>
              <a:t> of America (USA)</a:t>
            </a:r>
          </a:p>
          <a:p>
            <a:pPr marL="0" indent="0">
              <a:buNone/>
            </a:pPr>
            <a:r>
              <a:rPr lang="en-GB" dirty="0" smtClean="0"/>
              <a:t>The United Kingdom (UK)</a:t>
            </a:r>
          </a:p>
          <a:p>
            <a:pPr marL="0" indent="0">
              <a:buNone/>
            </a:pPr>
            <a:r>
              <a:rPr lang="en-GB" dirty="0" smtClean="0"/>
              <a:t>The Netherland</a:t>
            </a:r>
            <a:r>
              <a:rPr lang="en-GB" b="1" dirty="0" smtClean="0">
                <a:solidFill>
                  <a:srgbClr val="C00000"/>
                </a:solidFill>
              </a:rPr>
              <a:t>s</a:t>
            </a:r>
            <a:r>
              <a:rPr lang="hr-HR" b="1" dirty="0" smtClean="0">
                <a:solidFill>
                  <a:srgbClr val="C00000"/>
                </a:solidFill>
              </a:rPr>
              <a:t> </a:t>
            </a:r>
            <a:r>
              <a:rPr lang="hr-HR" dirty="0" smtClean="0"/>
              <a:t>(Nizozemska)</a:t>
            </a:r>
            <a:endParaRPr lang="en-GB" dirty="0" smtClean="0"/>
          </a:p>
          <a:p>
            <a:pPr marL="0" indent="0">
              <a:buNone/>
            </a:pPr>
            <a:r>
              <a:rPr lang="en-GB" b="1" u="sng" dirty="0" smtClean="0"/>
              <a:t>The Republic of </a:t>
            </a:r>
            <a:r>
              <a:rPr lang="en-GB" dirty="0" smtClean="0"/>
              <a:t>Ireland (but Ireland)</a:t>
            </a:r>
          </a:p>
          <a:p>
            <a:pPr marL="0" indent="0">
              <a:buNone/>
            </a:pPr>
            <a:r>
              <a:rPr lang="en-GB" b="1" dirty="0" smtClean="0"/>
              <a:t>The Republic </a:t>
            </a:r>
            <a:r>
              <a:rPr lang="en-GB" dirty="0" smtClean="0"/>
              <a:t>of Croatia (but Croatia)</a:t>
            </a:r>
          </a:p>
          <a:p>
            <a:pPr marL="0" indent="0">
              <a:buNone/>
            </a:pPr>
            <a:r>
              <a:rPr lang="en-GB" dirty="0" smtClean="0"/>
              <a:t>The Vatican City</a:t>
            </a:r>
          </a:p>
          <a:p>
            <a:pPr marL="0" indent="0">
              <a:buNone/>
            </a:pPr>
            <a:r>
              <a:rPr lang="en-GB" dirty="0" smtClean="0"/>
              <a:t>the Hague </a:t>
            </a:r>
            <a:r>
              <a:rPr lang="en-GB" dirty="0" smtClean="0">
                <a:latin typeface="Lucida Sans Unicode"/>
                <a:cs typeface="Lucida Sans Unicode"/>
              </a:rPr>
              <a:t>[</a:t>
            </a:r>
            <a:r>
              <a:rPr lang="en-GB" dirty="0" err="1" smtClean="0">
                <a:latin typeface="Lucida Sans Unicode"/>
                <a:cs typeface="Lucida Sans Unicode"/>
              </a:rPr>
              <a:t>heıg</a:t>
            </a:r>
            <a:r>
              <a:rPr lang="en-GB" dirty="0" smtClean="0">
                <a:latin typeface="Lucida Sans Unicode"/>
                <a:cs typeface="Lucida Sans Unicode"/>
              </a:rPr>
              <a:t>]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the Antarctic</a:t>
            </a:r>
          </a:p>
          <a:p>
            <a:pPr marL="0" indent="0">
              <a:buNone/>
            </a:pPr>
            <a:r>
              <a:rPr lang="en-GB" dirty="0" smtClean="0"/>
              <a:t>The City (a part of London)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37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21891" y="108155"/>
            <a:ext cx="10515600" cy="580103"/>
          </a:xfrm>
        </p:spPr>
        <p:txBody>
          <a:bodyPr>
            <a:normAutofit/>
          </a:bodyPr>
          <a:lstStyle/>
          <a:p>
            <a:r>
              <a:rPr lang="en-GB" sz="3200" b="1" dirty="0" smtClean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The or ⵁ?</a:t>
            </a:r>
            <a:endParaRPr lang="en-GB" sz="3200" b="1" dirty="0"/>
          </a:p>
        </p:txBody>
      </p:sp>
      <p:graphicFrame>
        <p:nvGraphicFramePr>
          <p:cNvPr id="4" name="Rezervirano mjesto sadržaja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074236"/>
              </p:ext>
            </p:extLst>
          </p:nvPr>
        </p:nvGraphicFramePr>
        <p:xfrm>
          <a:off x="422787" y="570271"/>
          <a:ext cx="10412362" cy="6461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06181">
                  <a:extLst>
                    <a:ext uri="{9D8B030D-6E8A-4147-A177-3AD203B41FA5}">
                      <a16:colId xmlns:a16="http://schemas.microsoft.com/office/drawing/2014/main" val="444684470"/>
                    </a:ext>
                  </a:extLst>
                </a:gridCol>
                <a:gridCol w="5206181">
                  <a:extLst>
                    <a:ext uri="{9D8B030D-6E8A-4147-A177-3AD203B41FA5}">
                      <a16:colId xmlns:a16="http://schemas.microsoft.com/office/drawing/2014/main" val="3583227876"/>
                    </a:ext>
                  </a:extLst>
                </a:gridCol>
              </a:tblGrid>
              <a:tr h="375138">
                <a:tc>
                  <a:txBody>
                    <a:bodyPr/>
                    <a:lstStyle/>
                    <a:p>
                      <a:r>
                        <a:rPr lang="en-GB" sz="3200" noProof="0" dirty="0" smtClean="0"/>
                        <a:t>Bodies</a:t>
                      </a:r>
                      <a:r>
                        <a:rPr lang="en-GB" sz="3200" baseline="0" noProof="0" dirty="0" smtClean="0"/>
                        <a:t> of w</a:t>
                      </a:r>
                      <a:r>
                        <a:rPr lang="en-GB" sz="3200" noProof="0" dirty="0" smtClean="0"/>
                        <a:t>ater: the</a:t>
                      </a:r>
                      <a:endParaRPr lang="en-GB" sz="3200" noProof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3200" noProof="0" dirty="0" smtClean="0"/>
                        <a:t>Land</a:t>
                      </a:r>
                      <a:r>
                        <a:rPr lang="en-GB" sz="3200" baseline="0" noProof="0" dirty="0" smtClean="0"/>
                        <a:t>: </a:t>
                      </a:r>
                      <a:r>
                        <a:rPr lang="en-GB" sz="3200" noProof="0" dirty="0" smtClean="0">
                          <a:latin typeface="Ebrima" panose="02000000000000000000" pitchFamily="2" charset="0"/>
                          <a:ea typeface="Ebrima" panose="02000000000000000000" pitchFamily="2" charset="0"/>
                          <a:cs typeface="Ebrima" panose="02000000000000000000" pitchFamily="2" charset="0"/>
                        </a:rPr>
                        <a:t>ⵁ</a:t>
                      </a:r>
                      <a:endParaRPr lang="en-GB" sz="3200" noProof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8190612"/>
                  </a:ext>
                </a:extLst>
              </a:tr>
              <a:tr h="4501662">
                <a:tc>
                  <a:txBody>
                    <a:bodyPr/>
                    <a:lstStyle/>
                    <a:p>
                      <a:r>
                        <a:rPr lang="en-GB" sz="2000" noProof="0" dirty="0" smtClean="0"/>
                        <a:t>The Atlantic</a:t>
                      </a:r>
                      <a:r>
                        <a:rPr lang="en-GB" sz="2000" baseline="0" noProof="0" dirty="0" smtClean="0"/>
                        <a:t> </a:t>
                      </a:r>
                      <a:r>
                        <a:rPr lang="en-GB" sz="2000" b="1" baseline="0" noProof="0" dirty="0" smtClean="0"/>
                        <a:t>Ocean</a:t>
                      </a:r>
                    </a:p>
                    <a:p>
                      <a:r>
                        <a:rPr lang="en-GB" sz="2000" baseline="0" noProof="0" dirty="0" smtClean="0"/>
                        <a:t>The Adriatic </a:t>
                      </a:r>
                      <a:r>
                        <a:rPr lang="en-GB" sz="2000" b="1" baseline="0" noProof="0" dirty="0" smtClean="0"/>
                        <a:t>Sea</a:t>
                      </a:r>
                    </a:p>
                    <a:p>
                      <a:r>
                        <a:rPr lang="en-GB" sz="2000" baseline="0" noProof="0" dirty="0" smtClean="0"/>
                        <a:t>The </a:t>
                      </a:r>
                      <a:r>
                        <a:rPr lang="en-GB" sz="2000" b="1" baseline="0" noProof="0" dirty="0" smtClean="0"/>
                        <a:t>River</a:t>
                      </a:r>
                      <a:r>
                        <a:rPr lang="en-GB" sz="2000" baseline="0" noProof="0" dirty="0" smtClean="0"/>
                        <a:t> Thames</a:t>
                      </a:r>
                    </a:p>
                    <a:p>
                      <a:endParaRPr lang="en-GB" sz="2000" baseline="0" noProof="0" dirty="0" smtClean="0"/>
                    </a:p>
                    <a:p>
                      <a:r>
                        <a:rPr lang="en-GB" sz="2000" baseline="0" noProof="0" dirty="0" smtClean="0">
                          <a:solidFill>
                            <a:srgbClr val="FF0000"/>
                          </a:solidFill>
                        </a:rPr>
                        <a:t>Deserts:</a:t>
                      </a:r>
                    </a:p>
                    <a:p>
                      <a:r>
                        <a:rPr lang="en-GB" sz="2000" baseline="0" noProof="0" dirty="0" smtClean="0"/>
                        <a:t>The Sahara </a:t>
                      </a:r>
                      <a:r>
                        <a:rPr lang="en-GB" sz="2000" b="1" baseline="0" noProof="0" dirty="0" smtClean="0"/>
                        <a:t>Desert</a:t>
                      </a:r>
                    </a:p>
                    <a:p>
                      <a:r>
                        <a:rPr lang="en-GB" sz="2000" baseline="0" noProof="0" dirty="0" smtClean="0"/>
                        <a:t>The Gobi </a:t>
                      </a:r>
                      <a:r>
                        <a:rPr lang="en-GB" sz="2000" b="1" baseline="0" noProof="0" dirty="0" smtClean="0"/>
                        <a:t>Desert</a:t>
                      </a:r>
                    </a:p>
                    <a:p>
                      <a:endParaRPr lang="en-GB" sz="2000" baseline="0" noProof="0" dirty="0" smtClean="0"/>
                    </a:p>
                    <a:p>
                      <a:r>
                        <a:rPr lang="en-GB" sz="2000" baseline="0" noProof="0" dirty="0" smtClean="0">
                          <a:solidFill>
                            <a:srgbClr val="FF0000"/>
                          </a:solidFill>
                        </a:rPr>
                        <a:t>Plural nouns:</a:t>
                      </a:r>
                    </a:p>
                    <a:p>
                      <a:r>
                        <a:rPr lang="en-GB" sz="2000" baseline="0" noProof="0" dirty="0" smtClean="0"/>
                        <a:t>The </a:t>
                      </a:r>
                      <a:r>
                        <a:rPr lang="en-GB" sz="2000" b="1" baseline="0" noProof="0" dirty="0" smtClean="0"/>
                        <a:t>Seychelles (</a:t>
                      </a:r>
                      <a:r>
                        <a:rPr lang="en-GB" sz="2000" baseline="0" noProof="0" dirty="0" smtClean="0"/>
                        <a:t>a group of islands)</a:t>
                      </a:r>
                    </a:p>
                    <a:p>
                      <a:r>
                        <a:rPr lang="en-GB" sz="2000" baseline="0" noProof="0" dirty="0" smtClean="0"/>
                        <a:t>The Rocky </a:t>
                      </a:r>
                      <a:r>
                        <a:rPr lang="en-GB" sz="2000" b="1" baseline="0" noProof="0" dirty="0" smtClean="0"/>
                        <a:t>Mountains</a:t>
                      </a:r>
                      <a:r>
                        <a:rPr lang="en-GB" sz="2000" baseline="0" noProof="0" dirty="0" smtClean="0"/>
                        <a:t> (a mountain chain)</a:t>
                      </a:r>
                      <a:endParaRPr lang="en-GB" sz="2000" noProof="0" dirty="0" smtClean="0"/>
                    </a:p>
                    <a:p>
                      <a:endParaRPr lang="en-GB" sz="2000" noProof="0" dirty="0" smtClean="0"/>
                    </a:p>
                    <a:p>
                      <a:r>
                        <a:rPr lang="en-GB" sz="2000" noProof="0" dirty="0" smtClean="0">
                          <a:solidFill>
                            <a:srgbClr val="FF0000"/>
                          </a:solidFill>
                        </a:rPr>
                        <a:t>Exceptions:</a:t>
                      </a:r>
                    </a:p>
                    <a:p>
                      <a:r>
                        <a:rPr lang="en-GB" sz="2000" noProof="0" dirty="0" smtClean="0"/>
                        <a:t>The </a:t>
                      </a:r>
                      <a:r>
                        <a:rPr lang="en-GB" sz="2000" b="1" noProof="0" dirty="0" smtClean="0"/>
                        <a:t>United</a:t>
                      </a:r>
                      <a:r>
                        <a:rPr lang="en-GB" sz="2000" noProof="0" dirty="0" smtClean="0"/>
                        <a:t> Kingdom,</a:t>
                      </a:r>
                      <a:r>
                        <a:rPr lang="en-GB" sz="2000" baseline="0" noProof="0" dirty="0" smtClean="0"/>
                        <a:t> the </a:t>
                      </a:r>
                      <a:r>
                        <a:rPr lang="en-GB" sz="2000" b="1" baseline="0" noProof="0" dirty="0" smtClean="0"/>
                        <a:t>United</a:t>
                      </a:r>
                      <a:r>
                        <a:rPr lang="en-GB" sz="2000" baseline="0" noProof="0" dirty="0" smtClean="0"/>
                        <a:t> States</a:t>
                      </a:r>
                    </a:p>
                    <a:p>
                      <a:r>
                        <a:rPr lang="en-GB" sz="2000" baseline="0" noProof="0" dirty="0" smtClean="0"/>
                        <a:t>The Netherland</a:t>
                      </a:r>
                      <a:r>
                        <a:rPr lang="en-GB" sz="2000" b="1" baseline="0" noProof="0" dirty="0" smtClean="0"/>
                        <a:t>s</a:t>
                      </a:r>
                    </a:p>
                    <a:p>
                      <a:r>
                        <a:rPr lang="en-GB" sz="2000" noProof="0" dirty="0" smtClean="0"/>
                        <a:t>The </a:t>
                      </a:r>
                      <a:r>
                        <a:rPr lang="en-GB" sz="2000" b="1" noProof="0" dirty="0" smtClean="0"/>
                        <a:t>Republic of </a:t>
                      </a:r>
                      <a:r>
                        <a:rPr lang="en-GB" sz="2000" noProof="0" dirty="0" smtClean="0"/>
                        <a:t>Ireland</a:t>
                      </a:r>
                    </a:p>
                    <a:p>
                      <a:r>
                        <a:rPr lang="en-GB" sz="2000" noProof="0" dirty="0" smtClean="0"/>
                        <a:t>The Vatican</a:t>
                      </a:r>
                      <a:r>
                        <a:rPr lang="en-GB" sz="2000" baseline="0" noProof="0" dirty="0" smtClean="0"/>
                        <a:t> City</a:t>
                      </a:r>
                      <a:endParaRPr lang="hr-HR" sz="2000" baseline="0" noProof="0" dirty="0" smtClean="0"/>
                    </a:p>
                    <a:p>
                      <a:r>
                        <a:rPr lang="hr-HR" sz="2000" b="1" baseline="0" noProof="0" dirty="0" err="1" smtClean="0"/>
                        <a:t>The</a:t>
                      </a:r>
                      <a:r>
                        <a:rPr lang="hr-HR" sz="2000" b="1" baseline="0" noProof="0" dirty="0" smtClean="0"/>
                        <a:t> City </a:t>
                      </a:r>
                      <a:r>
                        <a:rPr lang="en-GB" sz="2000" baseline="0" noProof="0" dirty="0" smtClean="0"/>
                        <a:t>(in London)</a:t>
                      </a:r>
                      <a:endParaRPr lang="en-GB" sz="2000" noProof="0" dirty="0" smtClean="0"/>
                    </a:p>
                    <a:p>
                      <a:endParaRPr lang="en-GB" sz="2000" noProof="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noProof="0" dirty="0" smtClean="0"/>
                        <a:t>America,</a:t>
                      </a:r>
                      <a:r>
                        <a:rPr lang="en-GB" baseline="0" noProof="0" dirty="0" smtClean="0"/>
                        <a:t> Europe, Asia (</a:t>
                      </a:r>
                      <a:r>
                        <a:rPr lang="en-GB" b="1" baseline="0" noProof="0" dirty="0" smtClean="0"/>
                        <a:t>continents)</a:t>
                      </a:r>
                    </a:p>
                    <a:p>
                      <a:r>
                        <a:rPr lang="en-GB" baseline="0" noProof="0" dirty="0" smtClean="0"/>
                        <a:t>Italy, Louisiana, England (</a:t>
                      </a:r>
                      <a:r>
                        <a:rPr lang="en-GB" b="1" baseline="0" noProof="0" dirty="0" smtClean="0"/>
                        <a:t>countries)</a:t>
                      </a:r>
                    </a:p>
                    <a:p>
                      <a:r>
                        <a:rPr lang="en-GB" baseline="0" noProof="0" dirty="0" smtClean="0"/>
                        <a:t>London, Washington, DC, Rome (</a:t>
                      </a:r>
                      <a:r>
                        <a:rPr lang="en-GB" b="1" baseline="0" noProof="0" dirty="0" smtClean="0"/>
                        <a:t>cities)</a:t>
                      </a:r>
                    </a:p>
                    <a:p>
                      <a:r>
                        <a:rPr lang="en-GB" baseline="0" noProof="0" dirty="0" smtClean="0"/>
                        <a:t>Oxford </a:t>
                      </a:r>
                      <a:r>
                        <a:rPr lang="en-GB" b="1" baseline="0" noProof="0" dirty="0" smtClean="0"/>
                        <a:t>Street, </a:t>
                      </a:r>
                      <a:r>
                        <a:rPr lang="en-GB" b="0" baseline="0" noProof="0" dirty="0" smtClean="0"/>
                        <a:t>Trafalgar</a:t>
                      </a:r>
                      <a:r>
                        <a:rPr lang="en-GB" b="1" baseline="0" noProof="0" dirty="0" smtClean="0"/>
                        <a:t> Square</a:t>
                      </a:r>
                    </a:p>
                    <a:p>
                      <a:r>
                        <a:rPr lang="en-GB" baseline="0" noProof="0" dirty="0" smtClean="0"/>
                        <a:t>London </a:t>
                      </a:r>
                      <a:r>
                        <a:rPr lang="en-GB" b="1" baseline="0" noProof="0" dirty="0" smtClean="0"/>
                        <a:t>Bridge</a:t>
                      </a:r>
                    </a:p>
                    <a:p>
                      <a:r>
                        <a:rPr lang="en-GB" baseline="0" noProof="0" dirty="0" smtClean="0"/>
                        <a:t>Hyde </a:t>
                      </a:r>
                      <a:r>
                        <a:rPr lang="en-GB" b="1" baseline="0" noProof="0" dirty="0" smtClean="0"/>
                        <a:t>Park</a:t>
                      </a:r>
                    </a:p>
                    <a:p>
                      <a:endParaRPr lang="en-GB" baseline="0" noProof="0" dirty="0" smtClean="0"/>
                    </a:p>
                    <a:p>
                      <a:endParaRPr lang="en-GB" baseline="0" noProof="0" dirty="0" smtClean="0"/>
                    </a:p>
                    <a:p>
                      <a:r>
                        <a:rPr lang="en-GB" baseline="0" noProof="0" dirty="0" smtClean="0"/>
                        <a:t>Malta (an</a:t>
                      </a:r>
                      <a:r>
                        <a:rPr lang="en-GB" b="1" baseline="0" noProof="0" dirty="0" smtClean="0"/>
                        <a:t> island</a:t>
                      </a:r>
                      <a:r>
                        <a:rPr lang="en-GB" baseline="0" noProof="0" dirty="0" smtClean="0"/>
                        <a:t>)</a:t>
                      </a:r>
                    </a:p>
                    <a:p>
                      <a:r>
                        <a:rPr lang="en-GB" b="1" baseline="0" noProof="0" dirty="0" smtClean="0"/>
                        <a:t>Lake</a:t>
                      </a:r>
                      <a:r>
                        <a:rPr lang="en-GB" baseline="0" noProof="0" dirty="0" smtClean="0"/>
                        <a:t> Victoria</a:t>
                      </a:r>
                    </a:p>
                    <a:p>
                      <a:r>
                        <a:rPr lang="en-GB" b="1" baseline="0" noProof="0" dirty="0" smtClean="0"/>
                        <a:t>Mount</a:t>
                      </a:r>
                      <a:r>
                        <a:rPr lang="en-GB" baseline="0" noProof="0" dirty="0" smtClean="0"/>
                        <a:t> Everest (mountain peak)</a:t>
                      </a:r>
                    </a:p>
                    <a:p>
                      <a:endParaRPr lang="en-GB" baseline="0" noProof="0" dirty="0" smtClean="0"/>
                    </a:p>
                    <a:p>
                      <a:endParaRPr lang="en-GB" baseline="0" noProof="0" dirty="0" smtClean="0"/>
                    </a:p>
                    <a:p>
                      <a:endParaRPr lang="en-GB" baseline="0" noProof="0" dirty="0" smtClean="0"/>
                    </a:p>
                    <a:p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3288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32740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155</TotalTime>
  <Words>802</Words>
  <Application>Microsoft Office PowerPoint</Application>
  <PresentationFormat>Široki zaslon</PresentationFormat>
  <Paragraphs>197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Ebrima</vt:lpstr>
      <vt:lpstr>Lucida Sans Unicode</vt:lpstr>
      <vt:lpstr>Tema sustava Office</vt:lpstr>
      <vt:lpstr>ARTICLES</vt:lpstr>
      <vt:lpstr>Answer the questions.</vt:lpstr>
      <vt:lpstr>Fill in the chart.</vt:lpstr>
      <vt:lpstr>                        Definite article, THE, with geographical names</vt:lpstr>
      <vt:lpstr>                                         THE</vt:lpstr>
      <vt:lpstr>                     ⵁ (no article)</vt:lpstr>
      <vt:lpstr>                         ⵁ (no article)</vt:lpstr>
      <vt:lpstr>EXCEPTION: countries with the</vt:lpstr>
      <vt:lpstr>The or ⵁ?</vt:lpstr>
      <vt:lpstr>Use: the or ⵁ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ARTICLES</dc:title>
  <dc:creator>Windows korisnik</dc:creator>
  <cp:lastModifiedBy>Nina Čalić</cp:lastModifiedBy>
  <cp:revision>39</cp:revision>
  <dcterms:created xsi:type="dcterms:W3CDTF">2020-02-09T11:01:55Z</dcterms:created>
  <dcterms:modified xsi:type="dcterms:W3CDTF">2022-04-05T12:25:53Z</dcterms:modified>
</cp:coreProperties>
</file>