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39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88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95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5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9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37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7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98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0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4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06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C44AF-C979-4E83-A0B7-751AFD9F9743}" type="datetimeFigureOut">
              <a:rPr lang="en-GB" smtClean="0"/>
              <a:t>11/05/2021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BD98A-62FF-4BA9-BC3A-5EAE54A677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2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Defintie</a:t>
            </a:r>
            <a:r>
              <a:rPr lang="hr-HR" dirty="0" smtClean="0"/>
              <a:t> </a:t>
            </a:r>
            <a:r>
              <a:rPr lang="hr-HR" dirty="0" err="1" smtClean="0"/>
              <a:t>article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tzm-Tfng-MA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6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do we use the definite article, the?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63794" y="1825625"/>
            <a:ext cx="565600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Mum has booked </a:t>
            </a:r>
            <a:r>
              <a:rPr lang="en-GB" b="1" dirty="0" smtClean="0"/>
              <a:t>a hotel</a:t>
            </a:r>
            <a:r>
              <a:rPr lang="en-GB" dirty="0" smtClean="0"/>
              <a:t>. </a:t>
            </a:r>
            <a:r>
              <a:rPr lang="en-GB" b="1" dirty="0" smtClean="0"/>
              <a:t>The hotel</a:t>
            </a:r>
            <a:r>
              <a:rPr lang="en-GB" dirty="0" smtClean="0"/>
              <a:t> is very nice.</a:t>
            </a:r>
          </a:p>
          <a:p>
            <a:pPr marL="0" indent="0">
              <a:buNone/>
            </a:pPr>
            <a:r>
              <a:rPr lang="en-GB" dirty="0" smtClean="0"/>
              <a:t>When in London, </a:t>
            </a:r>
            <a:r>
              <a:rPr lang="en-GB" b="1" dirty="0" smtClean="0"/>
              <a:t>the Queen </a:t>
            </a:r>
            <a:r>
              <a:rPr lang="en-GB" dirty="0" smtClean="0"/>
              <a:t>lives in Buckingham Palace.</a:t>
            </a:r>
          </a:p>
          <a:p>
            <a:pPr marL="0" indent="0">
              <a:buNone/>
            </a:pPr>
            <a:r>
              <a:rPr lang="en-GB" dirty="0" smtClean="0"/>
              <a:t>Where did you put </a:t>
            </a:r>
            <a:r>
              <a:rPr lang="en-GB" b="1" dirty="0" smtClean="0"/>
              <a:t>the carrots</a:t>
            </a:r>
            <a:r>
              <a:rPr lang="en-GB" dirty="0" smtClean="0"/>
              <a:t>; in the fridge or in the pantry?</a:t>
            </a:r>
          </a:p>
          <a:p>
            <a:pPr marL="0" indent="0">
              <a:buNone/>
            </a:pPr>
            <a:r>
              <a:rPr lang="en-GB" dirty="0" smtClean="0"/>
              <a:t>This is </a:t>
            </a:r>
            <a:r>
              <a:rPr lang="en-GB" b="1" dirty="0" smtClean="0"/>
              <a:t>the second </a:t>
            </a:r>
            <a:r>
              <a:rPr lang="en-GB" dirty="0" smtClean="0"/>
              <a:t>time I have visited London.</a:t>
            </a:r>
          </a:p>
          <a:p>
            <a:pPr marL="0" indent="0">
              <a:buNone/>
            </a:pPr>
            <a:r>
              <a:rPr lang="en-GB" dirty="0" smtClean="0"/>
              <a:t>What is </a:t>
            </a:r>
            <a:r>
              <a:rPr lang="en-GB" b="1" dirty="0" smtClean="0"/>
              <a:t>the most beautiful </a:t>
            </a:r>
            <a:r>
              <a:rPr lang="en-GB" dirty="0" smtClean="0"/>
              <a:t>castle in Wales?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773994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When we mention something </a:t>
            </a:r>
            <a:r>
              <a:rPr lang="en-GB" b="1" dirty="0" smtClean="0"/>
              <a:t>for the second time.</a:t>
            </a:r>
          </a:p>
          <a:p>
            <a:r>
              <a:rPr lang="en-GB" dirty="0" smtClean="0"/>
              <a:t>When there is just </a:t>
            </a:r>
            <a:r>
              <a:rPr lang="en-GB" b="1" dirty="0" smtClean="0"/>
              <a:t>one of its kind.</a:t>
            </a:r>
          </a:p>
          <a:p>
            <a:endParaRPr lang="en-GB" dirty="0" smtClean="0"/>
          </a:p>
          <a:p>
            <a:r>
              <a:rPr lang="en-GB" dirty="0" smtClean="0"/>
              <a:t>When we talk about something </a:t>
            </a:r>
            <a:r>
              <a:rPr lang="en-GB" b="1" dirty="0" smtClean="0"/>
              <a:t>specific.</a:t>
            </a:r>
          </a:p>
          <a:p>
            <a:r>
              <a:rPr lang="en-GB" dirty="0" smtClean="0"/>
              <a:t>We use it before </a:t>
            </a:r>
            <a:r>
              <a:rPr lang="en-GB" b="1" dirty="0" smtClean="0"/>
              <a:t>ordinal numbers.</a:t>
            </a:r>
          </a:p>
          <a:p>
            <a:r>
              <a:rPr lang="en-GB" dirty="0" smtClean="0"/>
              <a:t>We use it before </a:t>
            </a:r>
            <a:r>
              <a:rPr lang="en-GB" b="1" dirty="0" smtClean="0"/>
              <a:t>superlative adjectives.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3322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do not use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en-GB" dirty="0" smtClean="0"/>
              <a:t>definite article, the.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96645" y="1485106"/>
            <a:ext cx="5823155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Fast cars </a:t>
            </a:r>
            <a:r>
              <a:rPr lang="en-GB" dirty="0" smtClean="0"/>
              <a:t>can be dangerous.</a:t>
            </a:r>
          </a:p>
          <a:p>
            <a:pPr marL="0" indent="0">
              <a:buNone/>
            </a:pPr>
            <a:r>
              <a:rPr lang="en-GB" b="1" dirty="0" smtClean="0"/>
              <a:t>Apples</a:t>
            </a:r>
            <a:r>
              <a:rPr lang="en-GB" dirty="0" smtClean="0"/>
              <a:t> are healthy.</a:t>
            </a:r>
          </a:p>
          <a:p>
            <a:pPr marL="0" indent="0">
              <a:buNone/>
            </a:pPr>
            <a:r>
              <a:rPr lang="en-GB" dirty="0" smtClean="0"/>
              <a:t>She often goes jogging on </a:t>
            </a:r>
            <a:r>
              <a:rPr lang="en-GB" b="1" dirty="0" smtClean="0"/>
              <a:t>Saturdays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My favourite season is </a:t>
            </a:r>
            <a:r>
              <a:rPr lang="en-GB" b="1" dirty="0" smtClean="0"/>
              <a:t>winter.</a:t>
            </a:r>
          </a:p>
          <a:p>
            <a:pPr marL="0" indent="0">
              <a:buNone/>
            </a:pPr>
            <a:r>
              <a:rPr lang="en-GB" dirty="0" smtClean="0"/>
              <a:t>My father’s favourite sport is </a:t>
            </a:r>
            <a:r>
              <a:rPr lang="en-GB" b="1" dirty="0" smtClean="0"/>
              <a:t>football.</a:t>
            </a:r>
          </a:p>
          <a:p>
            <a:pPr marL="0" indent="0">
              <a:buNone/>
            </a:pPr>
            <a:r>
              <a:rPr lang="en-GB" dirty="0" smtClean="0"/>
              <a:t>I never skip </a:t>
            </a:r>
            <a:r>
              <a:rPr lang="en-GB" b="1" dirty="0" smtClean="0"/>
              <a:t>breakfast</a:t>
            </a:r>
            <a:r>
              <a:rPr lang="en-GB" dirty="0" smtClean="0"/>
              <a:t>, but I often skip </a:t>
            </a:r>
            <a:r>
              <a:rPr lang="en-GB" b="1" dirty="0" smtClean="0"/>
              <a:t>supper.</a:t>
            </a:r>
          </a:p>
          <a:p>
            <a:pPr marL="0" indent="0">
              <a:buNone/>
            </a:pPr>
            <a:r>
              <a:rPr lang="en-GB" dirty="0" smtClean="0"/>
              <a:t>I go to school </a:t>
            </a:r>
            <a:r>
              <a:rPr lang="en-GB" b="1" dirty="0" smtClean="0"/>
              <a:t>on foot</a:t>
            </a:r>
            <a:r>
              <a:rPr lang="en-GB" dirty="0" smtClean="0"/>
              <a:t>, my mum goes to work </a:t>
            </a:r>
            <a:r>
              <a:rPr lang="en-GB" b="1" dirty="0" smtClean="0"/>
              <a:t>by car </a:t>
            </a:r>
            <a:r>
              <a:rPr lang="en-GB" dirty="0" smtClean="0"/>
              <a:t>and my dad goes to work</a:t>
            </a:r>
            <a:r>
              <a:rPr lang="hr-HR" dirty="0" smtClean="0"/>
              <a:t> </a:t>
            </a:r>
            <a:r>
              <a:rPr lang="en-GB" b="1" dirty="0" smtClean="0"/>
              <a:t>by bus.</a:t>
            </a:r>
            <a:endParaRPr lang="en-GB" b="1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096000" y="1485106"/>
            <a:ext cx="5872316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We do not use it with nouns that are </a:t>
            </a:r>
            <a:r>
              <a:rPr lang="en-GB" b="1" dirty="0" smtClean="0"/>
              <a:t>not specific.</a:t>
            </a:r>
          </a:p>
          <a:p>
            <a:r>
              <a:rPr lang="en-GB" dirty="0" smtClean="0"/>
              <a:t>We do not use it with </a:t>
            </a:r>
            <a:r>
              <a:rPr lang="en-GB" b="1" dirty="0" smtClean="0"/>
              <a:t>days, months and seasons.</a:t>
            </a:r>
          </a:p>
          <a:p>
            <a:r>
              <a:rPr lang="en-GB" dirty="0" smtClean="0"/>
              <a:t>We do not use it with </a:t>
            </a:r>
            <a:r>
              <a:rPr lang="en-GB" b="1" dirty="0" smtClean="0"/>
              <a:t>sports.</a:t>
            </a:r>
          </a:p>
          <a:p>
            <a:r>
              <a:rPr lang="en-GB" dirty="0" smtClean="0"/>
              <a:t>We do not use it with </a:t>
            </a:r>
            <a:r>
              <a:rPr lang="en-GB" b="1" dirty="0" smtClean="0"/>
              <a:t>meals.</a:t>
            </a:r>
          </a:p>
          <a:p>
            <a:endParaRPr lang="en-GB" dirty="0" smtClean="0"/>
          </a:p>
          <a:p>
            <a:r>
              <a:rPr lang="en-GB" dirty="0" smtClean="0"/>
              <a:t>We do not use with </a:t>
            </a:r>
            <a:r>
              <a:rPr lang="en-GB" b="1" dirty="0" smtClean="0"/>
              <a:t>means of transport.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1177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17987"/>
            <a:ext cx="10515600" cy="698091"/>
          </a:xfrm>
        </p:spPr>
        <p:txBody>
          <a:bodyPr>
            <a:normAutofit/>
          </a:bodyPr>
          <a:lstStyle/>
          <a:p>
            <a:r>
              <a:rPr lang="en-GB" dirty="0" smtClean="0"/>
              <a:t>Fill in: the or </a:t>
            </a: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ⵁ.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06477" y="816078"/>
            <a:ext cx="8976852" cy="58108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They are planning a one-year trip through … Africa.</a:t>
            </a:r>
          </a:p>
          <a:p>
            <a:pPr marL="0" indent="0">
              <a:buNone/>
            </a:pPr>
            <a:r>
              <a:rPr lang="en-GB" dirty="0" smtClean="0"/>
              <a:t>2 Vegetarians don’t eat … meat.</a:t>
            </a:r>
          </a:p>
          <a:p>
            <a:pPr marL="0" indent="0">
              <a:buNone/>
            </a:pPr>
            <a:r>
              <a:rPr lang="en-GB" dirty="0" smtClean="0"/>
              <a:t>3 Have you seen … soap?</a:t>
            </a:r>
          </a:p>
          <a:p>
            <a:pPr marL="0" indent="0">
              <a:buNone/>
            </a:pPr>
            <a:r>
              <a:rPr lang="en-GB" dirty="0" smtClean="0"/>
              <a:t>4 Bees make … honey.</a:t>
            </a:r>
          </a:p>
          <a:p>
            <a:pPr marL="0" indent="0">
              <a:buNone/>
            </a:pPr>
            <a:r>
              <a:rPr lang="en-GB" dirty="0" smtClean="0"/>
              <a:t>5 When are you going to return … money I gave las</a:t>
            </a:r>
            <a:r>
              <a:rPr lang="hr-HR" smtClean="0"/>
              <a:t>t</a:t>
            </a:r>
            <a:r>
              <a:rPr lang="en-GB" smtClean="0"/>
              <a:t> </a:t>
            </a:r>
            <a:r>
              <a:rPr lang="en-GB" dirty="0" smtClean="0"/>
              <a:t>week?</a:t>
            </a:r>
          </a:p>
          <a:p>
            <a:pPr marL="0" indent="0">
              <a:buNone/>
            </a:pPr>
            <a:r>
              <a:rPr lang="en-GB" dirty="0" smtClean="0"/>
              <a:t>6 Of all sports … tennis is my favourite.</a:t>
            </a:r>
          </a:p>
          <a:p>
            <a:pPr marL="0" indent="0">
              <a:buNone/>
            </a:pPr>
            <a:r>
              <a:rPr lang="en-GB" dirty="0" smtClean="0"/>
              <a:t>7 What did you have for … dinner?</a:t>
            </a:r>
          </a:p>
          <a:p>
            <a:pPr marL="0" indent="0">
              <a:buNone/>
            </a:pPr>
            <a:r>
              <a:rPr lang="en-GB" dirty="0" smtClean="0"/>
              <a:t>8 He is somewhere in … Himalayas right now.</a:t>
            </a:r>
          </a:p>
          <a:p>
            <a:pPr marL="0" indent="0">
              <a:buNone/>
            </a:pPr>
            <a:r>
              <a:rPr lang="en-GB" dirty="0" smtClean="0"/>
              <a:t>9 I watched … video you have sent me. </a:t>
            </a:r>
          </a:p>
          <a:p>
            <a:pPr marL="0" indent="0">
              <a:buNone/>
            </a:pPr>
            <a:r>
              <a:rPr lang="en-GB" dirty="0" smtClean="0"/>
              <a:t>10 John uses … Internet a lot.</a:t>
            </a:r>
          </a:p>
          <a:p>
            <a:pPr marL="0" indent="0">
              <a:buNone/>
            </a:pPr>
            <a:r>
              <a:rPr lang="en-GB" dirty="0" smtClean="0"/>
              <a:t>11 … Jamaica is an island in … Caribbean Sea.</a:t>
            </a:r>
          </a:p>
          <a:p>
            <a:pPr marL="0" indent="0">
              <a:buNone/>
            </a:pPr>
            <a:r>
              <a:rPr lang="en-GB" dirty="0" smtClean="0"/>
              <a:t>12 What’s … capital of your country?</a:t>
            </a:r>
          </a:p>
          <a:p>
            <a:pPr marL="0" indent="0">
              <a:buNone/>
            </a:pPr>
            <a:r>
              <a:rPr lang="en-GB" dirty="0" smtClean="0"/>
              <a:t>13 … modern life is stressful. </a:t>
            </a:r>
          </a:p>
          <a:p>
            <a:pPr marL="0" indent="0">
              <a:buNone/>
            </a:pPr>
            <a:r>
              <a:rPr lang="en-GB" dirty="0" smtClean="0"/>
              <a:t>14 Is this … first time you’ve stayed at … Hilton Hotel?</a:t>
            </a:r>
          </a:p>
          <a:p>
            <a:pPr marL="0" indent="0">
              <a:buNone/>
            </a:pPr>
            <a:r>
              <a:rPr lang="en-GB" dirty="0" smtClean="0"/>
              <a:t>15 This is … happiest day of my life.</a:t>
            </a:r>
          </a:p>
          <a:p>
            <a:pPr marL="0" indent="0">
              <a:buNone/>
            </a:pPr>
            <a:r>
              <a:rPr lang="en-GB" dirty="0" smtClean="0"/>
              <a:t>16 … Munich lies in … south of … Germany.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9419303" y="816078"/>
            <a:ext cx="2566220" cy="57223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1 </a:t>
            </a: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ⵁ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the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ⵁ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 the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ⵁ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 ⵁ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 the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 the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 the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11 ⵁ, the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the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13 ⵁ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14 the, the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 the</a:t>
            </a:r>
          </a:p>
          <a:p>
            <a:pPr marL="0" indent="0">
              <a:buNone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16 ⵁ, the, ⵁ</a:t>
            </a:r>
          </a:p>
          <a:p>
            <a:pPr marL="0" indent="0">
              <a:buNone/>
            </a:pPr>
            <a:endParaRPr lang="en-GB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65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433</Words>
  <Application>Microsoft Office PowerPoint</Application>
  <PresentationFormat>Široki zaslon</PresentationFormat>
  <Paragraphs>60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Ebrima</vt:lpstr>
      <vt:lpstr>Tema sustava Office</vt:lpstr>
      <vt:lpstr>Defintie article or ⵁ</vt:lpstr>
      <vt:lpstr>When do we use the definite article, the?</vt:lpstr>
      <vt:lpstr>We do not use the definite article, the.</vt:lpstr>
      <vt:lpstr>Fill in: the or ⵁ.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Defintie article or ⵁ</dc:title>
  <dc:creator>Nina Čalić</dc:creator>
  <cp:lastModifiedBy>Nina Čalić</cp:lastModifiedBy>
  <cp:revision>8</cp:revision>
  <dcterms:created xsi:type="dcterms:W3CDTF">2021-05-11T05:50:32Z</dcterms:created>
  <dcterms:modified xsi:type="dcterms:W3CDTF">2021-05-11T06:25:43Z</dcterms:modified>
</cp:coreProperties>
</file>