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C44-C035-4D7A-9AA9-1DB11505535F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AE7D-F4BC-42A1-BCCF-8CC2272400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635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C44-C035-4D7A-9AA9-1DB11505535F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AE7D-F4BC-42A1-BCCF-8CC2272400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303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C44-C035-4D7A-9AA9-1DB11505535F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AE7D-F4BC-42A1-BCCF-8CC2272400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564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C44-C035-4D7A-9AA9-1DB11505535F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AE7D-F4BC-42A1-BCCF-8CC2272400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592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C44-C035-4D7A-9AA9-1DB11505535F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AE7D-F4BC-42A1-BCCF-8CC2272400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53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C44-C035-4D7A-9AA9-1DB11505535F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AE7D-F4BC-42A1-BCCF-8CC2272400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188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C44-C035-4D7A-9AA9-1DB11505535F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AE7D-F4BC-42A1-BCCF-8CC2272400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331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C44-C035-4D7A-9AA9-1DB11505535F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AE7D-F4BC-42A1-BCCF-8CC2272400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084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C44-C035-4D7A-9AA9-1DB11505535F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AE7D-F4BC-42A1-BCCF-8CC2272400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241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C44-C035-4D7A-9AA9-1DB11505535F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AE7D-F4BC-42A1-BCCF-8CC2272400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56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C44-C035-4D7A-9AA9-1DB11505535F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AE7D-F4BC-42A1-BCCF-8CC2272400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753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C4C44-C035-4D7A-9AA9-1DB11505535F}" type="datetimeFigureOut">
              <a:rPr lang="hr-HR" smtClean="0"/>
              <a:t>29.5.2021.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FAE7D-F4BC-42A1-BCCF-8CC22724001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957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MUST, HAVE TO, MUSTN’T, DON’T HAVE TO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3430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MUST – obligation as a personal opinion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5639" y="1825625"/>
            <a:ext cx="5764161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 must stop eating sweets every day.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mustn’t eat so much meat. It’s bad for the environment.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Obligation as </a:t>
            </a:r>
            <a:r>
              <a:rPr lang="en-GB" b="1" dirty="0" smtClean="0"/>
              <a:t>a personal opinion. (</a:t>
            </a:r>
            <a:r>
              <a:rPr lang="en-GB" b="1" dirty="0" err="1" smtClean="0"/>
              <a:t>moram</a:t>
            </a:r>
            <a:r>
              <a:rPr lang="en-GB" b="1" dirty="0" smtClean="0"/>
              <a:t>)</a:t>
            </a:r>
          </a:p>
          <a:p>
            <a:endParaRPr lang="en-GB" b="1" dirty="0" smtClean="0"/>
          </a:p>
          <a:p>
            <a:r>
              <a:rPr lang="en-GB" dirty="0" smtClean="0"/>
              <a:t>It’s </a:t>
            </a:r>
            <a:r>
              <a:rPr lang="en-GB" b="1" dirty="0" smtClean="0"/>
              <a:t>not allowed </a:t>
            </a:r>
            <a:r>
              <a:rPr lang="en-GB" dirty="0" smtClean="0"/>
              <a:t>or it’s a bad idea</a:t>
            </a:r>
            <a:r>
              <a:rPr lang="en-GB" b="1" dirty="0" smtClean="0"/>
              <a:t>. (ne </a:t>
            </a:r>
            <a:r>
              <a:rPr lang="en-GB" b="1" dirty="0" err="1" smtClean="0"/>
              <a:t>smijem</a:t>
            </a:r>
            <a:r>
              <a:rPr lang="en-GB" b="1" dirty="0" smtClean="0"/>
              <a:t>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932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HAVE TO – obligation from outside / a rule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53961" y="1825625"/>
            <a:ext cx="5665839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 have to stop eating sweets every day. My doctor says so.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don’t have to eat meat if you don’t want to.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Obligation </a:t>
            </a:r>
            <a:r>
              <a:rPr lang="en-GB" b="1" dirty="0" smtClean="0"/>
              <a:t>from outside</a:t>
            </a:r>
            <a:r>
              <a:rPr lang="en-GB" dirty="0" smtClean="0"/>
              <a:t>. </a:t>
            </a:r>
            <a:r>
              <a:rPr lang="en-GB" b="1" dirty="0" smtClean="0"/>
              <a:t>(</a:t>
            </a:r>
            <a:r>
              <a:rPr lang="en-GB" b="1" dirty="0" err="1" smtClean="0"/>
              <a:t>moram</a:t>
            </a:r>
            <a:r>
              <a:rPr lang="en-GB" b="1" dirty="0" smtClean="0"/>
              <a:t>)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Something is </a:t>
            </a:r>
            <a:r>
              <a:rPr lang="en-GB" b="1" dirty="0" smtClean="0"/>
              <a:t>not necessary. (ne </a:t>
            </a:r>
            <a:r>
              <a:rPr lang="en-GB" b="1" dirty="0" err="1" smtClean="0"/>
              <a:t>moraš</a:t>
            </a:r>
            <a:r>
              <a:rPr lang="en-GB" b="1" dirty="0" smtClean="0"/>
              <a:t>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8418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0617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Use: must or mustn’t</a:t>
            </a:r>
            <a:endParaRPr lang="en-GB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08155" y="1435510"/>
            <a:ext cx="8170606" cy="526025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I … clean my room. It’s in a mess. </a:t>
            </a:r>
          </a:p>
          <a:p>
            <a:pPr marL="514350" indent="-514350">
              <a:buAutoNum type="arabicParenR"/>
            </a:pPr>
            <a:r>
              <a:rPr lang="en-GB" dirty="0" smtClean="0"/>
              <a:t>I … smoke. </a:t>
            </a:r>
          </a:p>
          <a:p>
            <a:pPr marL="514350" indent="-514350">
              <a:buAutoNum type="arabicParenR"/>
            </a:pPr>
            <a:r>
              <a:rPr lang="en-GB" dirty="0" smtClean="0"/>
              <a:t>I … do my homework. </a:t>
            </a:r>
          </a:p>
          <a:p>
            <a:pPr marL="514350" indent="-514350">
              <a:buAutoNum type="arabicParenR"/>
            </a:pPr>
            <a:r>
              <a:rPr lang="en-GB" dirty="0" smtClean="0"/>
              <a:t>You … play with fire. </a:t>
            </a:r>
          </a:p>
          <a:p>
            <a:pPr marL="514350" indent="-514350">
              <a:buAutoNum type="arabicParenR"/>
            </a:pPr>
            <a:r>
              <a:rPr lang="en-GB" dirty="0" smtClean="0"/>
              <a:t>You … cheat in a test.</a:t>
            </a:r>
          </a:p>
          <a:p>
            <a:pPr marL="514350" indent="-514350">
              <a:buAutoNum type="arabicParenR"/>
            </a:pPr>
            <a:r>
              <a:rPr lang="en-GB" dirty="0" smtClean="0"/>
              <a:t>You … help in the house.</a:t>
            </a:r>
          </a:p>
          <a:p>
            <a:pPr marL="514350" indent="-514350">
              <a:buAutoNum type="arabicParenR"/>
            </a:pPr>
            <a:r>
              <a:rPr lang="en-GB" dirty="0" smtClean="0"/>
              <a:t>You … annoy your little sister.</a:t>
            </a:r>
          </a:p>
          <a:p>
            <a:pPr marL="514350" indent="-514350">
              <a:buAutoNum type="arabicParenR"/>
            </a:pPr>
            <a:r>
              <a:rPr lang="en-GB" dirty="0" smtClean="0"/>
              <a:t>You … bite your nails.</a:t>
            </a:r>
          </a:p>
          <a:p>
            <a:pPr marL="514350" indent="-514350">
              <a:buAutoNum type="arabicParenR"/>
            </a:pPr>
            <a:r>
              <a:rPr lang="en-GB" dirty="0" smtClean="0"/>
              <a:t>I … finish the essay today I’ve promised to hand it in on time. </a:t>
            </a:r>
          </a:p>
          <a:p>
            <a:pPr marL="514350" indent="-514350">
              <a:buAutoNum type="arabicParenR"/>
            </a:pPr>
            <a:r>
              <a:rPr lang="en-GB" dirty="0" smtClean="0"/>
              <a:t>We </a:t>
            </a:r>
            <a:r>
              <a:rPr lang="en-GB" dirty="0" smtClean="0"/>
              <a:t>… give up now, we’ve worked so hard.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6748" y="1435510"/>
            <a:ext cx="3559278" cy="509310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must</a:t>
            </a:r>
          </a:p>
          <a:p>
            <a:pPr marL="514350" indent="-514350">
              <a:buAutoNum type="arabicParenR"/>
            </a:pPr>
            <a:r>
              <a:rPr lang="en-GB" dirty="0" smtClean="0"/>
              <a:t>mustn’t</a:t>
            </a:r>
          </a:p>
          <a:p>
            <a:pPr marL="514350" indent="-514350">
              <a:buAutoNum type="arabicParenR"/>
            </a:pPr>
            <a:r>
              <a:rPr lang="en-GB" dirty="0" smtClean="0"/>
              <a:t>must</a:t>
            </a:r>
          </a:p>
          <a:p>
            <a:pPr marL="514350" indent="-514350">
              <a:buAutoNum type="arabicParenR"/>
            </a:pPr>
            <a:r>
              <a:rPr lang="en-GB" dirty="0" smtClean="0"/>
              <a:t>mustn’t </a:t>
            </a:r>
          </a:p>
          <a:p>
            <a:pPr marL="514350" indent="-514350">
              <a:buAutoNum type="arabicParenR"/>
            </a:pPr>
            <a:r>
              <a:rPr lang="en-GB" dirty="0" smtClean="0"/>
              <a:t>mustn’t</a:t>
            </a:r>
          </a:p>
          <a:p>
            <a:pPr marL="514350" indent="-514350">
              <a:buAutoNum type="arabicParenR"/>
            </a:pPr>
            <a:r>
              <a:rPr lang="en-GB" dirty="0" smtClean="0"/>
              <a:t>must</a:t>
            </a:r>
          </a:p>
          <a:p>
            <a:pPr marL="514350" indent="-514350">
              <a:buAutoNum type="arabicParenR"/>
            </a:pPr>
            <a:r>
              <a:rPr lang="en-GB" dirty="0" smtClean="0"/>
              <a:t>mustn’t </a:t>
            </a:r>
          </a:p>
          <a:p>
            <a:pPr marL="514350" indent="-514350">
              <a:buAutoNum type="arabicParenR"/>
            </a:pPr>
            <a:r>
              <a:rPr lang="en-GB" dirty="0" smtClean="0"/>
              <a:t>mustn’t</a:t>
            </a:r>
          </a:p>
          <a:p>
            <a:pPr marL="514350" indent="-514350">
              <a:buAutoNum type="arabicParenR"/>
            </a:pPr>
            <a:r>
              <a:rPr lang="hr-HR" dirty="0"/>
              <a:t>m</a:t>
            </a:r>
            <a:r>
              <a:rPr lang="en-GB" smtClean="0"/>
              <a:t>ust</a:t>
            </a:r>
            <a:endParaRPr lang="hr-HR" dirty="0" smtClean="0"/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mustn’t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8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Use: have to or don’t / doesn’t have to</a:t>
            </a:r>
            <a:endParaRPr lang="en-GB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26142" y="1671483"/>
            <a:ext cx="8062452" cy="490629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We … do our homework.</a:t>
            </a:r>
          </a:p>
          <a:p>
            <a:pPr marL="514350" indent="-514350">
              <a:buAutoNum type="arabicParenR"/>
            </a:pPr>
            <a:r>
              <a:rPr lang="en-GB" dirty="0" smtClean="0"/>
              <a:t>I … feed my hamster.</a:t>
            </a:r>
          </a:p>
          <a:p>
            <a:pPr marL="514350" indent="-514350">
              <a:buAutoNum type="arabicParenR"/>
            </a:pPr>
            <a:r>
              <a:rPr lang="en-GB" dirty="0" smtClean="0"/>
              <a:t>The teacher … correct a lot of homework. </a:t>
            </a:r>
          </a:p>
          <a:p>
            <a:pPr marL="514350" indent="-514350">
              <a:buAutoNum type="arabicParenR"/>
            </a:pPr>
            <a:r>
              <a:rPr lang="en-GB" dirty="0" smtClean="0"/>
              <a:t>Mum … clean my room I can do it myself.</a:t>
            </a:r>
          </a:p>
          <a:p>
            <a:pPr marL="514350" indent="-514350">
              <a:buAutoNum type="arabicParenR"/>
            </a:pPr>
            <a:r>
              <a:rPr lang="en-GB" dirty="0" smtClean="0"/>
              <a:t>I … get up early at the weekend.</a:t>
            </a:r>
          </a:p>
          <a:p>
            <a:pPr marL="514350" indent="-514350">
              <a:buAutoNum type="arabicParenR"/>
            </a:pPr>
            <a:r>
              <a:rPr lang="en-GB" dirty="0" smtClean="0"/>
              <a:t>We … go shopping; our fridge is empty.</a:t>
            </a:r>
          </a:p>
          <a:p>
            <a:pPr marL="514350" indent="-514350">
              <a:buAutoNum type="arabicParenR"/>
            </a:pPr>
            <a:r>
              <a:rPr lang="en-GB" dirty="0" smtClean="0"/>
              <a:t>Mandy … read the instructions carefully.</a:t>
            </a:r>
          </a:p>
          <a:p>
            <a:pPr marL="514350" indent="-514350">
              <a:buAutoNum type="arabicParenR"/>
            </a:pPr>
            <a:r>
              <a:rPr lang="en-GB" dirty="0" smtClean="0"/>
              <a:t>You … apologize; it’s not necessary.</a:t>
            </a:r>
          </a:p>
          <a:p>
            <a:pPr marL="514350" indent="-514350">
              <a:buAutoNum type="arabicParenR"/>
            </a:pPr>
            <a:r>
              <a:rPr lang="en-GB" dirty="0" smtClean="0"/>
              <a:t>You … go now; you can stay a bit longer.</a:t>
            </a:r>
          </a:p>
          <a:p>
            <a:pPr marL="514350" indent="-514350">
              <a:buAutoNum type="arabicParenR"/>
            </a:pPr>
            <a:r>
              <a:rPr lang="en-GB" dirty="0" smtClean="0"/>
              <a:t>Mum … cook; there’s enough food.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554064" y="1671483"/>
            <a:ext cx="3421626" cy="450548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have to</a:t>
            </a:r>
          </a:p>
          <a:p>
            <a:pPr marL="514350" indent="-514350">
              <a:buAutoNum type="arabicParenR"/>
            </a:pPr>
            <a:r>
              <a:rPr lang="en-GB" dirty="0" smtClean="0"/>
              <a:t>have to</a:t>
            </a:r>
          </a:p>
          <a:p>
            <a:pPr marL="514350" indent="-514350">
              <a:buAutoNum type="arabicParenR"/>
            </a:pPr>
            <a:r>
              <a:rPr lang="en-GB" dirty="0" smtClean="0"/>
              <a:t>has to</a:t>
            </a:r>
          </a:p>
          <a:p>
            <a:pPr marL="514350" indent="-514350">
              <a:buAutoNum type="arabicParenR"/>
            </a:pPr>
            <a:r>
              <a:rPr lang="en-GB" dirty="0" smtClean="0"/>
              <a:t>doesn’t have to</a:t>
            </a:r>
          </a:p>
          <a:p>
            <a:pPr marL="514350" indent="-514350">
              <a:buAutoNum type="arabicParenR"/>
            </a:pPr>
            <a:r>
              <a:rPr lang="en-GB" dirty="0" smtClean="0"/>
              <a:t>don’t have to</a:t>
            </a:r>
          </a:p>
          <a:p>
            <a:pPr marL="514350" indent="-514350">
              <a:buAutoNum type="arabicParenR"/>
            </a:pPr>
            <a:r>
              <a:rPr lang="en-GB" dirty="0" smtClean="0"/>
              <a:t>have to</a:t>
            </a:r>
          </a:p>
          <a:p>
            <a:pPr marL="514350" indent="-514350">
              <a:buAutoNum type="arabicParenR"/>
            </a:pPr>
            <a:r>
              <a:rPr lang="en-GB" dirty="0" smtClean="0"/>
              <a:t>has to</a:t>
            </a:r>
          </a:p>
          <a:p>
            <a:pPr marL="514350" indent="-514350">
              <a:buAutoNum type="arabicParenR"/>
            </a:pPr>
            <a:r>
              <a:rPr lang="en-GB" dirty="0" smtClean="0"/>
              <a:t>don’t have to</a:t>
            </a:r>
          </a:p>
          <a:p>
            <a:pPr marL="514350" indent="-514350">
              <a:buAutoNum type="arabicParenR"/>
            </a:pPr>
            <a:r>
              <a:rPr lang="en-GB" dirty="0" smtClean="0"/>
              <a:t>don’t have to</a:t>
            </a:r>
          </a:p>
          <a:p>
            <a:pPr marL="514350" indent="-514350">
              <a:buAutoNum type="arabicParenR"/>
            </a:pPr>
            <a:r>
              <a:rPr lang="en-GB" dirty="0" smtClean="0"/>
              <a:t>doesn’t have 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45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0952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Use: must, mustn’t, have to, don’t / doesn't have to</a:t>
            </a:r>
            <a:endParaRPr lang="en-GB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5639" y="953729"/>
            <a:ext cx="8849031" cy="571254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I … to leave early because I am not feeling well.</a:t>
            </a:r>
          </a:p>
          <a:p>
            <a:pPr marL="514350" indent="-514350">
              <a:buAutoNum type="arabicParenR"/>
            </a:pPr>
            <a:r>
              <a:rPr lang="en-GB" dirty="0" smtClean="0"/>
              <a:t>I … do something and help my friend.</a:t>
            </a:r>
          </a:p>
          <a:p>
            <a:pPr marL="514350" indent="-514350">
              <a:buAutoNum type="arabicParenR"/>
            </a:pPr>
            <a:r>
              <a:rPr lang="en-GB" dirty="0" smtClean="0"/>
              <a:t>Mum doesn’t like these clothes, but she … wear them at work.</a:t>
            </a:r>
          </a:p>
          <a:p>
            <a:pPr marL="514350" indent="-514350">
              <a:buAutoNum type="arabicParenR"/>
            </a:pPr>
            <a:r>
              <a:rPr lang="en-GB" dirty="0" smtClean="0"/>
              <a:t>Teacher: You … arrive on time to school.</a:t>
            </a:r>
          </a:p>
          <a:p>
            <a:pPr marL="514350" indent="-514350">
              <a:buAutoNum type="arabicParenR"/>
            </a:pPr>
            <a:r>
              <a:rPr lang="en-GB" dirty="0" smtClean="0"/>
              <a:t>You … tell anyone; it’s a secret.</a:t>
            </a:r>
          </a:p>
          <a:p>
            <a:pPr marL="514350" indent="-514350">
              <a:buAutoNum type="arabicParenR"/>
            </a:pPr>
            <a:r>
              <a:rPr lang="en-GB" dirty="0" smtClean="0"/>
              <a:t>We … leave now; it’s not late.</a:t>
            </a:r>
          </a:p>
          <a:p>
            <a:pPr marL="514350" indent="-514350">
              <a:buAutoNum type="arabicParenR"/>
            </a:pPr>
            <a:r>
              <a:rPr lang="en-GB" dirty="0" smtClean="0"/>
              <a:t>The doctor has put me on a strict diet. I … to eat more fruit and vegetables.</a:t>
            </a:r>
          </a:p>
          <a:p>
            <a:pPr marL="514350" indent="-514350">
              <a:buAutoNum type="arabicParenR"/>
            </a:pPr>
            <a:r>
              <a:rPr lang="en-GB" dirty="0" smtClean="0"/>
              <a:t>You … cross the road without looking. It’s dangerous.</a:t>
            </a:r>
          </a:p>
          <a:p>
            <a:pPr marL="514350" indent="-514350">
              <a:buAutoNum type="arabicParenR"/>
            </a:pPr>
            <a:r>
              <a:rPr lang="en-GB" dirty="0" smtClean="0"/>
              <a:t>She … leave now or she’ll miss the plane. </a:t>
            </a:r>
          </a:p>
          <a:p>
            <a:pPr marL="514350" indent="-514350">
              <a:buAutoNum type="arabicParenR"/>
            </a:pPr>
            <a:r>
              <a:rPr lang="en-GB" dirty="0" smtClean="0"/>
              <a:t>My mum … go to work today; it’s Sunday.</a:t>
            </a:r>
          </a:p>
          <a:p>
            <a:pPr marL="514350" indent="-514350">
              <a:buAutoNum type="arabicParenR"/>
            </a:pP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9104670" y="953729"/>
            <a:ext cx="2920182" cy="571254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have to</a:t>
            </a:r>
          </a:p>
          <a:p>
            <a:pPr marL="514350" indent="-514350">
              <a:buAutoNum type="arabicParenR"/>
            </a:pPr>
            <a:r>
              <a:rPr lang="en-GB" dirty="0" smtClean="0"/>
              <a:t>must</a:t>
            </a:r>
          </a:p>
          <a:p>
            <a:pPr marL="514350" indent="-514350">
              <a:buAutoNum type="arabicParenR"/>
            </a:pPr>
            <a:r>
              <a:rPr lang="en-GB" dirty="0" smtClean="0"/>
              <a:t>has to</a:t>
            </a:r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have to</a:t>
            </a:r>
          </a:p>
          <a:p>
            <a:pPr marL="514350" indent="-514350">
              <a:buAutoNum type="arabicParenR"/>
            </a:pPr>
            <a:r>
              <a:rPr lang="en-GB" dirty="0" smtClean="0"/>
              <a:t>mustn’t</a:t>
            </a:r>
          </a:p>
          <a:p>
            <a:pPr marL="514350" indent="-514350">
              <a:buAutoNum type="arabicParenR"/>
            </a:pPr>
            <a:r>
              <a:rPr lang="en-GB" dirty="0" smtClean="0"/>
              <a:t>don’t have to</a:t>
            </a:r>
          </a:p>
          <a:p>
            <a:pPr marL="514350" indent="-514350">
              <a:buAutoNum type="arabicParenR"/>
            </a:pPr>
            <a:r>
              <a:rPr lang="en-GB" dirty="0" smtClean="0"/>
              <a:t>have to</a:t>
            </a:r>
          </a:p>
          <a:p>
            <a:pPr marL="514350" indent="-514350">
              <a:buAutoNum type="arabicParenR"/>
            </a:pPr>
            <a:r>
              <a:rPr lang="en-GB" dirty="0" smtClean="0"/>
              <a:t>mustn’t</a:t>
            </a:r>
          </a:p>
          <a:p>
            <a:pPr marL="514350" indent="-514350">
              <a:buAutoNum type="arabicParenR"/>
            </a:pPr>
            <a:r>
              <a:rPr lang="en-GB" dirty="0" smtClean="0"/>
              <a:t>has to</a:t>
            </a:r>
          </a:p>
          <a:p>
            <a:pPr marL="514350" indent="-514350">
              <a:buAutoNum type="arabicParenR"/>
            </a:pPr>
            <a:r>
              <a:rPr lang="en-GB" dirty="0" smtClean="0"/>
              <a:t>doesn’t have 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85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475</Words>
  <Application>Microsoft Office PowerPoint</Application>
  <PresentationFormat>Široki zaslon</PresentationFormat>
  <Paragraphs>85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MUST, HAVE TO, MUSTN’T, DON’T HAVE TO</vt:lpstr>
      <vt:lpstr>MUST – obligation as a personal opinion</vt:lpstr>
      <vt:lpstr>HAVE TO – obligation from outside / a rule</vt:lpstr>
      <vt:lpstr>Use: must or mustn’t</vt:lpstr>
      <vt:lpstr>Use: have to or don’t / doesn’t have to</vt:lpstr>
      <vt:lpstr>Use: must, mustn’t, have to, don’t / doesn't have 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MUST, HAVE TO, MUSTN’T, DON’T HAVE TO</dc:title>
  <dc:creator>Nina Čalić</dc:creator>
  <cp:lastModifiedBy>Nina Čalić</cp:lastModifiedBy>
  <cp:revision>9</cp:revision>
  <dcterms:created xsi:type="dcterms:W3CDTF">2021-05-29T08:31:04Z</dcterms:created>
  <dcterms:modified xsi:type="dcterms:W3CDTF">2021-05-29T09:11:37Z</dcterms:modified>
</cp:coreProperties>
</file>