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66FF"/>
    <a:srgbClr val="FF9900"/>
    <a:srgbClr val="00FFFF"/>
    <a:srgbClr val="00CC99"/>
    <a:srgbClr val="0000FF"/>
    <a:srgbClr val="00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89ECEC8-9F2C-4D12-A510-66564A8F62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FCBBB53-A63F-42DE-984C-A548B47D2F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3DA277B-5F0C-4E38-8116-FAA3DBBBB7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6CB3682-1FF7-4A0B-A169-98B49A0B56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64D8AB12-56E9-4FA3-ADB3-96218CABDA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A8B9BB95-5801-442C-9A14-1169D9732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44B7B04F-3503-4E64-ACE5-FBE53E4322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19612A1-7E8C-4583-A1EA-E37A1553D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3A9233-5BDD-430B-9A5E-64E2CD7E559F}" type="slidenum">
              <a:rPr lang="hr-HR" altLang="sr-Latn-RS"/>
              <a:pPr>
                <a:spcBef>
                  <a:spcPct val="0"/>
                </a:spcBef>
              </a:pPr>
              <a:t>4</a:t>
            </a:fld>
            <a:endParaRPr lang="hr-HR" altLang="sr-Latn-R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B682E81-93B2-4E79-B267-3115D0949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9606535-EE7D-47F4-9008-019449965E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</a:rPr>
              <a:t>LONJSKO POLJE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7A3627F-F676-4D73-8C8B-B42073886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A83C40-012C-4B65-AA34-DBCB1DE12378}" type="slidenum">
              <a:rPr lang="hr-HR" altLang="sr-Latn-RS"/>
              <a:pPr>
                <a:spcBef>
                  <a:spcPct val="0"/>
                </a:spcBef>
              </a:pPr>
              <a:t>6</a:t>
            </a:fld>
            <a:endParaRPr lang="hr-HR" altLang="sr-Latn-R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2302438-98FF-4FF6-8429-EE980FABBD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2C97990-0BF9-46C4-8130-FAD3AE36A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</a:rPr>
              <a:t>Telašćica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1E07F-5B51-45BC-BF7F-66DB6590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53C2-9B52-4085-B2F5-A9E1694D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04493-E53A-4417-8A53-58FFD2BA7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65FC5-0968-494E-95A6-B67B36A3104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55693522"/>
      </p:ext>
    </p:extLst>
  </p:cSld>
  <p:clrMapOvr>
    <a:masterClrMapping/>
  </p:clrMapOvr>
  <p:transition spd="med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39EA0-913B-496B-BF52-439CCAD3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7B42-0434-4435-A870-41832E0B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F584-356C-4E58-9BED-2AA53C32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1B244-8949-4A15-B23D-23D298998FC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7137244"/>
      </p:ext>
    </p:extLst>
  </p:cSld>
  <p:clrMapOvr>
    <a:masterClrMapping/>
  </p:clrMapOvr>
  <p:transition spd="med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04613-6281-493F-992C-E25A2BC61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9F4D-4D26-46BB-82CC-D9B06821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B89A0-0218-42AF-AC8E-138F3439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A5DEF-4082-4355-A7E1-C5385F2F07F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60515739"/>
      </p:ext>
    </p:extLst>
  </p:cSld>
  <p:clrMapOvr>
    <a:masterClrMapping/>
  </p:clrMapOvr>
  <p:transition spd="med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11A18-77F1-45AF-A581-5A517861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CF372-161E-47E7-A02A-4840983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56E8A-B8DA-4D1D-97A8-C2E61A634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8B78-3D4F-4B0D-A98C-007FC725CE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79468562"/>
      </p:ext>
    </p:extLst>
  </p:cSld>
  <p:clrMapOvr>
    <a:masterClrMapping/>
  </p:clrMapOvr>
  <p:transition spd="med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96F4-9018-4535-8567-8BA49F0C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B95DF-93A8-4B8A-9D37-6F44A7B9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45304-4A32-40DE-A5AC-00FC5545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F27AF-EC15-4403-A157-2E1A7F1D07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41145870"/>
      </p:ext>
    </p:extLst>
  </p:cSld>
  <p:clrMapOvr>
    <a:masterClrMapping/>
  </p:clrMapOvr>
  <p:transition spd="med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5F4412-73B6-4F1D-9AB2-6F4AF894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54CD86-DB70-4243-BD29-AFB32D0EB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5EEA1-47A2-4904-8123-4207A152C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3ADBE-3DC8-4E53-BE8A-02D2D45316C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13041306"/>
      </p:ext>
    </p:extLst>
  </p:cSld>
  <p:clrMapOvr>
    <a:masterClrMapping/>
  </p:clrMapOvr>
  <p:transition spd="med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6FADDB2-F86C-4854-921C-297540354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BB5136F-0D02-4BF3-97D3-8B4E4F2B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7E3FAEB-8A2B-40F8-B7CF-EFB9E6D23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89C21-69D4-4711-8348-3CE8D9D2053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0387475"/>
      </p:ext>
    </p:extLst>
  </p:cSld>
  <p:clrMapOvr>
    <a:masterClrMapping/>
  </p:clrMapOvr>
  <p:transition spd="med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704DF28-5A7D-463E-9FB9-2A085B8B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A75221-3BA8-40E0-9F1B-A384A580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5E6AA4D-575D-4024-B964-6DB7FD391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D029D-C8F4-4B20-A6B4-90D89D4129D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80676224"/>
      </p:ext>
    </p:extLst>
  </p:cSld>
  <p:clrMapOvr>
    <a:masterClrMapping/>
  </p:clrMapOvr>
  <p:transition spd="med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8762D6-5803-4616-B6DC-4AE9BDF0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72E906A-C182-4B12-8909-68576AC7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0C3F0D-9AE3-48EF-B9CC-61FBB40FA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6BA61-17E3-41B5-BC00-0CF62DA9463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35530000"/>
      </p:ext>
    </p:extLst>
  </p:cSld>
  <p:clrMapOvr>
    <a:masterClrMapping/>
  </p:clrMapOvr>
  <p:transition spd="med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F5CD37-E4E2-4FF9-A715-5E12657A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3AA714B-63D0-4E3A-BB7E-8EDA6EB1C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11E051-B253-44B8-A54C-77ADB6C72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8AECB-61FC-444E-ACDA-C6DC2F0DA97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62934578"/>
      </p:ext>
    </p:extLst>
  </p:cSld>
  <p:clrMapOvr>
    <a:masterClrMapping/>
  </p:clrMapOvr>
  <p:transition spd="med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402C44-1914-4159-B8FF-40EBBFA30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7B789A-A26B-4CC5-8C15-061B2A967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D544994-719C-4932-A1E4-942A60A63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8FFB-2B8D-4077-8330-1CB17FB1C85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72064346"/>
      </p:ext>
    </p:extLst>
  </p:cSld>
  <p:clrMapOvr>
    <a:masterClrMapping/>
  </p:clrMapOvr>
  <p:transition spd="med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6DF19F9-DE2E-4A1F-A176-2BE22940AEE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hr-HR" altLang="sr-Latn-R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203CA57-7C5F-48CF-871C-6EA8842C95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hr-H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DD61-E6FD-4DEE-A0E3-35AA81188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B271D-59EA-48F9-AABB-5D7AFB835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A44E7-063E-44CA-B79D-D353918BC6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5E604921-5811-42AF-8627-E5603A64084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u"/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jpeg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3C6BA78-E6EF-4549-B023-4203525CD3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 b="1">
                <a:solidFill>
                  <a:schemeClr val="accent2"/>
                </a:solidFill>
                <a:latin typeface="Comic Sans MS" panose="030F0702030302020204" pitchFamily="66" charset="0"/>
              </a:rPr>
              <a:t>VODE STAJAĆICE</a:t>
            </a:r>
          </a:p>
        </p:txBody>
      </p:sp>
      <p:sp>
        <p:nvSpPr>
          <p:cNvPr id="3075" name="TextBox 2">
            <a:extLst>
              <a:ext uri="{FF2B5EF4-FFF2-40B4-BE49-F238E27FC236}">
                <a16:creationId xmlns:a16="http://schemas.microsoft.com/office/drawing/2014/main" id="{E94EADA6-E7BD-4780-A8B7-27276B4B5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6165850"/>
            <a:ext cx="432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hr-HR" altLang="sr-Latn-RS" sz="1800" dirty="0">
                <a:latin typeface="+mn-lt"/>
              </a:rPr>
              <a:t>Klaudija Radman, OŠ </a:t>
            </a:r>
            <a:r>
              <a:rPr lang="hr-HR" altLang="sr-Latn-RS" sz="1800" dirty="0" err="1">
                <a:latin typeface="+mn-lt"/>
              </a:rPr>
              <a:t>Vukovina</a:t>
            </a:r>
            <a:r>
              <a:rPr lang="hr-HR" altLang="sr-Latn-RS" sz="1800" dirty="0">
                <a:latin typeface="+mn-lt"/>
              </a:rPr>
              <a:t>, Velika Gorica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01E6AD6A-A300-4C9E-BCF7-BDB484AE2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r-Latn-CS" altLang="sr-Latn-RS" sz="2400">
              <a:latin typeface="Times New Roman" panose="02020603050405020304" pitchFamily="18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54C6FE07-5D8C-40EA-ADB9-B3E0EDD7F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4478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vode koje ne teku, ispunjavaju udubine na površini kopna</a:t>
            </a:r>
          </a:p>
        </p:txBody>
      </p:sp>
      <p:pic>
        <p:nvPicPr>
          <p:cNvPr id="4100" name="Picture 7">
            <a:extLst>
              <a:ext uri="{FF2B5EF4-FFF2-40B4-BE49-F238E27FC236}">
                <a16:creationId xmlns:a16="http://schemas.microsoft.com/office/drawing/2014/main" id="{3157B292-C129-4AF3-8280-7FEA239D3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jezero bmp">
            <a:extLst>
              <a:ext uri="{FF2B5EF4-FFF2-40B4-BE49-F238E27FC236}">
                <a16:creationId xmlns:a16="http://schemas.microsoft.com/office/drawing/2014/main" id="{F75E4CAB-5550-459D-8A5D-A37BC952D9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3875088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9">
            <a:extLst>
              <a:ext uri="{FF2B5EF4-FFF2-40B4-BE49-F238E27FC236}">
                <a16:creationId xmlns:a16="http://schemas.microsoft.com/office/drawing/2014/main" id="{D32C8D6B-E1CD-45FD-8640-00F1CBD0B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8140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 descr="jeyero 1">
            <a:extLst>
              <a:ext uri="{FF2B5EF4-FFF2-40B4-BE49-F238E27FC236}">
                <a16:creationId xmlns:a16="http://schemas.microsoft.com/office/drawing/2014/main" id="{2D690170-B593-4AFF-8E84-E2E23988C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38400"/>
            <a:ext cx="38862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Rectangle 11">
            <a:extLst>
              <a:ext uri="{FF2B5EF4-FFF2-40B4-BE49-F238E27FC236}">
                <a16:creationId xmlns:a16="http://schemas.microsoft.com/office/drawing/2014/main" id="{D42158A4-90DC-4B85-B585-9B14076F1A1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7772400" cy="914400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chemeClr val="accent2"/>
                </a:solidFill>
                <a:latin typeface="Comic Sans MS" panose="030F0702030302020204" pitchFamily="66" charset="0"/>
              </a:rPr>
              <a:t>VODE STAJAĆICE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7FFAD2C-861B-4EA4-9C79-D65E5C6EE1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762000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chemeClr val="accent2"/>
                </a:solidFill>
                <a:latin typeface="Comic Sans MS" panose="030F0702030302020204" pitchFamily="66" charset="0"/>
              </a:rPr>
              <a:t>PODJELA STAJAĆICA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60B190A0-EB5B-4963-80F2-10AC5139E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9800"/>
            <a:ext cx="769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LOKVE – plitke i površinom najmanje stajaćice, 	  	    tijekom godine presušuju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CBE8171D-4A7E-40DE-A26E-B87A829B3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718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BARE – veće od lokava i povremeno presušuju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7AFE1AF1-8F32-4BAA-8362-16A887537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052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MOČVARE – površinom i količinom vode veće od bare, 	    ne presušuju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F8D18E99-327D-4A7B-8EF8-FA62D1651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3434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JEZERA – površinom i dubinom najveće stajaćice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F75A79FE-E680-4E9D-940C-693C74568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00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– mogu biti prirodna i umjetna 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onjsko polje konji">
            <a:extLst>
              <a:ext uri="{FF2B5EF4-FFF2-40B4-BE49-F238E27FC236}">
                <a16:creationId xmlns:a16="http://schemas.microsoft.com/office/drawing/2014/main" id="{7995F2DC-654C-4A91-AF15-D5767B927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38200"/>
            <a:ext cx="6743700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5C3D29A-A6B0-4FD6-A9F6-3F534A42A0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71600"/>
            <a:ext cx="7772400" cy="762000"/>
          </a:xfrm>
        </p:spPr>
        <p:txBody>
          <a:bodyPr/>
          <a:lstStyle/>
          <a:p>
            <a:pPr eaLnBrk="1" hangingPunct="1"/>
            <a:r>
              <a:rPr lang="hr-HR" altLang="sr-Latn-RS" sz="2800">
                <a:solidFill>
                  <a:srgbClr val="FF0000"/>
                </a:solidFill>
                <a:latin typeface="Comic Sans MS" panose="030F0702030302020204" pitchFamily="66" charset="0"/>
              </a:rPr>
              <a:t>MORE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538FAB44-A771-4D36-9C61-F5D156DDF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90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MORE – površinom i dubinom najveća vodena površina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AE7FA252-52CC-4F4B-B875-C9328B1C1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810000"/>
            <a:ext cx="6629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– mora i oceani povezuju i ujedinjuju kopno na  Zemlji 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A91CAD0E-251E-40EC-8A30-083126B8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004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– oceani su najveća mora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telascica---">
            <a:extLst>
              <a:ext uri="{FF2B5EF4-FFF2-40B4-BE49-F238E27FC236}">
                <a16:creationId xmlns:a16="http://schemas.microsoft.com/office/drawing/2014/main" id="{632F848E-96D4-42D2-B6F3-31BF02215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6896100" cy="512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A2B6811-4A13-4B19-A779-D14FCD1368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chemeClr val="accent2"/>
                </a:solidFill>
                <a:latin typeface="Comic Sans MS" panose="030F0702030302020204" pitchFamily="66" charset="0"/>
              </a:rPr>
              <a:t>VAŽNOST VODA STAJAĆICA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AC3406D5-D15C-4B66-BBE0-CABF4CE0F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hr-HR" altLang="sr-Latn-RS" sz="2400">
                <a:latin typeface="Comic Sans MS" panose="030F0702030302020204" pitchFamily="66" charset="0"/>
              </a:rPr>
              <a:t> bare i močvare su oaze života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B262012-AAAC-4CF4-BF8B-CE2DD79DE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jezera: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7EB64999-8644-4B07-91AB-57F33006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opskrba vodom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579B487A-AD6A-4FFD-BE11-18C6189FA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7338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natapanje u poljodjelstvu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0DBB22CF-BEA5-458F-BF79-12BC96A64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91000"/>
            <a:ext cx="708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proizvodnja električne energije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A4611E31-22B4-4D1B-A6D7-E43D8D44E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648200"/>
            <a:ext cx="716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plovidba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D7208A72-BDA1-4049-B9C7-C7874575E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05400"/>
            <a:ext cx="474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r-HR" altLang="sr-Latn-RS" sz="2400">
                <a:latin typeface="Comic Sans MS" panose="030F0702030302020204" pitchFamily="66" charset="0"/>
              </a:rPr>
              <a:t>- ribolov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3E209201-B07A-4D6A-AAC3-B07BA3C5D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486400"/>
            <a:ext cx="495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sz="2400">
                <a:latin typeface="Comic Sans MS" panose="030F0702030302020204" pitchFamily="66" charset="0"/>
              </a:rPr>
              <a:t>- sport i turizam</a:t>
            </a: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D37F4AB-D19A-4311-A109-7A0F7273E8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92163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Arial" panose="020B0604020202020204" pitchFamily="34" charset="0"/>
              </a:rPr>
              <a:t>MORE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85BE68A-B885-4D85-B78D-072E3E8CBA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650" y="1052513"/>
            <a:ext cx="7772400" cy="5329237"/>
          </a:xfrm>
        </p:spPr>
        <p:txBody>
          <a:bodyPr rtlCol="0">
            <a:normAutofit/>
          </a:bodyPr>
          <a:lstStyle/>
          <a:p>
            <a:pPr eaLnBrk="1" hangingPunct="1">
              <a:defRPr/>
            </a:pPr>
            <a:r>
              <a:rPr lang="hr-HR" altLang="sr-Latn-RS" sz="3000" b="1" dirty="0">
                <a:solidFill>
                  <a:srgbClr val="0000FF"/>
                </a:solidFill>
                <a:latin typeface="Arial" panose="020B0604020202020204" pitchFamily="34" charset="0"/>
              </a:rPr>
              <a:t>More:</a:t>
            </a:r>
            <a:r>
              <a:rPr lang="hr-HR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 velika vodena površina</a:t>
            </a:r>
            <a:endParaRPr lang="hr-HR" altLang="sr-Latn-RS" sz="3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hr-HR" altLang="sr-Latn-RS" sz="3000" b="1" dirty="0">
                <a:solidFill>
                  <a:srgbClr val="006600"/>
                </a:solidFill>
                <a:latin typeface="Arial" panose="020B0604020202020204" pitchFamily="34" charset="0"/>
              </a:rPr>
              <a:t>Boja i prozirnost:</a:t>
            </a:r>
            <a:r>
              <a:rPr lang="hr-HR" altLang="sr-Latn-RS" sz="3000" dirty="0">
                <a:solidFill>
                  <a:srgbClr val="006600"/>
                </a:solidFill>
                <a:latin typeface="Arial" panose="020B0604020202020204" pitchFamily="34" charset="0"/>
              </a:rPr>
              <a:t> plava, zelena</a:t>
            </a:r>
            <a:endParaRPr lang="hr-HR" altLang="sr-Latn-RS" sz="3000" b="1" dirty="0">
              <a:solidFill>
                <a:srgbClr val="0066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hr-HR" altLang="sr-Latn-RS" sz="3000" b="1" dirty="0">
                <a:solidFill>
                  <a:srgbClr val="0066FF"/>
                </a:solidFill>
                <a:latin typeface="Arial" panose="020B0604020202020204" pitchFamily="34" charset="0"/>
              </a:rPr>
              <a:t>Valovi:</a:t>
            </a:r>
            <a:r>
              <a:rPr lang="hr-HR" altLang="sr-Latn-RS" sz="3000" dirty="0">
                <a:solidFill>
                  <a:srgbClr val="0066FF"/>
                </a:solidFill>
                <a:latin typeface="Arial" panose="020B0604020202020204" pitchFamily="34" charset="0"/>
              </a:rPr>
              <a:t> posljedica puhanja vjetra</a:t>
            </a:r>
            <a:endParaRPr lang="hr-HR" altLang="sr-Latn-RS" sz="3000" b="1" dirty="0">
              <a:solidFill>
                <a:srgbClr val="0066FF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hr-HR" altLang="sr-Latn-RS" sz="3000" b="1" dirty="0">
                <a:solidFill>
                  <a:srgbClr val="FF9900"/>
                </a:solidFill>
                <a:latin typeface="Arial" panose="020B0604020202020204" pitchFamily="34" charset="0"/>
              </a:rPr>
              <a:t>Plima:</a:t>
            </a:r>
            <a:r>
              <a:rPr lang="hr-HR" altLang="sr-Latn-RS" sz="3000" dirty="0">
                <a:solidFill>
                  <a:srgbClr val="FF9900"/>
                </a:solidFill>
                <a:latin typeface="Arial" panose="020B0604020202020204" pitchFamily="34" charset="0"/>
              </a:rPr>
              <a:t> podizanje razine mora</a:t>
            </a:r>
            <a:endParaRPr lang="de-DE" altLang="sr-Latn-RS" sz="3000" b="1" dirty="0">
              <a:solidFill>
                <a:srgbClr val="FF99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sr-Latn-RS" sz="3000" b="1" dirty="0" err="1">
                <a:solidFill>
                  <a:srgbClr val="FF66FF"/>
                </a:solidFill>
                <a:latin typeface="Arial" panose="020B0604020202020204" pitchFamily="34" charset="0"/>
              </a:rPr>
              <a:t>Oseka</a:t>
            </a:r>
            <a:r>
              <a:rPr lang="de-DE" altLang="sr-Latn-RS" sz="3000" b="1" dirty="0">
                <a:solidFill>
                  <a:srgbClr val="FF66FF"/>
                </a:solidFill>
                <a:latin typeface="Arial" panose="020B0604020202020204" pitchFamily="34" charset="0"/>
              </a:rPr>
              <a:t>:</a:t>
            </a:r>
            <a:r>
              <a:rPr lang="de-DE" altLang="sr-Latn-RS" sz="3000" dirty="0">
                <a:solidFill>
                  <a:srgbClr val="FF66FF"/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rgbClr val="FF66FF"/>
                </a:solidFill>
                <a:latin typeface="Arial" panose="020B0604020202020204" pitchFamily="34" charset="0"/>
              </a:rPr>
              <a:t>spuštanje</a:t>
            </a:r>
            <a:r>
              <a:rPr lang="de-DE" altLang="sr-Latn-RS" sz="3000" dirty="0">
                <a:solidFill>
                  <a:srgbClr val="FF66FF"/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rgbClr val="FF66FF"/>
                </a:solidFill>
                <a:latin typeface="Arial" panose="020B0604020202020204" pitchFamily="34" charset="0"/>
              </a:rPr>
              <a:t>razine</a:t>
            </a:r>
            <a:r>
              <a:rPr lang="de-DE" altLang="sr-Latn-RS" sz="3000" dirty="0">
                <a:solidFill>
                  <a:srgbClr val="FF66FF"/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rgbClr val="FF66FF"/>
                </a:solidFill>
                <a:latin typeface="Arial" panose="020B0604020202020204" pitchFamily="34" charset="0"/>
              </a:rPr>
              <a:t>mora</a:t>
            </a:r>
            <a:endParaRPr lang="de-DE" altLang="sr-Latn-RS" sz="3000" b="1" dirty="0">
              <a:solidFill>
                <a:srgbClr val="FF66FF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sr-Latn-RS" sz="3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Obala</a:t>
            </a:r>
            <a:r>
              <a:rPr lang="de-DE" altLang="sr-Latn-RS" sz="3000" b="1" dirty="0">
                <a:solidFill>
                  <a:srgbClr val="0000FF"/>
                </a:solidFill>
                <a:latin typeface="Arial" panose="020B0604020202020204" pitchFamily="34" charset="0"/>
              </a:rPr>
              <a:t>:</a:t>
            </a:r>
            <a:r>
              <a:rPr lang="de-DE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de-DE" altLang="sr-Latn-RS" sz="3000" dirty="0" err="1">
                <a:solidFill>
                  <a:srgbClr val="0000FF"/>
                </a:solidFill>
                <a:latin typeface="Arial" panose="020B0604020202020204" pitchFamily="34" charset="0"/>
              </a:rPr>
              <a:t>kopno</a:t>
            </a:r>
            <a:r>
              <a:rPr lang="de-DE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hr-HR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uz</a:t>
            </a:r>
            <a:r>
              <a:rPr lang="de-DE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rgbClr val="0000FF"/>
                </a:solidFill>
                <a:latin typeface="Arial" panose="020B0604020202020204" pitchFamily="34" charset="0"/>
              </a:rPr>
              <a:t>mor</a:t>
            </a:r>
            <a:r>
              <a:rPr lang="hr-HR" altLang="sr-Latn-RS" sz="3000" dirty="0">
                <a:solidFill>
                  <a:srgbClr val="0000FF"/>
                </a:solidFill>
                <a:latin typeface="Arial" panose="020B0604020202020204" pitchFamily="34" charset="0"/>
              </a:rPr>
              <a:t>e</a:t>
            </a:r>
            <a:endParaRPr lang="de-DE" altLang="sr-Latn-RS" sz="3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sr-Latn-RS" sz="3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Otok</a:t>
            </a:r>
            <a:r>
              <a:rPr lang="de-DE" altLang="sr-Latn-RS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: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dio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kopna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okružen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morem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sa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svih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strana</a:t>
            </a:r>
            <a:r>
              <a:rPr lang="de-DE" altLang="sr-Latn-RS" sz="3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 </a:t>
            </a:r>
            <a:endParaRPr lang="de-DE" altLang="sr-Latn-RS" sz="3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de-DE" altLang="sr-Latn-RS" sz="3000" b="1" dirty="0" err="1">
                <a:latin typeface="Arial" panose="020B0604020202020204" pitchFamily="34" charset="0"/>
              </a:rPr>
              <a:t>Poluotok</a:t>
            </a:r>
            <a:r>
              <a:rPr lang="de-DE" altLang="sr-Latn-RS" sz="3000" b="1" dirty="0">
                <a:latin typeface="Arial" panose="020B0604020202020204" pitchFamily="34" charset="0"/>
              </a:rPr>
              <a:t>:</a:t>
            </a:r>
            <a:r>
              <a:rPr lang="de-DE" altLang="sr-Latn-RS" sz="3000" dirty="0"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latin typeface="Arial" panose="020B0604020202020204" pitchFamily="34" charset="0"/>
              </a:rPr>
              <a:t>dio</a:t>
            </a:r>
            <a:r>
              <a:rPr lang="de-DE" altLang="sr-Latn-RS" sz="3000" dirty="0"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latin typeface="Arial" panose="020B0604020202020204" pitchFamily="34" charset="0"/>
              </a:rPr>
              <a:t>kopna</a:t>
            </a:r>
            <a:r>
              <a:rPr lang="de-DE" altLang="sr-Latn-RS" sz="3000" dirty="0"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latin typeface="Arial" panose="020B0604020202020204" pitchFamily="34" charset="0"/>
              </a:rPr>
              <a:t>okružen</a:t>
            </a:r>
            <a:r>
              <a:rPr lang="de-DE" altLang="sr-Latn-RS" sz="3000" dirty="0"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latin typeface="Arial" panose="020B0604020202020204" pitchFamily="34" charset="0"/>
              </a:rPr>
              <a:t>morem</a:t>
            </a:r>
            <a:r>
              <a:rPr lang="de-DE" altLang="sr-Latn-RS" sz="3000" dirty="0">
                <a:latin typeface="Arial" panose="020B0604020202020204" pitchFamily="34" charset="0"/>
              </a:rPr>
              <a:t> s </a:t>
            </a:r>
            <a:r>
              <a:rPr lang="de-DE" altLang="sr-Latn-RS" sz="3000" dirty="0" err="1">
                <a:latin typeface="Arial" panose="020B0604020202020204" pitchFamily="34" charset="0"/>
              </a:rPr>
              <a:t>tri</a:t>
            </a:r>
            <a:r>
              <a:rPr lang="de-DE" altLang="sr-Latn-RS" sz="3000" dirty="0">
                <a:latin typeface="Arial" panose="020B0604020202020204" pitchFamily="34" charset="0"/>
              </a:rPr>
              <a:t> </a:t>
            </a:r>
            <a:r>
              <a:rPr lang="de-DE" altLang="sr-Latn-RS" sz="3000" dirty="0" err="1">
                <a:latin typeface="Arial" panose="020B0604020202020204" pitchFamily="34" charset="0"/>
              </a:rPr>
              <a:t>strane</a:t>
            </a:r>
            <a:endParaRPr lang="hr-HR" altLang="sr-Latn-RS" sz="3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ll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177</Words>
  <Application>Microsoft Office PowerPoint</Application>
  <PresentationFormat>Prikaz na zaslonu (4:3)</PresentationFormat>
  <Paragraphs>36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VODE STAJAĆICE</vt:lpstr>
      <vt:lpstr>VODE STAJAĆICE</vt:lpstr>
      <vt:lpstr>PODJELA STAJAĆICA</vt:lpstr>
      <vt:lpstr>PowerPoint prezentacija</vt:lpstr>
      <vt:lpstr>MORE</vt:lpstr>
      <vt:lpstr>PowerPoint prezentacija</vt:lpstr>
      <vt:lpstr>VAŽNOST VODA STAJAĆICA</vt:lpstr>
      <vt:lpstr>MORE</vt:lpstr>
    </vt:vector>
  </TitlesOfParts>
  <Company>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STAJAĆICE</dc:title>
  <dc:creator>mama</dc:creator>
  <cp:lastModifiedBy>lili.golic@gmail.com</cp:lastModifiedBy>
  <cp:revision>15</cp:revision>
  <dcterms:created xsi:type="dcterms:W3CDTF">2005-03-28T20:38:28Z</dcterms:created>
  <dcterms:modified xsi:type="dcterms:W3CDTF">2021-04-10T20:22:36Z</dcterms:modified>
</cp:coreProperties>
</file>